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95" r:id="rId3"/>
    <p:sldId id="300" r:id="rId4"/>
    <p:sldId id="303" r:id="rId5"/>
    <p:sldId id="333" r:id="rId6"/>
    <p:sldId id="329" r:id="rId7"/>
    <p:sldId id="261" r:id="rId8"/>
  </p:sldIdLst>
  <p:sldSz cx="18288000" cy="10287000"/>
  <p:notesSz cx="6858000" cy="9144000"/>
  <p:embeddedFontLst>
    <p:embeddedFont>
      <p:font typeface="Muli" pitchFamily="2" charset="77"/>
      <p:regular r:id="rId10"/>
    </p:embeddedFont>
    <p:embeddedFont>
      <p:font typeface="Muli Bold" pitchFamily="2" charset="77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62" autoAdjust="0"/>
    <p:restoredTop sz="83524" autoAdjust="0"/>
  </p:normalViewPr>
  <p:slideViewPr>
    <p:cSldViewPr>
      <p:cViewPr varScale="1">
        <p:scale>
          <a:sx n="67" d="100"/>
          <a:sy n="67" d="100"/>
        </p:scale>
        <p:origin x="117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1D109-4537-4FCF-B14B-A44F9ABED2E3}" type="datetimeFigureOut">
              <a:rPr lang="de-DE" smtClean="0"/>
              <a:t>10.06.26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2F6D9-D9B7-4BD4-A447-A236946D60D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18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2F6D9-D9B7-4BD4-A447-A236946D60D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903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2F6D9-D9B7-4BD4-A447-A236946D60D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156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2F6D9-D9B7-4BD4-A447-A236946D60D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753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Sabon-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EA63D-0E08-4B3F-AC83-7E54F83D1A7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536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35CDB-A10B-09F7-09B7-0B9ACAE89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040B6B-F107-5EF5-09D3-4342F0B64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E46E8F7-B2FB-7B85-5CE2-874BEC274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Sabon-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4823F7-D87D-64E2-AEC3-628A90BD5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EA63D-0E08-4B3F-AC83-7E54F83D1A7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073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5EE41-7A5D-5193-05D6-E7BB9E7CF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AEDDA51-8097-2AA0-FB04-076241851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502FCF-85B4-8238-529E-AA36E9DBA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Sabon-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0" dirty="0">
              <a:effectLst/>
              <a:latin typeface="Sabon-Roman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224E23-36B8-454D-5C27-4F9908509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EA63D-0E08-4B3F-AC83-7E54F83D1A7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95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506081" y="9439733"/>
            <a:ext cx="5032276" cy="40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37"/>
              </a:lnSpc>
              <a:spcBef>
                <a:spcPct val="0"/>
              </a:spcBef>
            </a:pPr>
            <a:r>
              <a:rPr lang="en-US" sz="2450" dirty="0">
                <a:solidFill>
                  <a:srgbClr val="000000"/>
                </a:solidFill>
                <a:latin typeface="Muli"/>
              </a:rPr>
              <a:t>ABK Stuttgart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467981" y="8837440"/>
            <a:ext cx="4420994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604ABD"/>
                </a:solidFill>
                <a:latin typeface="Muli"/>
              </a:rPr>
              <a:t>Prof. Dr. Johanna Tewes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CA27BE2-D671-A33F-7FD7-519DA982A9EF}"/>
              </a:ext>
            </a:extLst>
          </p:cNvPr>
          <p:cNvSpPr txBox="1"/>
          <p:nvPr/>
        </p:nvSpPr>
        <p:spPr>
          <a:xfrm>
            <a:off x="6934200" y="977755"/>
            <a:ext cx="10788316" cy="5401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7200" i="1" dirty="0">
                <a:solidFill>
                  <a:srgbClr val="604ABD"/>
                </a:solidFill>
                <a:latin typeface="Muli Semi-Bold"/>
              </a:rPr>
              <a:t>”This person doesn`t exist"</a:t>
            </a:r>
            <a:endParaRPr lang="de-DE" dirty="0"/>
          </a:p>
          <a:p>
            <a:pPr>
              <a:spcAft>
                <a:spcPts val="600"/>
              </a:spcAft>
            </a:pPr>
            <a:endParaRPr lang="en-US" sz="6600" b="1" i="1" dirty="0">
              <a:solidFill>
                <a:srgbClr val="604ABD"/>
              </a:solidFill>
              <a:latin typeface="Muli Semi-Bold"/>
            </a:endParaRPr>
          </a:p>
          <a:p>
            <a:pPr>
              <a:spcAft>
                <a:spcPts val="600"/>
              </a:spcAft>
            </a:pPr>
            <a:r>
              <a:rPr lang="en-US" sz="6600" b="1" i="1" dirty="0">
                <a:solidFill>
                  <a:srgbClr val="604ABD"/>
                </a:solidFill>
                <a:latin typeface="Muli Semi-Bold"/>
              </a:rPr>
              <a:t>Deepfakes </a:t>
            </a:r>
            <a:r>
              <a:rPr lang="en-US" sz="6600" b="1" i="1" dirty="0" err="1">
                <a:solidFill>
                  <a:srgbClr val="604ABD"/>
                </a:solidFill>
                <a:latin typeface="Muli Semi-Bold"/>
              </a:rPr>
              <a:t>im</a:t>
            </a:r>
            <a:r>
              <a:rPr lang="en-US" sz="6600" b="1" i="1" dirty="0">
                <a:solidFill>
                  <a:srgbClr val="604ABD"/>
                </a:solidFill>
                <a:latin typeface="Muli Semi-Bold"/>
              </a:rPr>
              <a:t> </a:t>
            </a:r>
            <a:r>
              <a:rPr lang="en-US" sz="6600" b="1" i="1" dirty="0" err="1">
                <a:solidFill>
                  <a:srgbClr val="604ABD"/>
                </a:solidFill>
                <a:latin typeface="Muli Semi-Bold"/>
              </a:rPr>
              <a:t>Kunstunterricht</a:t>
            </a:r>
            <a:endParaRPr lang="en-US" sz="6600" b="1" i="1" dirty="0">
              <a:solidFill>
                <a:srgbClr val="604ABD"/>
              </a:solidFill>
              <a:latin typeface="Muli Semi-Bold"/>
            </a:endParaRPr>
          </a:p>
          <a:p>
            <a:pPr>
              <a:spcAft>
                <a:spcPts val="600"/>
              </a:spcAft>
            </a:pPr>
            <a:endParaRPr lang="en-US" sz="6600" b="1" i="1" dirty="0">
              <a:solidFill>
                <a:srgbClr val="604ABD"/>
              </a:solidFill>
              <a:latin typeface="Muli Semi-Bold"/>
            </a:endParaRPr>
          </a:p>
          <a:p>
            <a:pPr>
              <a:spcAft>
                <a:spcPts val="600"/>
              </a:spcAft>
            </a:pPr>
            <a:endParaRPr lang="en-US" sz="6600" b="1" i="1" dirty="0">
              <a:solidFill>
                <a:srgbClr val="604ABD"/>
              </a:solidFill>
              <a:latin typeface="Muli Semi-Bold"/>
            </a:endParaRPr>
          </a:p>
        </p:txBody>
      </p:sp>
      <p:pic>
        <p:nvPicPr>
          <p:cNvPr id="2" name="Intro Vortrag">
            <a:hlinkClick r:id="" action="ppaction://media"/>
            <a:extLst>
              <a:ext uri="{FF2B5EF4-FFF2-40B4-BE49-F238E27FC236}">
                <a16:creationId xmlns:a16="http://schemas.microsoft.com/office/drawing/2014/main" id="{26667D07-1947-C7C7-8963-BCFE559E26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833" y="1248233"/>
            <a:ext cx="4618037" cy="822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9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20">
            <a:extLst>
              <a:ext uri="{FF2B5EF4-FFF2-40B4-BE49-F238E27FC236}">
                <a16:creationId xmlns:a16="http://schemas.microsoft.com/office/drawing/2014/main" id="{7E4A2EE2-7781-D238-CE44-C71E58F111AF}"/>
              </a:ext>
            </a:extLst>
          </p:cNvPr>
          <p:cNvSpPr/>
          <p:nvPr/>
        </p:nvSpPr>
        <p:spPr>
          <a:xfrm rot="10800000">
            <a:off x="13434324" y="3437691"/>
            <a:ext cx="8869151" cy="9411991"/>
          </a:xfrm>
          <a:custGeom>
            <a:avLst/>
            <a:gdLst/>
            <a:ahLst/>
            <a:cxnLst/>
            <a:rect l="l" t="t" r="r" b="b"/>
            <a:pathLst>
              <a:path w="8969303" h="8689012">
                <a:moveTo>
                  <a:pt x="0" y="0"/>
                </a:moveTo>
                <a:lnTo>
                  <a:pt x="8969302" y="0"/>
                </a:lnTo>
                <a:lnTo>
                  <a:pt x="8969302" y="8689012"/>
                </a:lnTo>
                <a:lnTo>
                  <a:pt x="0" y="8689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7" name="Group 7"/>
          <p:cNvGrpSpPr/>
          <p:nvPr/>
        </p:nvGrpSpPr>
        <p:grpSpPr>
          <a:xfrm>
            <a:off x="1028700" y="710965"/>
            <a:ext cx="14439900" cy="6527406"/>
            <a:chOff x="0" y="0"/>
            <a:chExt cx="14676405" cy="8703210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14676405" cy="13247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8760"/>
                </a:lnSpc>
                <a:spcBef>
                  <a:spcPct val="0"/>
                </a:spcBef>
              </a:pPr>
              <a:r>
                <a:rPr lang="en-US" sz="4800" dirty="0">
                  <a:solidFill>
                    <a:srgbClr val="604ABD"/>
                  </a:solidFill>
                  <a:latin typeface="Muli Bold"/>
                </a:rPr>
                <a:t>Deepfake (</a:t>
              </a:r>
              <a:r>
                <a:rPr lang="en-US" sz="4800" dirty="0" err="1">
                  <a:solidFill>
                    <a:srgbClr val="604ABD"/>
                  </a:solidFill>
                  <a:latin typeface="Muli Bold"/>
                </a:rPr>
                <a:t>Kompositum</a:t>
              </a:r>
              <a:r>
                <a:rPr lang="en-US" sz="4800" dirty="0">
                  <a:solidFill>
                    <a:srgbClr val="604ABD"/>
                  </a:solidFill>
                  <a:latin typeface="Muli Bold"/>
                </a:rPr>
                <a:t> </a:t>
              </a:r>
              <a:r>
                <a:rPr lang="en-US" sz="4800" dirty="0" err="1">
                  <a:solidFill>
                    <a:srgbClr val="604ABD"/>
                  </a:solidFill>
                  <a:latin typeface="Muli Bold"/>
                </a:rPr>
                <a:t>aus</a:t>
              </a:r>
              <a:r>
                <a:rPr lang="en-US" sz="4800" dirty="0">
                  <a:solidFill>
                    <a:srgbClr val="604ABD"/>
                  </a:solidFill>
                  <a:latin typeface="Muli Bold"/>
                </a:rPr>
                <a:t> “Deep” und “Fake”)</a:t>
              </a:r>
              <a:endParaRPr lang="en-US" sz="4800" u="none" dirty="0">
                <a:solidFill>
                  <a:srgbClr val="604ABD"/>
                </a:solidFill>
                <a:latin typeface="Muli Bold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075754"/>
              <a:ext cx="12989683" cy="662745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endParaRPr lang="de-DE" sz="3600" dirty="0"/>
            </a:p>
            <a:p>
              <a:pPr>
                <a:lnSpc>
                  <a:spcPts val="4200"/>
                </a:lnSpc>
              </a:pPr>
              <a:endParaRPr lang="en-US" sz="3500" dirty="0">
                <a:solidFill>
                  <a:srgbClr val="000000"/>
                </a:solidFill>
                <a:latin typeface="Muli Bold"/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44F0F8D4-5F9C-B71B-8883-DC49CDF11928}"/>
              </a:ext>
            </a:extLst>
          </p:cNvPr>
          <p:cNvSpPr txBox="1"/>
          <p:nvPr/>
        </p:nvSpPr>
        <p:spPr>
          <a:xfrm>
            <a:off x="1028700" y="1974116"/>
            <a:ext cx="1314450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4000" i="1" dirty="0"/>
              <a:t>Deep</a:t>
            </a:r>
            <a:r>
              <a:rPr lang="de-DE" sz="4000" dirty="0"/>
              <a:t>:  Deep Learning mit künstlichen neuronalen Netzen: Technologie ermöglicht seit 2014, aus digitalem Bild- und Videomaterial neues, qualitativ vergleichbares Material zu generieren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4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4000" i="1" dirty="0"/>
              <a:t>Fake</a:t>
            </a:r>
            <a:r>
              <a:rPr lang="de-DE" sz="4000" dirty="0"/>
              <a:t>: Verweis, dass es sich bei Material um „Fälschungen“ handelt</a:t>
            </a:r>
          </a:p>
          <a:p>
            <a:endParaRPr lang="de-DE" sz="4000" dirty="0"/>
          </a:p>
          <a:p>
            <a:pPr marL="457200" indent="-457200">
              <a:buFont typeface="Wingdings" pitchFamily="2" charset="2"/>
              <a:buChar char="Ø"/>
            </a:pPr>
            <a:r>
              <a:rPr lang="de-DE" sz="4000" dirty="0"/>
              <a:t>Begriff bezeichnet synthetisch erzeugte oder manipulierte mediale Inhalte wie Audios, Fotos oder Videos</a:t>
            </a:r>
            <a:r>
              <a:rPr lang="de-DE" sz="4000"/>
              <a:t>, die </a:t>
            </a:r>
            <a:r>
              <a:rPr lang="de-DE" sz="4000" dirty="0"/>
              <a:t>nur schwer oder gar nicht als KI-generierte Produkte erkennbar sind </a:t>
            </a:r>
          </a:p>
        </p:txBody>
      </p:sp>
    </p:spTree>
    <p:extLst>
      <p:ext uri="{BB962C8B-B14F-4D97-AF65-F5344CB8AC3E}">
        <p14:creationId xmlns:p14="http://schemas.microsoft.com/office/powerpoint/2010/main" val="387859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44100"/>
            <a:ext cx="18288000" cy="342900"/>
          </a:xfrm>
          <a:custGeom>
            <a:avLst/>
            <a:gdLst/>
            <a:ahLst/>
            <a:cxnLst/>
            <a:rect l="l" t="t" r="r" b="b"/>
            <a:pathLst>
              <a:path w="18288000" h="342900">
                <a:moveTo>
                  <a:pt x="0" y="0"/>
                </a:moveTo>
                <a:lnTo>
                  <a:pt x="18288000" y="0"/>
                </a:lnTo>
                <a:lnTo>
                  <a:pt x="1828800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46" t="-2344395" r="-3541" b="-2633082"/>
            </a:stretch>
          </a:blipFill>
        </p:spPr>
        <p:txBody>
          <a:bodyPr/>
          <a:lstStyle/>
          <a:p>
            <a:endParaRPr lang="de-DE"/>
          </a:p>
        </p:txBody>
      </p:sp>
      <p:pic>
        <p:nvPicPr>
          <p:cNvPr id="6" name="Grafik 5" descr="Ein Bild, das Text, Elektronik, Screenshot, Software enthält.&#10;&#10;Beschreibung automatisch generiert.">
            <a:extLst>
              <a:ext uri="{FF2B5EF4-FFF2-40B4-BE49-F238E27FC236}">
                <a16:creationId xmlns:a16="http://schemas.microsoft.com/office/drawing/2014/main" id="{F60E2BC5-CEA3-DD54-AFBC-CBC2E02959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010" t="50045" r="28385" b="26253"/>
          <a:stretch/>
        </p:blipFill>
        <p:spPr>
          <a:xfrm>
            <a:off x="10856504" y="7048500"/>
            <a:ext cx="7155659" cy="2098227"/>
          </a:xfrm>
          <a:prstGeom prst="rect">
            <a:avLst/>
          </a:prstGeom>
        </p:spPr>
      </p:pic>
      <p:pic>
        <p:nvPicPr>
          <p:cNvPr id="10" name="Grafik 9" descr="Ein Bild, das Text, Elektronik, Menschliches Gesicht, Screenshot enthält.&#10;&#10;Beschreibung automatisch generiert.">
            <a:extLst>
              <a:ext uri="{FF2B5EF4-FFF2-40B4-BE49-F238E27FC236}">
                <a16:creationId xmlns:a16="http://schemas.microsoft.com/office/drawing/2014/main" id="{4515F096-3A79-A840-FC2A-72131D6FCB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150" t="23796" r="13742" b="52603"/>
          <a:stretch/>
        </p:blipFill>
        <p:spPr>
          <a:xfrm>
            <a:off x="247216" y="7048500"/>
            <a:ext cx="10356177" cy="210675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7E0C37C-CC28-30DF-26B6-3BD2B9A64A91}"/>
              </a:ext>
            </a:extLst>
          </p:cNvPr>
          <p:cNvSpPr txBox="1"/>
          <p:nvPr/>
        </p:nvSpPr>
        <p:spPr>
          <a:xfrm>
            <a:off x="10847360" y="977721"/>
            <a:ext cx="70866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i="1" dirty="0"/>
              <a:t>„Menschen </a:t>
            </a:r>
            <a:r>
              <a:rPr lang="en-US" sz="3600" b="1" i="1" dirty="0" err="1"/>
              <a:t>treffen</a:t>
            </a:r>
            <a:r>
              <a:rPr lang="en-US" sz="3600" b="1" i="1" dirty="0"/>
              <a:t> in </a:t>
            </a:r>
            <a:r>
              <a:rPr lang="en-US" sz="3600" b="1" i="1" dirty="0" err="1"/>
              <a:t>Sekundenbruchteilen</a:t>
            </a:r>
            <a:r>
              <a:rPr lang="en-US" sz="3600" b="1" i="1" dirty="0"/>
              <a:t> die </a:t>
            </a:r>
            <a:r>
              <a:rPr lang="en-US" sz="3600" b="1" i="1" dirty="0" err="1"/>
              <a:t>Entscheidung</a:t>
            </a:r>
            <a:r>
              <a:rPr lang="en-US" sz="3600" b="1" i="1" dirty="0"/>
              <a:t>, </a:t>
            </a:r>
            <a:r>
              <a:rPr lang="en-US" sz="3600" b="1" i="1" dirty="0" err="1"/>
              <a:t>ob</a:t>
            </a:r>
            <a:r>
              <a:rPr lang="en-US" sz="3600" b="1" i="1" dirty="0"/>
              <a:t> </a:t>
            </a:r>
            <a:r>
              <a:rPr lang="en-US" sz="3600" b="1" i="1" dirty="0" err="1"/>
              <a:t>sie</a:t>
            </a:r>
            <a:r>
              <a:rPr lang="en-US" sz="3600" b="1" i="1" dirty="0"/>
              <a:t> </a:t>
            </a:r>
            <a:r>
              <a:rPr lang="en-US" sz="3600" b="1" i="1" dirty="0" err="1"/>
              <a:t>einem</a:t>
            </a:r>
            <a:r>
              <a:rPr lang="en-US" sz="3600" b="1" i="1" dirty="0"/>
              <a:t> Foto </a:t>
            </a:r>
            <a:r>
              <a:rPr lang="en-US" sz="3600" b="1" i="1" dirty="0" err="1"/>
              <a:t>vertrauen</a:t>
            </a:r>
            <a:r>
              <a:rPr lang="en-US" sz="3600" b="1" i="1" dirty="0"/>
              <a:t>.“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(Scott Lowenstein, Journalist New York Times)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cs typeface="Arial" panose="020B0604020202020204" pitchFamily="34" charset="0"/>
              </a:rPr>
              <a:t>KI-Technologie </a:t>
            </a:r>
            <a:r>
              <a:rPr lang="en-US" sz="3600" dirty="0" err="1">
                <a:cs typeface="Arial" panose="020B0604020202020204" pitchFamily="34" charset="0"/>
              </a:rPr>
              <a:t>wird</a:t>
            </a:r>
            <a:r>
              <a:rPr lang="en-US" sz="3600" dirty="0">
                <a:cs typeface="Arial" panose="020B0604020202020204" pitchFamily="34" charset="0"/>
              </a:rPr>
              <a:t> immer </a:t>
            </a:r>
            <a:r>
              <a:rPr lang="en-US" sz="3600" dirty="0" err="1">
                <a:cs typeface="Arial" panose="020B0604020202020204" pitchFamily="34" charset="0"/>
              </a:rPr>
              <a:t>besser</a:t>
            </a:r>
            <a:r>
              <a:rPr lang="en-US" sz="3600" dirty="0">
                <a:cs typeface="Arial" panose="020B0604020202020204" pitchFamily="34" charset="0"/>
              </a:rPr>
              <a:t> und </a:t>
            </a:r>
            <a:r>
              <a:rPr lang="en-US" sz="3600" dirty="0" err="1">
                <a:cs typeface="Arial" panose="020B0604020202020204" pitchFamily="34" charset="0"/>
              </a:rPr>
              <a:t>einfacher</a:t>
            </a:r>
            <a:r>
              <a:rPr lang="en-US" sz="3600" dirty="0">
                <a:cs typeface="Arial" panose="020B0604020202020204" pitchFamily="34" charset="0"/>
              </a:rPr>
              <a:t> </a:t>
            </a:r>
            <a:r>
              <a:rPr lang="en-US" sz="3600" dirty="0" err="1">
                <a:cs typeface="Arial" panose="020B0604020202020204" pitchFamily="34" charset="0"/>
              </a:rPr>
              <a:t>zugänglich</a:t>
            </a:r>
            <a:endParaRPr lang="en-US" sz="3600" dirty="0">
              <a:cs typeface="Arial" panose="020B0604020202020204" pitchFamily="34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4C116B05-59DB-1D1A-1410-01121CB6EDB6}"/>
              </a:ext>
            </a:extLst>
          </p:cNvPr>
          <p:cNvSpPr txBox="1"/>
          <p:nvPr/>
        </p:nvSpPr>
        <p:spPr>
          <a:xfrm>
            <a:off x="762000" y="896284"/>
            <a:ext cx="8991600" cy="21037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ea typeface="+mj-ea"/>
                <a:cs typeface="Arial" panose="020B0604020202020204" pitchFamily="34" charset="0"/>
              </a:rPr>
              <a:t>Kurze </a:t>
            </a:r>
            <a:r>
              <a:rPr lang="en-US" sz="4400" dirty="0" err="1">
                <a:ea typeface="+mj-ea"/>
                <a:cs typeface="Arial" panose="020B0604020202020204" pitchFamily="34" charset="0"/>
              </a:rPr>
              <a:t>Aufmerksamkeitszeiträume</a:t>
            </a:r>
            <a:endParaRPr lang="en-US" sz="4400" dirty="0">
              <a:ea typeface="+mj-ea"/>
              <a:cs typeface="Arial" panose="020B060402020202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ea typeface="+mj-ea"/>
              <a:cs typeface="Arial" panose="020B060402020202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ea typeface="+mj-ea"/>
              <a:cs typeface="Arial" panose="020B060402020202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ea typeface="+mj-ea"/>
              <a:cs typeface="Arial" panose="020B060402020202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ea typeface="+mj-ea"/>
              <a:cs typeface="Arial" panose="020B0604020202020204" pitchFamily="34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Grafik 2" descr="Ein Bild, das Text, Elektronik, Computer, Screenshot enthält.&#10;&#10;Beschreibung automatisch generiert.">
            <a:extLst>
              <a:ext uri="{FF2B5EF4-FFF2-40B4-BE49-F238E27FC236}">
                <a16:creationId xmlns:a16="http://schemas.microsoft.com/office/drawing/2014/main" id="{70DBB00F-4E30-EECD-0AFE-D6C604CC56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12" t="32985" r="30208" b="31504"/>
          <a:stretch/>
        </p:blipFill>
        <p:spPr>
          <a:xfrm>
            <a:off x="1046223" y="1790700"/>
            <a:ext cx="8423153" cy="499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6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614651"/>
            <a:ext cx="14020800" cy="1107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7030A0"/>
                </a:solidFill>
                <a:latin typeface="Muli Bold"/>
              </a:rPr>
              <a:t>Bildmanipulationen</a:t>
            </a:r>
            <a:r>
              <a:rPr lang="en-US" sz="6000" dirty="0">
                <a:solidFill>
                  <a:srgbClr val="7030A0"/>
                </a:solidFill>
                <a:latin typeface="Muli Bold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Muli Bold"/>
              </a:rPr>
              <a:t>haben</a:t>
            </a:r>
            <a:r>
              <a:rPr lang="en-US" sz="6000" dirty="0">
                <a:solidFill>
                  <a:srgbClr val="7030A0"/>
                </a:solidFill>
                <a:latin typeface="Muli Bold"/>
              </a:rPr>
              <a:t> Tradition </a:t>
            </a:r>
          </a:p>
        </p:txBody>
      </p:sp>
      <p:pic>
        <p:nvPicPr>
          <p:cNvPr id="4" name="Grafik 3" descr="Ein Bild, das Text, Software, Screenshot, Computer enthält.&#10;&#10;Beschreibung automatisch generiert.">
            <a:extLst>
              <a:ext uri="{FF2B5EF4-FFF2-40B4-BE49-F238E27FC236}">
                <a16:creationId xmlns:a16="http://schemas.microsoft.com/office/drawing/2014/main" id="{550AFF84-4215-7413-B79B-406D57F203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32" t="23601" r="33059" b="7595"/>
          <a:stretch/>
        </p:blipFill>
        <p:spPr>
          <a:xfrm>
            <a:off x="6189471" y="2545907"/>
            <a:ext cx="5909057" cy="6615128"/>
          </a:xfrm>
          <a:prstGeom prst="rect">
            <a:avLst/>
          </a:prstGeom>
        </p:spPr>
      </p:pic>
      <p:pic>
        <p:nvPicPr>
          <p:cNvPr id="5" name="Grafik 4" descr="Ein Bild, das Kleidung, Text, Person, Lächeln enthält.&#10;&#10;Beschreibung automatisch generiert.">
            <a:extLst>
              <a:ext uri="{FF2B5EF4-FFF2-40B4-BE49-F238E27FC236}">
                <a16:creationId xmlns:a16="http://schemas.microsoft.com/office/drawing/2014/main" id="{4A9081A8-D18A-0B17-86B6-E092FD369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0" y="1779092"/>
            <a:ext cx="5472343" cy="8148759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1356FB2-92A0-0A3E-000E-594510E24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14" y="2152857"/>
            <a:ext cx="5909057" cy="751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1602-C105-66B7-E5FC-8D97ABB42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7414848-F9FF-2D42-080D-0E2C21C7B285}"/>
              </a:ext>
            </a:extLst>
          </p:cNvPr>
          <p:cNvSpPr txBox="1"/>
          <p:nvPr/>
        </p:nvSpPr>
        <p:spPr>
          <a:xfrm>
            <a:off x="685800" y="614651"/>
            <a:ext cx="14020800" cy="1107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604ABD"/>
                </a:solidFill>
                <a:latin typeface="Muli Bold"/>
              </a:rPr>
              <a:t>Manipulationsformen</a:t>
            </a:r>
            <a:r>
              <a:rPr lang="en-US" sz="6000" dirty="0">
                <a:solidFill>
                  <a:srgbClr val="604ABD"/>
                </a:solidFill>
                <a:latin typeface="Muli Bold"/>
              </a:rPr>
              <a:t> von Deepfakes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BCEB9BC-574B-E6B2-6E27-B7A29ECAB305}"/>
              </a:ext>
            </a:extLst>
          </p:cNvPr>
          <p:cNvSpPr txBox="1"/>
          <p:nvPr/>
        </p:nvSpPr>
        <p:spPr>
          <a:xfrm>
            <a:off x="781050" y="2476500"/>
            <a:ext cx="130302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effectLst/>
                <a:ea typeface="Times New Roman" panose="02020603050405020304" pitchFamily="18" charset="0"/>
              </a:rPr>
              <a:t>Videomanipulation</a:t>
            </a:r>
            <a:r>
              <a:rPr lang="de-DE" sz="3200" b="1" dirty="0">
                <a:ea typeface="Times New Roman" panose="02020603050405020304" pitchFamily="18" charset="0"/>
              </a:rPr>
              <a:t> </a:t>
            </a:r>
            <a:r>
              <a:rPr lang="en-GB" sz="3200" dirty="0">
                <a:ea typeface="Calibri"/>
              </a:rPr>
              <a:t>(</a:t>
            </a:r>
            <a:r>
              <a:rPr lang="de-DE" sz="3200" dirty="0">
                <a:ea typeface="Calibri"/>
              </a:rPr>
              <a:t>nach Masood </a:t>
            </a:r>
            <a:r>
              <a:rPr lang="de-DE" sz="3200" dirty="0" err="1">
                <a:ea typeface="Calibri"/>
              </a:rPr>
              <a:t>et.all</a:t>
            </a:r>
            <a:r>
              <a:rPr lang="de-DE" sz="3200" dirty="0">
                <a:ea typeface="Calibri"/>
              </a:rPr>
              <a:t>. 2022)</a:t>
            </a:r>
            <a:endParaRPr lang="de-DE" sz="3200" dirty="0">
              <a:ea typeface="Calibri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i="1" dirty="0">
                <a:effectLst/>
                <a:ea typeface="Times New Roman" panose="02020603050405020304" pitchFamily="18" charset="0"/>
              </a:rPr>
              <a:t>face swap/identity swap</a:t>
            </a:r>
            <a:r>
              <a:rPr lang="en-GB" sz="3200" i="1" dirty="0">
                <a:ea typeface="Times New Roman" panose="02020603050405020304" pitchFamily="18" charset="0"/>
              </a:rPr>
              <a:t> </a:t>
            </a:r>
            <a:r>
              <a:rPr lang="en-GB" sz="3200" dirty="0">
                <a:ea typeface="Times New Roman" panose="02020603050405020304" pitchFamily="18" charset="0"/>
              </a:rPr>
              <a:t>(</a:t>
            </a:r>
            <a:r>
              <a:rPr lang="en-GB" sz="3200" dirty="0" err="1">
                <a:ea typeface="Times New Roman" panose="02020603050405020304" pitchFamily="18" charset="0"/>
              </a:rPr>
              <a:t>Gesichterwechsel</a:t>
            </a:r>
            <a:r>
              <a:rPr lang="en-GB" sz="3200" dirty="0">
                <a:ea typeface="Times New Roman" panose="02020603050405020304" pitchFamily="18" charset="0"/>
              </a:rPr>
              <a:t>)</a:t>
            </a:r>
            <a:endParaRPr lang="de-DE" sz="3200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i="1" dirty="0">
                <a:effectLst/>
                <a:ea typeface="Times New Roman" panose="02020603050405020304" pitchFamily="18" charset="0"/>
              </a:rPr>
              <a:t>lip-syncing</a:t>
            </a:r>
            <a:r>
              <a:rPr lang="en-GB" sz="3200" dirty="0">
                <a:ea typeface="Times New Roman" panose="02020603050405020304" pitchFamily="18" charset="0"/>
              </a:rPr>
              <a:t> (</a:t>
            </a:r>
            <a:r>
              <a:rPr lang="en-GB" sz="3200" dirty="0" err="1">
                <a:ea typeface="Times New Roman" panose="02020603050405020304" pitchFamily="18" charset="0"/>
              </a:rPr>
              <a:t>lippensynchrone</a:t>
            </a:r>
            <a:r>
              <a:rPr lang="en-GB" sz="3200" dirty="0">
                <a:ea typeface="Times New Roman" panose="02020603050405020304" pitchFamily="18" charset="0"/>
              </a:rPr>
              <a:t> </a:t>
            </a:r>
            <a:r>
              <a:rPr lang="en-GB" sz="3200" dirty="0" err="1">
                <a:ea typeface="Times New Roman" panose="02020603050405020304" pitchFamily="18" charset="0"/>
              </a:rPr>
              <a:t>Gesichtsmanipulation</a:t>
            </a:r>
            <a:r>
              <a:rPr lang="en-GB" sz="3200" dirty="0">
                <a:ea typeface="Times New Roman" panose="02020603050405020304" pitchFamily="18" charset="0"/>
              </a:rPr>
              <a:t>)</a:t>
            </a:r>
            <a:endParaRPr lang="de-DE" sz="3200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i="1" dirty="0">
                <a:effectLst/>
                <a:ea typeface="Times New Roman" panose="02020603050405020304" pitchFamily="18" charset="0"/>
              </a:rPr>
              <a:t>face-reenactment/puppet-mastery </a:t>
            </a:r>
            <a:r>
              <a:rPr lang="en-GB" sz="3200" dirty="0">
                <a:effectLst/>
                <a:ea typeface="Times New Roman" panose="02020603050405020304" pitchFamily="18" charset="0"/>
              </a:rPr>
              <a:t>(</a:t>
            </a:r>
            <a:r>
              <a:rPr lang="en-GB" sz="3200" dirty="0" err="1">
                <a:effectLst/>
                <a:ea typeface="Times New Roman" panose="02020603050405020304" pitchFamily="18" charset="0"/>
              </a:rPr>
              <a:t>nur</a:t>
            </a:r>
            <a:r>
              <a:rPr lang="en-GB" sz="3200" dirty="0">
                <a:effectLst/>
                <a:ea typeface="Times New Roman" panose="02020603050405020304" pitchFamily="18" charset="0"/>
              </a:rPr>
              <a:t> </a:t>
            </a:r>
            <a:r>
              <a:rPr lang="de-DE" sz="3200" dirty="0">
                <a:effectLst/>
                <a:ea typeface="Times New Roman" panose="02020603050405020304" pitchFamily="18" charset="0"/>
              </a:rPr>
              <a:t>Gesichtsbewegungen und -ausdrücke werden von Quelle auf Zielvideo übertragen)</a:t>
            </a:r>
            <a:endParaRPr lang="de-DE" sz="3200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i="1" dirty="0">
                <a:effectLst/>
                <a:ea typeface="Times New Roman" panose="02020603050405020304" pitchFamily="18" charset="0"/>
              </a:rPr>
              <a:t>entire face synthesis </a:t>
            </a:r>
            <a:r>
              <a:rPr lang="en-GB" sz="3200" dirty="0">
                <a:effectLst/>
                <a:ea typeface="Times New Roman" panose="02020603050405020304" pitchFamily="18" charset="0"/>
              </a:rPr>
              <a:t>(</a:t>
            </a:r>
            <a:r>
              <a:rPr lang="de-DE" sz="3200" dirty="0">
                <a:effectLst/>
                <a:ea typeface="Times New Roman" panose="02020603050405020304" pitchFamily="18" charset="0"/>
              </a:rPr>
              <a:t>Manipulationen erzeugt Bilder von Gesichtern, die gar nicht existieren)</a:t>
            </a:r>
            <a:endParaRPr lang="de-DE" sz="3200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i="1" dirty="0">
                <a:effectLst/>
                <a:ea typeface="Times New Roman" panose="02020603050405020304" pitchFamily="18" charset="0"/>
              </a:rPr>
              <a:t>facial attribute manipulation </a:t>
            </a:r>
            <a:r>
              <a:rPr lang="en-GB" sz="3200" dirty="0">
                <a:effectLst/>
                <a:ea typeface="Times New Roman" panose="02020603050405020304" pitchFamily="18" charset="0"/>
              </a:rPr>
              <a:t>(</a:t>
            </a:r>
            <a:r>
              <a:rPr lang="de-DE" sz="3200" dirty="0">
                <a:effectLst/>
                <a:ea typeface="Times New Roman" panose="02020603050405020304" pitchFamily="18" charset="0"/>
              </a:rPr>
              <a:t>Gesichtsbearbeitung oder Gesichtsretusche durch Veränderung der Attribute wie z. B. Haar-</a:t>
            </a:r>
            <a:r>
              <a:rPr lang="de-DE" sz="3200" dirty="0">
                <a:ea typeface="Times New Roman" panose="02020603050405020304" pitchFamily="18" charset="0"/>
              </a:rPr>
              <a:t>/</a:t>
            </a:r>
            <a:r>
              <a:rPr lang="de-DE" sz="3200" dirty="0">
                <a:effectLst/>
                <a:ea typeface="Times New Roman" panose="02020603050405020304" pitchFamily="18" charset="0"/>
              </a:rPr>
              <a:t> Hautfarbe, Geschlecht, Alter, Hinzufügen einer Brille…</a:t>
            </a:r>
            <a:r>
              <a:rPr lang="en-GB" sz="3200" dirty="0">
                <a:ea typeface="Times New Roman" panose="02020603050405020304" pitchFamily="18" charset="0"/>
              </a:rPr>
              <a:t>)</a:t>
            </a:r>
            <a:endParaRPr lang="de-DE" sz="3200" dirty="0">
              <a:effectLst/>
              <a:ea typeface="Times New Roman" panose="02020603050405020304" pitchFamily="18" charset="0"/>
              <a:cs typeface="Calibri"/>
            </a:endParaRPr>
          </a:p>
          <a:p>
            <a:endParaRPr lang="en-GB" sz="3200" dirty="0">
              <a:effectLst/>
              <a:ea typeface="Times New Roman" panose="02020603050405020304" pitchFamily="18" charset="0"/>
              <a:cs typeface="Calibri"/>
            </a:endParaRPr>
          </a:p>
          <a:p>
            <a:r>
              <a:rPr lang="en-GB" sz="3200" b="1" dirty="0" err="1">
                <a:ea typeface="Times New Roman" panose="02020603050405020304" pitchFamily="18" charset="0"/>
              </a:rPr>
              <a:t>Audiomanipulation</a:t>
            </a:r>
            <a:endParaRPr lang="de-DE" sz="3200" b="1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dirty="0">
                <a:effectLst/>
                <a:ea typeface="Times New Roman" panose="02020603050405020304" pitchFamily="18" charset="0"/>
              </a:rPr>
              <a:t>text-to-speech synthesis and </a:t>
            </a:r>
            <a:endParaRPr lang="de-DE" sz="3200" dirty="0">
              <a:ea typeface="Times New Roman" panose="02020603050405020304" pitchFamily="18" charset="0"/>
              <a:cs typeface="Calibri"/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3200" dirty="0">
                <a:effectLst/>
                <a:ea typeface="Times New Roman" panose="02020603050405020304" pitchFamily="18" charset="0"/>
              </a:rPr>
              <a:t>voice </a:t>
            </a:r>
            <a:r>
              <a:rPr lang="en-GB" sz="3200" dirty="0">
                <a:ea typeface="Times New Roman" panose="02020603050405020304" pitchFamily="18" charset="0"/>
              </a:rPr>
              <a:t>conversion</a:t>
            </a:r>
            <a:endParaRPr lang="en-GB" sz="3200" dirty="0">
              <a:effectLst/>
              <a:ea typeface="Times New Roman" panose="020206030504050203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649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AD1B-C50F-D3AD-3A8F-F5250ADC0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6963C401-6618-068E-80F6-844D92C615F6}"/>
              </a:ext>
            </a:extLst>
          </p:cNvPr>
          <p:cNvSpPr txBox="1"/>
          <p:nvPr/>
        </p:nvSpPr>
        <p:spPr>
          <a:xfrm>
            <a:off x="876300" y="1104900"/>
            <a:ext cx="13487400" cy="1107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6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7030A0"/>
                </a:solidFill>
                <a:latin typeface="Muli Bold"/>
              </a:rPr>
              <a:t>Phänomenerkundung</a:t>
            </a:r>
            <a:r>
              <a:rPr lang="en-US" sz="6000" dirty="0">
                <a:solidFill>
                  <a:srgbClr val="7030A0"/>
                </a:solidFill>
                <a:latin typeface="Muli Bold"/>
              </a:rPr>
              <a:t> an 3 </a:t>
            </a:r>
            <a:r>
              <a:rPr lang="en-US" sz="6000" dirty="0" err="1">
                <a:solidFill>
                  <a:srgbClr val="7030A0"/>
                </a:solidFill>
                <a:latin typeface="Muli Bold"/>
              </a:rPr>
              <a:t>Stationen</a:t>
            </a:r>
            <a:endParaRPr lang="en-US" sz="6000" dirty="0">
              <a:solidFill>
                <a:srgbClr val="7030A0"/>
              </a:solidFill>
              <a:latin typeface="Muli Bold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2D65ECC-5B33-A85E-15B7-62A6079FF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451562"/>
            <a:ext cx="161544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altLang="de-DE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Wahrheit und Bildgeschichte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(vom „</a:t>
            </a:r>
            <a:r>
              <a:rPr lang="de-DE" altLang="de-DE" sz="4000" dirty="0">
                <a:latin typeface="+mn-lt"/>
              </a:rPr>
              <a:t>V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era Icon“ zum Deepfake, </a:t>
            </a:r>
            <a:r>
              <a:rPr kumimoji="0" lang="de-DE" altLang="de-DE" sz="40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n-lt"/>
              </a:rPr>
              <a:t>Triggerwarnung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altLang="de-DE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altLang="de-DE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Digitales Bildhandeln </a:t>
            </a:r>
            <a:r>
              <a:rPr lang="de-DE" altLang="de-DE" sz="4000" i="1" dirty="0">
                <a:latin typeface="+mn-lt"/>
              </a:rPr>
              <a:t>in </a:t>
            </a:r>
            <a:r>
              <a:rPr lang="de-DE" altLang="de-DE" sz="4000" i="1" dirty="0" err="1">
                <a:latin typeface="+mn-lt"/>
              </a:rPr>
              <a:t>Akteursnetzwerken</a:t>
            </a:r>
            <a:r>
              <a:rPr kumimoji="0" lang="de-DE" altLang="de-DE" sz="4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(wie Deepfakes Wirklichkeit mit hervorbringen)</a:t>
            </a:r>
          </a:p>
          <a:p>
            <a:pPr lvl="0">
              <a:spcAft>
                <a:spcPts val="0"/>
              </a:spcAft>
            </a:pPr>
            <a:endParaRPr lang="de-DE" altLang="de-DE" sz="4000" dirty="0">
              <a:latin typeface="+mn-lt"/>
            </a:endParaRPr>
          </a:p>
          <a:p>
            <a:pPr lvl="0">
              <a:spcAft>
                <a:spcPts val="0"/>
              </a:spcAft>
            </a:pPr>
            <a:r>
              <a:rPr lang="en-US" sz="4000" i="1" dirty="0" err="1">
                <a:latin typeface="+mn-lt"/>
              </a:rPr>
              <a:t>Künstlerische</a:t>
            </a:r>
            <a:r>
              <a:rPr lang="en-US" sz="4000" i="1" dirty="0">
                <a:latin typeface="+mn-lt"/>
              </a:rPr>
              <a:t> </a:t>
            </a:r>
            <a:r>
              <a:rPr lang="en-US" sz="4000" i="1" dirty="0" err="1">
                <a:latin typeface="+mn-lt"/>
              </a:rPr>
              <a:t>Interventionen</a:t>
            </a:r>
            <a:r>
              <a:rPr lang="de-DE" sz="4000" i="1" dirty="0">
                <a:latin typeface="+mn-lt"/>
              </a:rPr>
              <a:t> </a:t>
            </a:r>
          </a:p>
          <a:p>
            <a:pPr lvl="0">
              <a:spcAft>
                <a:spcPts val="0"/>
              </a:spcAft>
            </a:pPr>
            <a:r>
              <a:rPr lang="de-DE" sz="4000" dirty="0">
                <a:latin typeface="+mn-lt"/>
              </a:rPr>
              <a:t>(wie Kunst Deepfakes nutzt, befragt, unterläuft)</a:t>
            </a:r>
            <a:endParaRPr kumimoji="0" lang="de-DE" altLang="de-DE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8B63DE81-EC8F-07FF-D379-068F200BA270}"/>
              </a:ext>
            </a:extLst>
          </p:cNvPr>
          <p:cNvSpPr/>
          <p:nvPr/>
        </p:nvSpPr>
        <p:spPr>
          <a:xfrm rot="7593317">
            <a:off x="11527830" y="-5488354"/>
            <a:ext cx="17101084" cy="18338964"/>
          </a:xfrm>
          <a:custGeom>
            <a:avLst/>
            <a:gdLst/>
            <a:ahLst/>
            <a:cxnLst/>
            <a:rect l="l" t="t" r="r" b="b"/>
            <a:pathLst>
              <a:path w="17101084" h="18338964">
                <a:moveTo>
                  <a:pt x="0" y="0"/>
                </a:moveTo>
                <a:lnTo>
                  <a:pt x="17101084" y="0"/>
                </a:lnTo>
                <a:lnTo>
                  <a:pt x="17101084" y="18338964"/>
                </a:lnTo>
                <a:lnTo>
                  <a:pt x="0" y="18338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6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944100"/>
            <a:ext cx="18288000" cy="342900"/>
          </a:xfrm>
          <a:custGeom>
            <a:avLst/>
            <a:gdLst/>
            <a:ahLst/>
            <a:cxnLst/>
            <a:rect l="l" t="t" r="r" b="b"/>
            <a:pathLst>
              <a:path w="18288000" h="342900">
                <a:moveTo>
                  <a:pt x="0" y="0"/>
                </a:moveTo>
                <a:lnTo>
                  <a:pt x="18288000" y="0"/>
                </a:lnTo>
                <a:lnTo>
                  <a:pt x="1828800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46" t="-2344395" r="-3541" b="-2633082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TextBox 5"/>
          <p:cNvSpPr txBox="1"/>
          <p:nvPr/>
        </p:nvSpPr>
        <p:spPr>
          <a:xfrm>
            <a:off x="1028700" y="495300"/>
            <a:ext cx="1170073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400"/>
              </a:lnSpc>
              <a:spcBef>
                <a:spcPct val="0"/>
              </a:spcBef>
            </a:pPr>
            <a:r>
              <a:rPr lang="en-US" sz="7000" dirty="0" err="1">
                <a:solidFill>
                  <a:srgbClr val="604ABD"/>
                </a:solidFill>
                <a:latin typeface="Muli Bold"/>
              </a:rPr>
              <a:t>Literatur</a:t>
            </a:r>
            <a:endParaRPr lang="en-US" sz="7000" dirty="0">
              <a:solidFill>
                <a:srgbClr val="604ABD"/>
              </a:solidFill>
              <a:latin typeface="Muli Bold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ADFAC97-18C8-E73B-FBE5-967FB6A0A248}"/>
              </a:ext>
            </a:extLst>
          </p:cNvPr>
          <p:cNvSpPr txBox="1"/>
          <p:nvPr/>
        </p:nvSpPr>
        <p:spPr>
          <a:xfrm>
            <a:off x="1028700" y="1790700"/>
            <a:ext cx="16860252" cy="75097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i="0" u="none" strike="noStrike" baseline="0" dirty="0">
                <a:solidFill>
                  <a:srgbClr val="000000"/>
                </a:solidFill>
              </a:rPr>
              <a:t>Bonnet, Anne-Marie (2022): </a:t>
            </a:r>
            <a:r>
              <a:rPr lang="de-DE" sz="2400" i="0" u="none" strike="noStrike" baseline="0" dirty="0"/>
              <a:t>Wahrheit(-en) (in) der Kunst. ›Kunst‹ in Zeiten von Fake News. In: </a:t>
            </a:r>
            <a:r>
              <a:rPr lang="de-DE" sz="2400" dirty="0"/>
              <a:t>Bendheim, Amelie &amp; Pavlik, Jennifer (</a:t>
            </a:r>
            <a:r>
              <a:rPr lang="de-DE" sz="2400" dirty="0" err="1"/>
              <a:t>Hg</a:t>
            </a:r>
            <a:r>
              <a:rPr lang="de-DE" sz="2400" dirty="0"/>
              <a:t>.): ›Fake News‹ in Literatur und Medien. Fakten und Fiktionen im interdisziplinären Diskurs. Bielefeld, S. 217-230.</a:t>
            </a:r>
            <a:endParaRPr lang="de-DE" sz="240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i="0" u="none" strike="noStrike" baseline="0" dirty="0">
                <a:solidFill>
                  <a:srgbClr val="000000"/>
                </a:solidFill>
              </a:rPr>
              <a:t>Masood, M., Nawaz, M., Malik, K. M., Javed, A., Irtaza, A., &amp; Malik, H., (2022), "Deepfakes generation and detection: State-of-the-art, open challenges, countermeasures, and way forward", </a:t>
            </a:r>
            <a:r>
              <a:rPr lang="en-US" sz="2400" i="1" u="none" strike="noStrike" baseline="0" dirty="0">
                <a:solidFill>
                  <a:srgbClr val="000000"/>
                </a:solidFill>
              </a:rPr>
              <a:t>Applied intelligence</a:t>
            </a:r>
            <a:r>
              <a:rPr lang="en-US" sz="2400" i="0" u="none" strike="noStrike" baseline="0" dirty="0">
                <a:solidFill>
                  <a:srgbClr val="000000"/>
                </a:solidFill>
              </a:rPr>
              <a:t>, 53(4), S. 1‒53.</a:t>
            </a:r>
          </a:p>
          <a:p>
            <a:pPr>
              <a:spcAft>
                <a:spcPts val="600"/>
              </a:spcAft>
            </a:pPr>
            <a:r>
              <a:rPr lang="de-DE" sz="2400" dirty="0"/>
              <a:t>Jörissen, Benjamin (2007): Beobachtungen der Realität. Die Frage nach der Wirklichkeit im Zeitalter der Neuen Medien Bielefeld.</a:t>
            </a:r>
            <a:endParaRPr lang="en-US" sz="240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de-DE" sz="2400" dirty="0" err="1">
                <a:solidFill>
                  <a:srgbClr val="000000"/>
                </a:solidFill>
                <a:ea typeface="Calibri"/>
                <a:cs typeface="Calibri"/>
              </a:rPr>
              <a:t>Gunthert</a:t>
            </a:r>
            <a:r>
              <a:rPr lang="de-DE" sz="2400" dirty="0">
                <a:solidFill>
                  <a:srgbClr val="000000"/>
                </a:solidFill>
                <a:ea typeface="Calibri"/>
                <a:cs typeface="Calibri"/>
              </a:rPr>
              <a:t>, André (2019): Das geteilte Bild. Essays zur digitalen Fotografie, Konstanz: University Press. </a:t>
            </a:r>
          </a:p>
          <a:p>
            <a:pPr>
              <a:spcAft>
                <a:spcPts val="600"/>
              </a:spcAft>
            </a:pPr>
            <a:r>
              <a:rPr lang="de-DE" sz="2400" dirty="0">
                <a:solidFill>
                  <a:srgbClr val="000000"/>
                </a:solidFill>
              </a:rPr>
              <a:t>Meyer, Roland: Bilder. In: Arnold, Florian et. al. (</a:t>
            </a:r>
            <a:r>
              <a:rPr lang="de-DE" sz="2400" dirty="0" err="1">
                <a:solidFill>
                  <a:srgbClr val="000000"/>
                </a:solidFill>
              </a:rPr>
              <a:t>Hg</a:t>
            </a:r>
            <a:r>
              <a:rPr lang="de-DE" sz="2400" dirty="0">
                <a:solidFill>
                  <a:srgbClr val="000000"/>
                </a:solidFill>
              </a:rPr>
              <a:t>.): Digitalität von A bis Z. Bielefeld: </a:t>
            </a:r>
            <a:r>
              <a:rPr lang="de-DE" sz="2400" dirty="0" err="1">
                <a:solidFill>
                  <a:srgbClr val="000000"/>
                </a:solidFill>
              </a:rPr>
              <a:t>transcript</a:t>
            </a:r>
            <a:r>
              <a:rPr lang="de-DE" sz="2400" dirty="0">
                <a:solidFill>
                  <a:srgbClr val="000000"/>
                </a:solidFill>
              </a:rPr>
              <a:t>, S. 41-49.</a:t>
            </a:r>
            <a:endParaRPr lang="de-DE" sz="2400" dirty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de-DE" sz="2400" dirty="0"/>
              <a:t>Meyer, Torsten (2024): Imaginäre Aktanten und das Subjekt (in) der Kulturellen Bildung. In: Kulturelle Bildung Online: https://</a:t>
            </a:r>
            <a:r>
              <a:rPr lang="de-DE" sz="2400" dirty="0" err="1"/>
              <a:t>www.kubi-online.de</a:t>
            </a:r>
            <a:r>
              <a:rPr lang="de-DE" sz="2400" dirty="0"/>
              <a:t>/</a:t>
            </a:r>
            <a:r>
              <a:rPr lang="de-DE" sz="2400" dirty="0" err="1"/>
              <a:t>artikel</a:t>
            </a:r>
            <a:r>
              <a:rPr lang="de-DE" sz="2400" dirty="0"/>
              <a:t>/</a:t>
            </a:r>
            <a:r>
              <a:rPr lang="de-DE" sz="2400" dirty="0" err="1"/>
              <a:t>imaginaere</a:t>
            </a:r>
            <a:r>
              <a:rPr lang="de-DE" sz="2400" dirty="0"/>
              <a:t>-aktanten-subjekt-kulturellen-bildung [18.07.2025]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Schmidt, Sabine Maria (2021): Report. Bilder </a:t>
            </a:r>
            <a:r>
              <a:rPr lang="en-US" sz="2400" dirty="0" err="1">
                <a:solidFill>
                  <a:srgbClr val="000000"/>
                </a:solidFill>
              </a:rPr>
              <a:t>aus</a:t>
            </a:r>
            <a:r>
              <a:rPr lang="en-US" sz="2400" dirty="0">
                <a:solidFill>
                  <a:srgbClr val="000000"/>
                </a:solidFill>
              </a:rPr>
              <a:t> der </a:t>
            </a:r>
            <a:r>
              <a:rPr lang="en-US" sz="2400" dirty="0" err="1">
                <a:solidFill>
                  <a:srgbClr val="000000"/>
                </a:solidFill>
              </a:rPr>
              <a:t>Wirklichkeit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Künstlerische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Fotografie</a:t>
            </a:r>
            <a:r>
              <a:rPr lang="en-US" sz="2400" dirty="0">
                <a:solidFill>
                  <a:srgbClr val="000000"/>
                </a:solidFill>
              </a:rPr>
              <a:t> und </a:t>
            </a:r>
            <a:r>
              <a:rPr lang="en-US" sz="2400" dirty="0" err="1">
                <a:solidFill>
                  <a:srgbClr val="000000"/>
                </a:solidFill>
              </a:rPr>
              <a:t>journalistische</a:t>
            </a:r>
            <a:r>
              <a:rPr lang="en-US" sz="2400" dirty="0">
                <a:solidFill>
                  <a:srgbClr val="000000"/>
                </a:solidFill>
              </a:rPr>
              <a:t> Bilder. In: </a:t>
            </a:r>
            <a:r>
              <a:rPr lang="en-US" sz="2400" dirty="0" err="1">
                <a:solidFill>
                  <a:srgbClr val="000000"/>
                </a:solidFill>
              </a:rPr>
              <a:t>Kunstforum</a:t>
            </a:r>
            <a:r>
              <a:rPr lang="en-US" sz="2400" dirty="0">
                <a:solidFill>
                  <a:srgbClr val="000000"/>
                </a:solidFill>
              </a:rPr>
              <a:t> International, Bd. 273, S. 46-63.</a:t>
            </a:r>
            <a:endParaRPr lang="en-US" sz="240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</a:rPr>
              <a:t>Schütze, Konstanze (2020): </a:t>
            </a:r>
            <a:r>
              <a:rPr lang="en-US" sz="2400" dirty="0" err="1">
                <a:solidFill>
                  <a:srgbClr val="000000"/>
                </a:solidFill>
              </a:rPr>
              <a:t>Bildlichkeit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nach</a:t>
            </a:r>
            <a:r>
              <a:rPr lang="en-US" sz="2400" dirty="0">
                <a:solidFill>
                  <a:srgbClr val="000000"/>
                </a:solidFill>
              </a:rPr>
              <a:t> dem Internet. Aktualisierungen für eine </a:t>
            </a:r>
            <a:r>
              <a:rPr lang="en-US" sz="2400" dirty="0" err="1">
                <a:solidFill>
                  <a:srgbClr val="000000"/>
                </a:solidFill>
              </a:rPr>
              <a:t>Kunstvermittlung</a:t>
            </a:r>
            <a:r>
              <a:rPr lang="en-US" sz="2400" dirty="0">
                <a:solidFill>
                  <a:srgbClr val="000000"/>
                </a:solidFill>
              </a:rPr>
              <a:t> am Bild. München.</a:t>
            </a:r>
          </a:p>
          <a:p>
            <a:pPr>
              <a:spcAft>
                <a:spcPts val="600"/>
              </a:spcAft>
            </a:pPr>
            <a:r>
              <a:rPr lang="de-DE" sz="2400" dirty="0"/>
              <a:t>Schwerdt, Christian (2023): Deepfakes: KI gegen KI. Online: https://www.heise.de/hintergrund/Deepfakes-KI-gegen-KI-9339715.html [01.11.2025]</a:t>
            </a:r>
            <a:endParaRPr lang="en-US" sz="2400" i="0" u="none" strike="noStrike" baseline="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de-DE" sz="2400" dirty="0"/>
              <a:t>Tewes, Johanna (2024): „This </a:t>
            </a:r>
            <a:r>
              <a:rPr lang="de-DE" sz="2400" dirty="0" err="1"/>
              <a:t>person</a:t>
            </a:r>
            <a:r>
              <a:rPr lang="de-DE" sz="2400" dirty="0"/>
              <a:t> </a:t>
            </a:r>
            <a:r>
              <a:rPr lang="de-DE" sz="2400" dirty="0" err="1"/>
              <a:t>doesn‘t</a:t>
            </a:r>
            <a:r>
              <a:rPr lang="de-DE" sz="2400" dirty="0"/>
              <a:t> </a:t>
            </a:r>
            <a:r>
              <a:rPr lang="de-DE" sz="2400" dirty="0" err="1"/>
              <a:t>exist</a:t>
            </a:r>
            <a:r>
              <a:rPr lang="de-DE" sz="2400" dirty="0"/>
              <a:t>“ – Deepfakes als Anlass für visuelle Bildung. </a:t>
            </a:r>
            <a:r>
              <a:rPr lang="en-US" sz="2400" dirty="0"/>
              <a:t>In: </a:t>
            </a:r>
            <a:r>
              <a:rPr lang="en-US" sz="2400" dirty="0" err="1"/>
              <a:t>Schultheater</a:t>
            </a:r>
            <a:r>
              <a:rPr lang="en-US" sz="2400" dirty="0"/>
              <a:t>, H. 59, S. 42-45.</a:t>
            </a:r>
            <a:endParaRPr lang="de-DE" sz="2400" dirty="0"/>
          </a:p>
          <a:p>
            <a:pPr>
              <a:spcAft>
                <a:spcPts val="600"/>
              </a:spcAft>
            </a:pPr>
            <a:r>
              <a:rPr lang="en-US" sz="2400" dirty="0" err="1"/>
              <a:t>Tolosana</a:t>
            </a:r>
            <a:r>
              <a:rPr lang="en-US" sz="2400" dirty="0"/>
              <a:t>, Ruben/Vera-Rodriguez, Ruben/</a:t>
            </a:r>
            <a:r>
              <a:rPr lang="en-US" sz="2400" dirty="0" err="1"/>
              <a:t>Fierrez</a:t>
            </a:r>
            <a:r>
              <a:rPr lang="en-US" sz="2400" dirty="0"/>
              <a:t>, Julian/Morales, </a:t>
            </a:r>
            <a:r>
              <a:rPr lang="en-US" sz="2400" dirty="0" err="1"/>
              <a:t>Aythami</a:t>
            </a:r>
            <a:r>
              <a:rPr lang="en-US" sz="2400" dirty="0"/>
              <a:t> (2022): An Introduction to Digital Face Manipulation. In: Rathgeb, Christian et al. (</a:t>
            </a:r>
            <a:r>
              <a:rPr lang="en-US" sz="2400" dirty="0" err="1"/>
              <a:t>Hrsg</a:t>
            </a:r>
            <a:r>
              <a:rPr lang="en-US" sz="2400" dirty="0"/>
              <a:t>.): Handbook of Digital Face Manipulation and Detection. From </a:t>
            </a:r>
            <a:r>
              <a:rPr lang="en-US" sz="2400" dirty="0" err="1"/>
              <a:t>DeepFakes</a:t>
            </a:r>
            <a:r>
              <a:rPr lang="en-US" sz="2400" dirty="0"/>
              <a:t> to Morphing Attacks. Cham: Springer Nature, S. 3–26.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11922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Macintosh PowerPoint</Application>
  <PresentationFormat>Benutzerdefiniert</PresentationFormat>
  <Paragraphs>69</Paragraphs>
  <Slides>7</Slides>
  <Notes>6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7" baseType="lpstr">
      <vt:lpstr>Muli Semi-Bold</vt:lpstr>
      <vt:lpstr>Muli</vt:lpstr>
      <vt:lpstr>Arial</vt:lpstr>
      <vt:lpstr>Aptos</vt:lpstr>
      <vt:lpstr>Wingdings</vt:lpstr>
      <vt:lpstr>Sabon-Roman</vt:lpstr>
      <vt:lpstr>Calibri</vt:lpstr>
      <vt:lpstr>Muli Bold</vt:lpstr>
      <vt:lpstr>Times New Roman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Purple Pink3D Vision Deck Business Presentation</dc:title>
  <dc:creator>Jo Tw</dc:creator>
  <cp:lastModifiedBy>Johanna Tewes</cp:lastModifiedBy>
  <cp:revision>333</cp:revision>
  <cp:lastPrinted>2024-05-16T15:26:22Z</cp:lastPrinted>
  <dcterms:created xsi:type="dcterms:W3CDTF">2006-08-16T00:00:00Z</dcterms:created>
  <dcterms:modified xsi:type="dcterms:W3CDTF">2026-06-10T14:28:41Z</dcterms:modified>
  <dc:identifier>DAF_YxA06os</dc:identifier>
</cp:coreProperties>
</file>