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64" r:id="rId3"/>
    <p:sldId id="265" r:id="rId4"/>
    <p:sldId id="266" r:id="rId5"/>
    <p:sldId id="275" r:id="rId6"/>
    <p:sldId id="276" r:id="rId7"/>
    <p:sldId id="263" r:id="rId8"/>
    <p:sldId id="258" r:id="rId9"/>
    <p:sldId id="269" r:id="rId10"/>
    <p:sldId id="261" r:id="rId11"/>
    <p:sldId id="274" r:id="rId12"/>
  </p:sldIdLst>
  <p:sldSz cx="18288000" cy="10287000"/>
  <p:notesSz cx="6858000" cy="9144000"/>
  <p:embeddedFontLst>
    <p:embeddedFont>
      <p:font typeface="Century Gothic" panose="020B0502020202020204" pitchFamily="34" charset="0"/>
      <p:regular r:id="rId14"/>
      <p:bold r:id="rId15"/>
      <p:italic r:id="rId16"/>
      <p:boldItalic r:id="rId17"/>
    </p:embeddedFont>
    <p:embeddedFont>
      <p:font typeface="Grandview" panose="020B0502040204020203" pitchFamily="34" charset="0"/>
      <p:regular r:id="rId18"/>
      <p:bold r:id="rId19"/>
      <p:italic r:id="rId20"/>
      <p:boldItalic r:id="rId21"/>
    </p:embeddedFont>
    <p:embeddedFont>
      <p:font typeface="Muli" pitchFamily="2" charset="77"/>
      <p:regular r:id="rId22"/>
    </p:embeddedFont>
    <p:embeddedFont>
      <p:font typeface="Muli Bold" pitchFamily="2" charset="77"/>
      <p:regular r:id="rId23"/>
      <p:bold r:id="rId24"/>
    </p:embeddedFont>
    <p:embeddedFont>
      <p:font typeface="Muli Semi-Bold" pitchFamily="2" charset="77"/>
      <p:regular r:id="rId25"/>
      <p:bold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7E271-5C6D-3EF7-F272-4D87F52702C2}" v="38" dt="2025-04-15T18:17:59.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89" autoAdjust="0"/>
  </p:normalViewPr>
  <p:slideViewPr>
    <p:cSldViewPr>
      <p:cViewPr varScale="1">
        <p:scale>
          <a:sx n="90" d="100"/>
          <a:sy n="90" d="100"/>
        </p:scale>
        <p:origin x="264"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71333-1B6F-4AEE-B00D-B6A39A2F3301}" type="datetimeFigureOut">
              <a:rPr lang="de-DE" smtClean="0"/>
              <a:t>16.04.25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EA63D-0E08-4B3F-AC83-7E54F83D1A7C}" type="slidenum">
              <a:rPr lang="de-DE" smtClean="0"/>
              <a:t>‹Nr.›</a:t>
            </a:fld>
            <a:endParaRPr lang="de-DE"/>
          </a:p>
        </p:txBody>
      </p:sp>
    </p:spTree>
    <p:extLst>
      <p:ext uri="{BB962C8B-B14F-4D97-AF65-F5344CB8AC3E}">
        <p14:creationId xmlns:p14="http://schemas.microsoft.com/office/powerpoint/2010/main" val="122008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Inwiefern decken sich die Thesen Meyers mit ihren eigenen Recherchen? Wo ordnen Sie sich aufgrund Ihrer digitalen Sozialisation ein? </a:t>
            </a:r>
          </a:p>
          <a:p>
            <a:r>
              <a:rPr lang="de-DE" dirty="0"/>
              <a:t>Was haben die Kinder und Jugendlichen gesagt, die befragt wurden?</a:t>
            </a:r>
          </a:p>
        </p:txBody>
      </p:sp>
      <p:sp>
        <p:nvSpPr>
          <p:cNvPr id="4" name="Foliennummernplatzhalter 3"/>
          <p:cNvSpPr>
            <a:spLocks noGrp="1"/>
          </p:cNvSpPr>
          <p:nvPr>
            <p:ph type="sldNum" sz="quarter" idx="5"/>
          </p:nvPr>
        </p:nvSpPr>
        <p:spPr/>
        <p:txBody>
          <a:bodyPr/>
          <a:lstStyle/>
          <a:p>
            <a:fld id="{404EA63D-0E08-4B3F-AC83-7E54F83D1A7C}" type="slidenum">
              <a:rPr lang="de-DE" smtClean="0"/>
              <a:t>8</a:t>
            </a:fld>
            <a:endParaRPr lang="de-DE"/>
          </a:p>
        </p:txBody>
      </p:sp>
    </p:spTree>
    <p:extLst>
      <p:ext uri="{BB962C8B-B14F-4D97-AF65-F5344CB8AC3E}">
        <p14:creationId xmlns:p14="http://schemas.microsoft.com/office/powerpoint/2010/main" val="18711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97F3A-4A36-F573-4449-78ED4FB3A9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FDE7AF-AF4F-A8EA-DAB4-8F4867C7EB7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6B2CCF-340A-1260-2D38-31D28D884B52}"/>
              </a:ext>
            </a:extLst>
          </p:cNvPr>
          <p:cNvSpPr>
            <a:spLocks noGrp="1"/>
          </p:cNvSpPr>
          <p:nvPr>
            <p:ph type="body" idx="1"/>
          </p:nvPr>
        </p:nvSpPr>
        <p:spPr/>
        <p:txBody>
          <a:bodyPr/>
          <a:lstStyle/>
          <a:p>
            <a:r>
              <a:rPr lang="de-DE" dirty="0"/>
              <a:t>Inwiefern decken sich die Thesen Meyers mit ihren eigenen Recherchen? Wo ordnen Sie sich aufgrund Ihrer digitalen Sozialisation ein? </a:t>
            </a:r>
          </a:p>
          <a:p>
            <a:r>
              <a:rPr lang="de-DE" dirty="0"/>
              <a:t>Was haben die Kinder und Jugendlichen gesagt, die befragt wurden?</a:t>
            </a:r>
          </a:p>
        </p:txBody>
      </p:sp>
      <p:sp>
        <p:nvSpPr>
          <p:cNvPr id="4" name="Foliennummernplatzhalter 3">
            <a:extLst>
              <a:ext uri="{FF2B5EF4-FFF2-40B4-BE49-F238E27FC236}">
                <a16:creationId xmlns:a16="http://schemas.microsoft.com/office/drawing/2014/main" id="{5F7227BE-1264-0353-5FC9-DB8C5BEF9E35}"/>
              </a:ext>
            </a:extLst>
          </p:cNvPr>
          <p:cNvSpPr>
            <a:spLocks noGrp="1"/>
          </p:cNvSpPr>
          <p:nvPr>
            <p:ph type="sldNum" sz="quarter" idx="5"/>
          </p:nvPr>
        </p:nvSpPr>
        <p:spPr/>
        <p:txBody>
          <a:bodyPr/>
          <a:lstStyle/>
          <a:p>
            <a:fld id="{404EA63D-0E08-4B3F-AC83-7E54F83D1A7C}" type="slidenum">
              <a:rPr lang="de-DE" smtClean="0"/>
              <a:t>9</a:t>
            </a:fld>
            <a:endParaRPr lang="de-DE"/>
          </a:p>
        </p:txBody>
      </p:sp>
    </p:spTree>
    <p:extLst>
      <p:ext uri="{BB962C8B-B14F-4D97-AF65-F5344CB8AC3E}">
        <p14:creationId xmlns:p14="http://schemas.microsoft.com/office/powerpoint/2010/main" val="71312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263123">
            <a:off x="4381918" y="-3400635"/>
            <a:ext cx="15315362" cy="17088270"/>
          </a:xfrm>
          <a:custGeom>
            <a:avLst/>
            <a:gdLst/>
            <a:ahLst/>
            <a:cxnLst/>
            <a:rect l="l" t="t" r="r" b="b"/>
            <a:pathLst>
              <a:path w="15315362" h="17088270">
                <a:moveTo>
                  <a:pt x="0" y="0"/>
                </a:moveTo>
                <a:lnTo>
                  <a:pt x="15315361" y="0"/>
                </a:lnTo>
                <a:lnTo>
                  <a:pt x="15315361" y="17088270"/>
                </a:lnTo>
                <a:lnTo>
                  <a:pt x="0" y="17088270"/>
                </a:lnTo>
                <a:lnTo>
                  <a:pt x="0" y="0"/>
                </a:lnTo>
                <a:close/>
              </a:path>
            </a:pathLst>
          </a:custGeom>
          <a:blipFill>
            <a:blip r:embed="rId2"/>
            <a:stretch>
              <a:fillRect/>
            </a:stretch>
          </a:blipFill>
        </p:spPr>
        <p:txBody>
          <a:bodyPr/>
          <a:lstStyle/>
          <a:p>
            <a:endParaRPr lang="de-DE"/>
          </a:p>
        </p:txBody>
      </p:sp>
      <p:sp>
        <p:nvSpPr>
          <p:cNvPr id="8" name="TextBox 8"/>
          <p:cNvSpPr txBox="1"/>
          <p:nvPr/>
        </p:nvSpPr>
        <p:spPr>
          <a:xfrm>
            <a:off x="13258800" y="8724900"/>
            <a:ext cx="5411594" cy="961097"/>
          </a:xfrm>
          <a:prstGeom prst="rect">
            <a:avLst/>
          </a:prstGeom>
        </p:spPr>
        <p:txBody>
          <a:bodyPr wrap="square" lIns="0" tIns="0" rIns="0" bIns="0" rtlCol="0" anchor="t">
            <a:spAutoFit/>
          </a:bodyPr>
          <a:lstStyle/>
          <a:p>
            <a:pPr>
              <a:lnSpc>
                <a:spcPts val="3920"/>
              </a:lnSpc>
            </a:pPr>
            <a:endParaRPr lang="en-US" sz="2800" i="1" dirty="0">
              <a:solidFill>
                <a:srgbClr val="604ABD"/>
              </a:solidFill>
              <a:latin typeface="Muli"/>
            </a:endParaRPr>
          </a:p>
          <a:p>
            <a:pPr>
              <a:lnSpc>
                <a:spcPts val="3920"/>
              </a:lnSpc>
            </a:pPr>
            <a:r>
              <a:rPr lang="en-US" sz="2800" dirty="0">
                <a:solidFill>
                  <a:srgbClr val="604ABD"/>
                </a:solidFill>
                <a:latin typeface="Muli"/>
              </a:rPr>
              <a:t>Prof. Dr. Johanna </a:t>
            </a:r>
            <a:r>
              <a:rPr lang="en-US" sz="2800" dirty="0" err="1">
                <a:solidFill>
                  <a:srgbClr val="604ABD"/>
                </a:solidFill>
                <a:latin typeface="Muli"/>
              </a:rPr>
              <a:t>Tewes</a:t>
            </a:r>
            <a:endParaRPr lang="en-US" sz="2800" dirty="0">
              <a:solidFill>
                <a:srgbClr val="604ABD"/>
              </a:solidFill>
              <a:latin typeface="Muli"/>
            </a:endParaRPr>
          </a:p>
        </p:txBody>
      </p:sp>
      <p:sp>
        <p:nvSpPr>
          <p:cNvPr id="9" name="TextBox 9"/>
          <p:cNvSpPr txBox="1"/>
          <p:nvPr/>
        </p:nvSpPr>
        <p:spPr>
          <a:xfrm>
            <a:off x="1028699" y="1638300"/>
            <a:ext cx="11010900" cy="5847755"/>
          </a:xfrm>
          <a:prstGeom prst="rect">
            <a:avLst/>
          </a:prstGeom>
        </p:spPr>
        <p:txBody>
          <a:bodyPr wrap="square" lIns="0" tIns="0" rIns="0" bIns="0" rtlCol="0" anchor="t">
            <a:spAutoFit/>
          </a:bodyPr>
          <a:lstStyle/>
          <a:p>
            <a:pPr>
              <a:lnSpc>
                <a:spcPts val="13200"/>
              </a:lnSpc>
            </a:pPr>
            <a:r>
              <a:rPr lang="en-US" sz="9600" dirty="0">
                <a:solidFill>
                  <a:srgbClr val="604ABD"/>
                </a:solidFill>
                <a:latin typeface="Muli Semi-Bold"/>
              </a:rPr>
              <a:t>BW 2.2: </a:t>
            </a:r>
            <a:endParaRPr lang="en-US" sz="9600" dirty="0">
              <a:solidFill>
                <a:srgbClr val="604ABD"/>
              </a:solidFill>
              <a:latin typeface="Muli Semi-Bold"/>
              <a:ea typeface="Calibri"/>
              <a:cs typeface="Calibri"/>
            </a:endParaRPr>
          </a:p>
          <a:p>
            <a:pPr>
              <a:lnSpc>
                <a:spcPts val="13200"/>
              </a:lnSpc>
            </a:pPr>
            <a:r>
              <a:rPr lang="en-US" sz="9600" dirty="0" err="1">
                <a:solidFill>
                  <a:srgbClr val="604ABD"/>
                </a:solidFill>
                <a:latin typeface="Muli Semi-Bold"/>
              </a:rPr>
              <a:t>Zusammen</a:t>
            </a:r>
            <a:r>
              <a:rPr lang="en-US" sz="9600" dirty="0">
                <a:solidFill>
                  <a:srgbClr val="604ABD"/>
                </a:solidFill>
                <a:latin typeface="Muli Semi-Bold"/>
              </a:rPr>
              <a:t> </a:t>
            </a:r>
            <a:r>
              <a:rPr lang="en-US" sz="9600" dirty="0" err="1">
                <a:solidFill>
                  <a:srgbClr val="604ABD"/>
                </a:solidFill>
                <a:latin typeface="Muli Semi-Bold"/>
              </a:rPr>
              <a:t>lernen</a:t>
            </a:r>
            <a:r>
              <a:rPr lang="en-US" sz="9600" dirty="0">
                <a:solidFill>
                  <a:srgbClr val="604ABD"/>
                </a:solidFill>
                <a:latin typeface="Muli Semi-Bold"/>
              </a:rPr>
              <a:t>.</a:t>
            </a:r>
            <a:endParaRPr lang="en-US" sz="9600" dirty="0">
              <a:solidFill>
                <a:srgbClr val="604ABD"/>
              </a:solidFill>
              <a:latin typeface="Muli Semi-Bold"/>
              <a:ea typeface="Calibri"/>
              <a:cs typeface="Calibri"/>
            </a:endParaRPr>
          </a:p>
          <a:p>
            <a:endParaRPr lang="de-DE" sz="4000" i="1" u="none" strike="noStrike" dirty="0">
              <a:solidFill>
                <a:srgbClr val="7030A0"/>
              </a:solidFill>
              <a:effectLst/>
              <a:latin typeface="Century Gothic" panose="020B0502020202020204" pitchFamily="34" charset="0"/>
            </a:endParaRPr>
          </a:p>
          <a:p>
            <a:r>
              <a:rPr lang="de-DE" sz="4000" i="1" u="none" strike="noStrike" dirty="0">
                <a:solidFill>
                  <a:srgbClr val="7030A0"/>
                </a:solidFill>
                <a:effectLst/>
                <a:latin typeface="Century Gothic" panose="020B0502020202020204" pitchFamily="34" charset="0"/>
              </a:rPr>
              <a:t>Individualisierung und berufsbezogene Überzeugungen im Spiegel kollaborativer Praxis</a:t>
            </a:r>
            <a:endParaRPr lang="en-US" sz="4000" i="1" dirty="0">
              <a:solidFill>
                <a:srgbClr val="7030A0"/>
              </a:solidFill>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52579">
            <a:off x="10856646" y="-1595648"/>
            <a:ext cx="10974454" cy="10439449"/>
          </a:xfrm>
          <a:custGeom>
            <a:avLst/>
            <a:gdLst/>
            <a:ahLst/>
            <a:cxnLst/>
            <a:rect l="l" t="t" r="r" b="b"/>
            <a:pathLst>
              <a:path w="10974454" h="10439449">
                <a:moveTo>
                  <a:pt x="0" y="0"/>
                </a:moveTo>
                <a:lnTo>
                  <a:pt x="10974454" y="0"/>
                </a:lnTo>
                <a:lnTo>
                  <a:pt x="10974454" y="10439449"/>
                </a:lnTo>
                <a:lnTo>
                  <a:pt x="0" y="10439449"/>
                </a:lnTo>
                <a:lnTo>
                  <a:pt x="0" y="0"/>
                </a:lnTo>
                <a:close/>
              </a:path>
            </a:pathLst>
          </a:custGeom>
          <a:blipFill>
            <a:blip r:embed="rId2"/>
            <a:stretch>
              <a:fillRect/>
            </a:stretch>
          </a:blipFill>
        </p:spPr>
        <p:txBody>
          <a:bodyPr/>
          <a:lstStyle/>
          <a:p>
            <a:endParaRPr lang="de-DE"/>
          </a:p>
        </p:txBody>
      </p:sp>
      <p:sp>
        <p:nvSpPr>
          <p:cNvPr id="3" name="TextBox 3"/>
          <p:cNvSpPr txBox="1"/>
          <p:nvPr/>
        </p:nvSpPr>
        <p:spPr>
          <a:xfrm>
            <a:off x="838200" y="800816"/>
            <a:ext cx="11811000" cy="1144031"/>
          </a:xfrm>
          <a:prstGeom prst="rect">
            <a:avLst/>
          </a:prstGeom>
        </p:spPr>
        <p:txBody>
          <a:bodyPr wrap="square" lIns="0" tIns="0" rIns="0" bIns="0" rtlCol="0" anchor="t">
            <a:spAutoFit/>
          </a:bodyPr>
          <a:lstStyle/>
          <a:p>
            <a:pPr marL="0" lvl="0" indent="0">
              <a:lnSpc>
                <a:spcPts val="9600"/>
              </a:lnSpc>
              <a:spcBef>
                <a:spcPct val="0"/>
              </a:spcBef>
            </a:pPr>
            <a:r>
              <a:rPr lang="en-US" sz="7200" dirty="0" err="1">
                <a:solidFill>
                  <a:srgbClr val="7030A0"/>
                </a:solidFill>
                <a:latin typeface="Muli Bold"/>
              </a:rPr>
              <a:t>Mögliche</a:t>
            </a:r>
            <a:r>
              <a:rPr lang="en-US" sz="7200" dirty="0">
                <a:solidFill>
                  <a:srgbClr val="7030A0"/>
                </a:solidFill>
                <a:latin typeface="Muli Bold"/>
              </a:rPr>
              <a:t> </a:t>
            </a:r>
            <a:r>
              <a:rPr lang="en-US" sz="7200" dirty="0" err="1">
                <a:solidFill>
                  <a:srgbClr val="7030A0"/>
                </a:solidFill>
                <a:latin typeface="Muli Bold"/>
              </a:rPr>
              <a:t>Seminarziele</a:t>
            </a:r>
            <a:endParaRPr lang="en-US" sz="7200" u="none" dirty="0">
              <a:solidFill>
                <a:srgbClr val="7030A0"/>
              </a:solidFill>
              <a:latin typeface="Muli Bold"/>
            </a:endParaRPr>
          </a:p>
        </p:txBody>
      </p:sp>
      <p:sp>
        <p:nvSpPr>
          <p:cNvPr id="12" name="Textfeld 11">
            <a:extLst>
              <a:ext uri="{FF2B5EF4-FFF2-40B4-BE49-F238E27FC236}">
                <a16:creationId xmlns:a16="http://schemas.microsoft.com/office/drawing/2014/main" id="{FB2FF1D5-6E54-B14E-1FE7-A4DA95B4BCE2}"/>
              </a:ext>
            </a:extLst>
          </p:cNvPr>
          <p:cNvSpPr txBox="1"/>
          <p:nvPr/>
        </p:nvSpPr>
        <p:spPr>
          <a:xfrm>
            <a:off x="838200" y="2324100"/>
            <a:ext cx="14478000" cy="7478970"/>
          </a:xfrm>
          <a:prstGeom prst="rect">
            <a:avLst/>
          </a:prstGeom>
          <a:noFill/>
        </p:spPr>
        <p:txBody>
          <a:bodyPr wrap="square" rtlCol="0">
            <a:spAutoFit/>
          </a:bodyPr>
          <a:lstStyle/>
          <a:p>
            <a:pPr algn="l" rtl="0">
              <a:buNone/>
            </a:pPr>
            <a:r>
              <a:rPr lang="de-DE" sz="3200" b="0" i="0" u="none" strike="noStrike" dirty="0">
                <a:solidFill>
                  <a:srgbClr val="7030A0"/>
                </a:solidFill>
                <a:effectLst/>
                <a:latin typeface="abk_stuttgartregular"/>
              </a:rPr>
              <a:t>Kollektive Praktiken schaffen Möglichkeiten, Erfahrungen zu teilen, Wissen zu </a:t>
            </a:r>
            <a:r>
              <a:rPr lang="de-DE" sz="3200" b="0" i="0" u="none" strike="noStrike" dirty="0" err="1">
                <a:solidFill>
                  <a:srgbClr val="7030A0"/>
                </a:solidFill>
                <a:effectLst/>
                <a:latin typeface="abk_stuttgartregular"/>
              </a:rPr>
              <a:t>ko</a:t>
            </a:r>
            <a:r>
              <a:rPr lang="de-DE" sz="3200" b="0" i="0" u="none" strike="noStrike" dirty="0">
                <a:solidFill>
                  <a:srgbClr val="7030A0"/>
                </a:solidFill>
                <a:effectLst/>
                <a:latin typeface="abk_stuttgartregular"/>
              </a:rPr>
              <a:t>-produzieren und miteinander in Beziehung zu treten, wobei Verbindung, Verständnis und Solidarität im Mittelpunkt stehen – sie können aber auch Reibungen und Widersprüche erzeugen. Diese Unterschiede anzunehmen und Raum für plurale Seinsweisen zu schaffen, erfordert eine tägliche Praxis des Lernens und Verlernens. Um Hierarchien und Individualismus in der Bildung und den Wettbewerb in der Arbeitswelt zu überwinden, müssen wir nicht nur die Systeme umstrukturieren, in denen wir leben und arbeiten, sondern auch unser Denken </a:t>
            </a:r>
            <a:r>
              <a:rPr lang="de-DE" sz="3200" b="0" i="0" u="none" strike="noStrike" dirty="0" err="1">
                <a:solidFill>
                  <a:srgbClr val="7030A0"/>
                </a:solidFill>
                <a:effectLst/>
                <a:latin typeface="abk_stuttgartregular"/>
              </a:rPr>
              <a:t>entpatriarchalisieren</a:t>
            </a:r>
            <a:r>
              <a:rPr lang="de-DE" sz="3200" b="0" i="0" u="none" strike="noStrike" dirty="0">
                <a:solidFill>
                  <a:srgbClr val="7030A0"/>
                </a:solidFill>
                <a:effectLst/>
                <a:latin typeface="abk_stuttgartregular"/>
              </a:rPr>
              <a:t>.</a:t>
            </a:r>
          </a:p>
          <a:p>
            <a:pPr algn="l" rtl="0">
              <a:buNone/>
            </a:pPr>
            <a:r>
              <a:rPr lang="de-DE" sz="3200" dirty="0">
                <a:solidFill>
                  <a:srgbClr val="7030A0"/>
                </a:solidFill>
                <a:latin typeface="abk_stuttgartregular"/>
              </a:rPr>
              <a:t>Daraus folgt, </a:t>
            </a:r>
            <a:r>
              <a:rPr lang="de-DE" sz="3200" b="0" i="0" u="none" strike="noStrike" dirty="0">
                <a:solidFill>
                  <a:srgbClr val="7030A0"/>
                </a:solidFill>
                <a:effectLst/>
                <a:latin typeface="abk_stuttgartregular"/>
              </a:rPr>
              <a:t>Herausforderungen und das subversive Potenzial kollektiver Praktiken zu diskutieren und zu fragen:</a:t>
            </a:r>
          </a:p>
          <a:p>
            <a:pPr marL="457200" indent="-457200" algn="l" rtl="0">
              <a:buFont typeface="Wingdings" pitchFamily="2" charset="2"/>
              <a:buChar char="Ø"/>
            </a:pPr>
            <a:r>
              <a:rPr lang="de-DE" sz="3200" b="0" i="0" u="none" strike="noStrike" dirty="0">
                <a:solidFill>
                  <a:srgbClr val="7030A0"/>
                </a:solidFill>
                <a:effectLst/>
                <a:latin typeface="abk_stuttgartregular"/>
              </a:rPr>
              <a:t>Welchen Herausforderungen steht Gemeinschaftlichkeit in unserer neoliberalen (Bildungs-)Welt gegenüber?</a:t>
            </a:r>
          </a:p>
          <a:p>
            <a:pPr marL="457200" indent="-457200" algn="l" rtl="0">
              <a:buFont typeface="Wingdings" pitchFamily="2" charset="2"/>
              <a:buChar char="Ø"/>
            </a:pPr>
            <a:r>
              <a:rPr lang="de-DE" sz="3200" b="0" i="0" u="none" strike="noStrike" dirty="0">
                <a:solidFill>
                  <a:srgbClr val="7030A0"/>
                </a:solidFill>
                <a:effectLst/>
                <a:latin typeface="abk_stuttgartregular"/>
              </a:rPr>
              <a:t>Wie kann </a:t>
            </a:r>
            <a:r>
              <a:rPr lang="de-DE" sz="3200" dirty="0">
                <a:solidFill>
                  <a:srgbClr val="7030A0"/>
                </a:solidFill>
                <a:latin typeface="abk_stuttgartregular"/>
              </a:rPr>
              <a:t>Gemeinschaftlichkeit</a:t>
            </a:r>
            <a:r>
              <a:rPr lang="de-DE" sz="3200" b="0" i="0" u="none" strike="noStrike" dirty="0">
                <a:solidFill>
                  <a:srgbClr val="7030A0"/>
                </a:solidFill>
                <a:effectLst/>
                <a:latin typeface="abk_stuttgartregular"/>
              </a:rPr>
              <a:t> Reibung und Uneinigkeit aktiv einbeziehen?</a:t>
            </a:r>
          </a:p>
          <a:p>
            <a:pPr marL="457200" indent="-457200" algn="l" rtl="0">
              <a:buFont typeface="Wingdings" pitchFamily="2" charset="2"/>
              <a:buChar char="Ø"/>
            </a:pPr>
            <a:r>
              <a:rPr lang="de-DE" sz="3200" b="0" i="0" u="none" strike="noStrike" dirty="0">
                <a:solidFill>
                  <a:srgbClr val="7030A0"/>
                </a:solidFill>
                <a:effectLst/>
                <a:latin typeface="abk_stuttgartregular"/>
              </a:rPr>
              <a:t>Von welchen Ressourcen, Geschichten und Strategien können wir lernen?</a:t>
            </a:r>
          </a:p>
          <a:p>
            <a:pPr marL="457200" indent="-457200" algn="l" rtl="0">
              <a:buFont typeface="Wingdings" pitchFamily="2" charset="2"/>
              <a:buChar char="Ø"/>
            </a:pPr>
            <a:r>
              <a:rPr lang="de-DE" sz="3200" b="0" i="0" u="none" strike="noStrike" dirty="0">
                <a:solidFill>
                  <a:srgbClr val="7030A0"/>
                </a:solidFill>
                <a:effectLst/>
                <a:latin typeface="abk_stuttgartregular"/>
              </a:rPr>
              <a:t>Wie können wir Gemeinschaftlichkeit ins Schulsystem integrieren?</a:t>
            </a:r>
            <a:endParaRPr lang="de-DE" sz="3200" dirty="0">
              <a:solidFill>
                <a:srgbClr val="7030A0"/>
              </a:solidFill>
            </a:endParaRPr>
          </a:p>
        </p:txBody>
      </p:sp>
    </p:spTree>
    <p:extLst>
      <p:ext uri="{BB962C8B-B14F-4D97-AF65-F5344CB8AC3E}">
        <p14:creationId xmlns:p14="http://schemas.microsoft.com/office/powerpoint/2010/main" val="291830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2FED-C905-6B64-C188-63E50689F5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68ED3A-3A2F-F2B2-7275-815444835E27}"/>
              </a:ext>
            </a:extLst>
          </p:cNvPr>
          <p:cNvSpPr/>
          <p:nvPr/>
        </p:nvSpPr>
        <p:spPr>
          <a:xfrm rot="1552579">
            <a:off x="10856646" y="-1595648"/>
            <a:ext cx="10974454" cy="10439449"/>
          </a:xfrm>
          <a:custGeom>
            <a:avLst/>
            <a:gdLst/>
            <a:ahLst/>
            <a:cxnLst/>
            <a:rect l="l" t="t" r="r" b="b"/>
            <a:pathLst>
              <a:path w="10974454" h="10439449">
                <a:moveTo>
                  <a:pt x="0" y="0"/>
                </a:moveTo>
                <a:lnTo>
                  <a:pt x="10974454" y="0"/>
                </a:lnTo>
                <a:lnTo>
                  <a:pt x="10974454" y="10439449"/>
                </a:lnTo>
                <a:lnTo>
                  <a:pt x="0" y="10439449"/>
                </a:lnTo>
                <a:lnTo>
                  <a:pt x="0" y="0"/>
                </a:lnTo>
                <a:close/>
              </a:path>
            </a:pathLst>
          </a:custGeom>
          <a:blipFill>
            <a:blip r:embed="rId2"/>
            <a:stretch>
              <a:fillRect/>
            </a:stretch>
          </a:blipFill>
        </p:spPr>
        <p:txBody>
          <a:bodyPr/>
          <a:lstStyle/>
          <a:p>
            <a:endParaRPr lang="de-DE"/>
          </a:p>
        </p:txBody>
      </p:sp>
      <p:sp>
        <p:nvSpPr>
          <p:cNvPr id="3" name="TextBox 3">
            <a:extLst>
              <a:ext uri="{FF2B5EF4-FFF2-40B4-BE49-F238E27FC236}">
                <a16:creationId xmlns:a16="http://schemas.microsoft.com/office/drawing/2014/main" id="{8225B98B-389E-7158-5BC9-091EC6A008DA}"/>
              </a:ext>
            </a:extLst>
          </p:cNvPr>
          <p:cNvSpPr txBox="1"/>
          <p:nvPr/>
        </p:nvSpPr>
        <p:spPr>
          <a:xfrm>
            <a:off x="838200" y="800816"/>
            <a:ext cx="11811000" cy="1107291"/>
          </a:xfrm>
          <a:prstGeom prst="rect">
            <a:avLst/>
          </a:prstGeom>
        </p:spPr>
        <p:txBody>
          <a:bodyPr wrap="square" lIns="0" tIns="0" rIns="0" bIns="0" rtlCol="0" anchor="t">
            <a:spAutoFit/>
          </a:bodyPr>
          <a:lstStyle/>
          <a:p>
            <a:pPr marL="0" lvl="0" indent="0">
              <a:lnSpc>
                <a:spcPts val="9600"/>
              </a:lnSpc>
              <a:spcBef>
                <a:spcPct val="0"/>
              </a:spcBef>
            </a:pPr>
            <a:r>
              <a:rPr lang="en-US" sz="6000" u="none" dirty="0">
                <a:solidFill>
                  <a:srgbClr val="7030A0"/>
                </a:solidFill>
                <a:latin typeface="Muli Bold"/>
              </a:rPr>
              <a:t>Aufgabe für die </a:t>
            </a:r>
            <a:r>
              <a:rPr lang="en-US" sz="6000" u="none" dirty="0" err="1">
                <a:solidFill>
                  <a:srgbClr val="7030A0"/>
                </a:solidFill>
                <a:latin typeface="Muli Bold"/>
              </a:rPr>
              <a:t>nächste</a:t>
            </a:r>
            <a:r>
              <a:rPr lang="en-US" sz="6000" u="none" dirty="0">
                <a:solidFill>
                  <a:srgbClr val="7030A0"/>
                </a:solidFill>
                <a:latin typeface="Muli Bold"/>
              </a:rPr>
              <a:t> </a:t>
            </a:r>
            <a:r>
              <a:rPr lang="en-US" sz="6000" u="none" dirty="0" err="1">
                <a:solidFill>
                  <a:srgbClr val="7030A0"/>
                </a:solidFill>
                <a:latin typeface="Muli Bold"/>
              </a:rPr>
              <a:t>Sitzung</a:t>
            </a:r>
            <a:endParaRPr lang="en-US" sz="6000" u="none" dirty="0">
              <a:solidFill>
                <a:srgbClr val="7030A0"/>
              </a:solidFill>
              <a:latin typeface="Muli Bold"/>
            </a:endParaRPr>
          </a:p>
        </p:txBody>
      </p:sp>
      <p:sp>
        <p:nvSpPr>
          <p:cNvPr id="12" name="Textfeld 11">
            <a:extLst>
              <a:ext uri="{FF2B5EF4-FFF2-40B4-BE49-F238E27FC236}">
                <a16:creationId xmlns:a16="http://schemas.microsoft.com/office/drawing/2014/main" id="{82D98C64-9FA4-E232-170C-74C56969A74E}"/>
              </a:ext>
            </a:extLst>
          </p:cNvPr>
          <p:cNvSpPr txBox="1"/>
          <p:nvPr/>
        </p:nvSpPr>
        <p:spPr>
          <a:xfrm>
            <a:off x="838200" y="2469475"/>
            <a:ext cx="13792200" cy="5632311"/>
          </a:xfrm>
          <a:prstGeom prst="rect">
            <a:avLst/>
          </a:prstGeom>
          <a:noFill/>
        </p:spPr>
        <p:txBody>
          <a:bodyPr wrap="square" rtlCol="0">
            <a:spAutoFit/>
          </a:bodyPr>
          <a:lstStyle/>
          <a:p>
            <a:pPr marL="514350" indent="-514350">
              <a:buFont typeface="+mj-lt"/>
              <a:buAutoNum type="arabicPeriod"/>
            </a:pPr>
            <a:r>
              <a:rPr lang="de-DE" sz="4000" dirty="0">
                <a:solidFill>
                  <a:srgbClr val="7030A0"/>
                </a:solidFill>
              </a:rPr>
              <a:t>Lest den folgenden Text (im ABK-Portal verlinkt): Dicke, N.; Hallmann, K.: Konkretionen und Relationen künstlerischer und kunstpädagogischer Formen von Gemeinschaftlichkeit, in: Dies. (</a:t>
            </a:r>
            <a:r>
              <a:rPr lang="de-DE" sz="4000" dirty="0" err="1">
                <a:solidFill>
                  <a:srgbClr val="7030A0"/>
                </a:solidFill>
              </a:rPr>
              <a:t>Hg</a:t>
            </a:r>
            <a:r>
              <a:rPr lang="de-DE" sz="4000" dirty="0">
                <a:solidFill>
                  <a:srgbClr val="7030A0"/>
                </a:solidFill>
              </a:rPr>
              <a:t>.): Gemeinschaftlichkeit. Perspektiven künstlerischer und kunstpädagogischer Kollektive und Kollaboration, </a:t>
            </a:r>
            <a:r>
              <a:rPr lang="de-DE" sz="4000" dirty="0" err="1">
                <a:solidFill>
                  <a:srgbClr val="7030A0"/>
                </a:solidFill>
              </a:rPr>
              <a:t>zkmb</a:t>
            </a:r>
            <a:r>
              <a:rPr lang="de-DE" sz="4000" dirty="0">
                <a:solidFill>
                  <a:srgbClr val="7030A0"/>
                </a:solidFill>
              </a:rPr>
              <a:t> 2024.</a:t>
            </a:r>
          </a:p>
          <a:p>
            <a:pPr marL="514350" indent="-514350">
              <a:buFont typeface="+mj-lt"/>
              <a:buAutoNum type="arabicPeriod"/>
            </a:pPr>
            <a:r>
              <a:rPr lang="de-DE" sz="4000" dirty="0">
                <a:solidFill>
                  <a:srgbClr val="7030A0"/>
                </a:solidFill>
              </a:rPr>
              <a:t>Identifiziert für euch inhaltliche Schwerpunkte und (Forschungs-)Fragen im Kontext von Kollaboration/ kollaborativen Praktiken im Kontext Bildung, denen ihr im weiteren Seminarverlauf weiter nachgehen möchtet.</a:t>
            </a:r>
          </a:p>
        </p:txBody>
      </p:sp>
    </p:spTree>
    <p:extLst>
      <p:ext uri="{BB962C8B-B14F-4D97-AF65-F5344CB8AC3E}">
        <p14:creationId xmlns:p14="http://schemas.microsoft.com/office/powerpoint/2010/main" val="12848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DD86-990B-401E-0F93-0FAD11C2A0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18B149-9DBA-6311-99F9-2C06DA89FD09}"/>
              </a:ext>
            </a:extLst>
          </p:cNvPr>
          <p:cNvSpPr/>
          <p:nvPr/>
        </p:nvSpPr>
        <p:spPr>
          <a:xfrm>
            <a:off x="-3166504" y="-1306120"/>
            <a:ext cx="11093346" cy="12899239"/>
          </a:xfrm>
          <a:custGeom>
            <a:avLst/>
            <a:gdLst/>
            <a:ahLst/>
            <a:cxnLst/>
            <a:rect l="l" t="t" r="r" b="b"/>
            <a:pathLst>
              <a:path w="11093346" h="12899239">
                <a:moveTo>
                  <a:pt x="0" y="0"/>
                </a:moveTo>
                <a:lnTo>
                  <a:pt x="11093346" y="0"/>
                </a:lnTo>
                <a:lnTo>
                  <a:pt x="11093346" y="12899240"/>
                </a:lnTo>
                <a:lnTo>
                  <a:pt x="0" y="12899240"/>
                </a:lnTo>
                <a:lnTo>
                  <a:pt x="0" y="0"/>
                </a:lnTo>
                <a:close/>
              </a:path>
            </a:pathLst>
          </a:custGeom>
          <a:blipFill>
            <a:blip r:embed="rId2"/>
            <a:stretch>
              <a:fillRect/>
            </a:stretch>
          </a:blipFill>
        </p:spPr>
        <p:txBody>
          <a:bodyPr/>
          <a:lstStyle/>
          <a:p>
            <a:endParaRPr lang="de-DE"/>
          </a:p>
        </p:txBody>
      </p:sp>
      <p:sp>
        <p:nvSpPr>
          <p:cNvPr id="5" name="TextBox 5">
            <a:extLst>
              <a:ext uri="{FF2B5EF4-FFF2-40B4-BE49-F238E27FC236}">
                <a16:creationId xmlns:a16="http://schemas.microsoft.com/office/drawing/2014/main" id="{53D29290-B051-C350-B4F4-14A25F66809C}"/>
              </a:ext>
            </a:extLst>
          </p:cNvPr>
          <p:cNvSpPr txBox="1"/>
          <p:nvPr/>
        </p:nvSpPr>
        <p:spPr>
          <a:xfrm>
            <a:off x="8347982" y="800100"/>
            <a:ext cx="8492217" cy="538609"/>
          </a:xfrm>
          <a:prstGeom prst="rect">
            <a:avLst/>
          </a:prstGeom>
        </p:spPr>
        <p:txBody>
          <a:bodyPr wrap="square" lIns="0" tIns="0" rIns="0" bIns="0" rtlCol="0" anchor="t">
            <a:spAutoFit/>
          </a:bodyPr>
          <a:lstStyle/>
          <a:p>
            <a:pPr marL="0" lvl="0" indent="0" algn="l">
              <a:lnSpc>
                <a:spcPts val="4200"/>
              </a:lnSpc>
            </a:pPr>
            <a:r>
              <a:rPr lang="en-US" sz="3500" dirty="0" err="1">
                <a:solidFill>
                  <a:srgbClr val="000000"/>
                </a:solidFill>
                <a:latin typeface="Muli Bold"/>
              </a:rPr>
              <a:t>Vorstellungsrunde</a:t>
            </a:r>
            <a:r>
              <a:rPr lang="en-US" sz="3500" dirty="0">
                <a:solidFill>
                  <a:srgbClr val="000000"/>
                </a:solidFill>
                <a:latin typeface="Muli Bold"/>
              </a:rPr>
              <a:t>: Mein KI-Avatar</a:t>
            </a:r>
            <a:endParaRPr lang="en-US" sz="3500" u="none" dirty="0">
              <a:solidFill>
                <a:srgbClr val="000000"/>
              </a:solidFill>
              <a:latin typeface="Muli Bold"/>
            </a:endParaRPr>
          </a:p>
        </p:txBody>
      </p:sp>
      <p:sp>
        <p:nvSpPr>
          <p:cNvPr id="22" name="Textfeld 21">
            <a:extLst>
              <a:ext uri="{FF2B5EF4-FFF2-40B4-BE49-F238E27FC236}">
                <a16:creationId xmlns:a16="http://schemas.microsoft.com/office/drawing/2014/main" id="{54EBC80D-9A33-B605-6429-BFAB730715D2}"/>
              </a:ext>
            </a:extLst>
          </p:cNvPr>
          <p:cNvSpPr txBox="1"/>
          <p:nvPr/>
        </p:nvSpPr>
        <p:spPr>
          <a:xfrm>
            <a:off x="8347983" y="1562100"/>
            <a:ext cx="9406617" cy="4524315"/>
          </a:xfrm>
          <a:prstGeom prst="rect">
            <a:avLst/>
          </a:prstGeom>
          <a:noFill/>
        </p:spPr>
        <p:txBody>
          <a:bodyPr wrap="square">
            <a:spAutoFit/>
          </a:bodyPr>
          <a:lstStyle/>
          <a:p>
            <a:pPr marL="514350" lvl="0" indent="-514350" eaLnBrk="0" fontAlgn="base" hangingPunct="0">
              <a:spcBef>
                <a:spcPct val="0"/>
              </a:spcBef>
              <a:spcAft>
                <a:spcPct val="0"/>
              </a:spcAft>
              <a:buFont typeface="+mj-lt"/>
              <a:buAutoNum type="arabicPeriod"/>
            </a:pPr>
            <a:r>
              <a:rPr lang="de-DE" altLang="de-DE" sz="3200" dirty="0">
                <a:latin typeface="Arial" panose="020B0604020202020204" pitchFamily="34" charset="0"/>
              </a:rPr>
              <a:t>Generiert einen Avatar, der euch ähnlich sieht mit bildgenerativer KI. Ihr könnt zusätzliche Attribute hinzufügen, die euch auszeichnen. </a:t>
            </a:r>
          </a:p>
          <a:p>
            <a:pPr marL="514350" lvl="0" indent="-514350" eaLnBrk="0" fontAlgn="base" hangingPunct="0">
              <a:spcBef>
                <a:spcPct val="0"/>
              </a:spcBef>
              <a:spcAft>
                <a:spcPct val="0"/>
              </a:spcAft>
              <a:buFont typeface="+mj-lt"/>
              <a:buAutoNum type="arabicPeriod"/>
            </a:pPr>
            <a:r>
              <a:rPr lang="de-DE" altLang="de-DE" sz="3200" dirty="0">
                <a:latin typeface="Arial" panose="020B0604020202020204" pitchFamily="34" charset="0"/>
              </a:rPr>
              <a:t>Ladet das Ergebnis auf dem Miro (Link im ABK-Portal) hoch.</a:t>
            </a:r>
          </a:p>
          <a:p>
            <a:pPr marL="514350" lvl="0" indent="-514350" eaLnBrk="0" fontAlgn="base" hangingPunct="0">
              <a:spcBef>
                <a:spcPct val="0"/>
              </a:spcBef>
              <a:spcAft>
                <a:spcPct val="0"/>
              </a:spcAft>
              <a:buFont typeface="+mj-lt"/>
              <a:buAutoNum type="arabicPeriod"/>
            </a:pPr>
            <a:r>
              <a:rPr lang="de-DE" altLang="de-DE" sz="3200" dirty="0">
                <a:latin typeface="Arial" panose="020B0604020202020204" pitchFamily="34" charset="0"/>
              </a:rPr>
              <a:t>Stellt euch anhand des Avatars vor.</a:t>
            </a:r>
          </a:p>
          <a:p>
            <a:pPr lvl="0" eaLnBrk="0" fontAlgn="base" hangingPunct="0">
              <a:spcBef>
                <a:spcPct val="0"/>
              </a:spcBef>
              <a:spcAft>
                <a:spcPct val="0"/>
              </a:spcAft>
            </a:pPr>
            <a:endParaRPr lang="de-DE" altLang="de-DE" sz="3200" dirty="0">
              <a:latin typeface="Arial" panose="020B0604020202020204" pitchFamily="34" charset="0"/>
            </a:endParaRPr>
          </a:p>
          <a:p>
            <a:pPr lvl="0" eaLnBrk="0" fontAlgn="base" hangingPunct="0">
              <a:spcBef>
                <a:spcPct val="0"/>
              </a:spcBef>
              <a:spcAft>
                <a:spcPct val="0"/>
              </a:spcAft>
            </a:pPr>
            <a:endParaRPr lang="de-DE" altLang="de-DE" sz="3200" dirty="0">
              <a:latin typeface="Arial" panose="020B0604020202020204" pitchFamily="34" charset="0"/>
            </a:endParaRPr>
          </a:p>
          <a:p>
            <a:pPr lvl="0" eaLnBrk="0" fontAlgn="base" hangingPunct="0">
              <a:spcBef>
                <a:spcPct val="0"/>
              </a:spcBef>
              <a:spcAft>
                <a:spcPct val="0"/>
              </a:spcAft>
            </a:pPr>
            <a:endParaRPr lang="de-DE" altLang="de-DE" sz="3200" dirty="0">
              <a:latin typeface="Arial" panose="020B0604020202020204" pitchFamily="34" charset="0"/>
            </a:endParaRPr>
          </a:p>
        </p:txBody>
      </p:sp>
      <p:pic>
        <p:nvPicPr>
          <p:cNvPr id="4" name="Grafik 3" descr="Ein Bild, das Muster, nähen enthält.&#10;&#10;KI-generierte Inhalte können fehlerhaft sein.">
            <a:extLst>
              <a:ext uri="{FF2B5EF4-FFF2-40B4-BE49-F238E27FC236}">
                <a16:creationId xmlns:a16="http://schemas.microsoft.com/office/drawing/2014/main" id="{236EED38-B7A0-1394-FA3E-A01A3F51D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090" y="4838700"/>
            <a:ext cx="5080000" cy="5080000"/>
          </a:xfrm>
          <a:prstGeom prst="rect">
            <a:avLst/>
          </a:prstGeom>
        </p:spPr>
      </p:pic>
    </p:spTree>
    <p:extLst>
      <p:ext uri="{BB962C8B-B14F-4D97-AF65-F5344CB8AC3E}">
        <p14:creationId xmlns:p14="http://schemas.microsoft.com/office/powerpoint/2010/main" val="237599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573" t="-12047" r="-37384" b="-83335"/>
            </a:stretch>
          </a:blipFill>
        </p:spPr>
        <p:txBody>
          <a:bodyPr/>
          <a:lstStyle/>
          <a:p>
            <a:pPr marL="0" lvl="0" indent="0" algn="l">
              <a:lnSpc>
                <a:spcPts val="3600"/>
              </a:lnSpc>
              <a:spcBef>
                <a:spcPct val="0"/>
              </a:spcBef>
            </a:pPr>
            <a:r>
              <a:rPr lang="en-US" sz="1800">
                <a:solidFill>
                  <a:srgbClr val="1FB2B6"/>
                </a:solidFill>
                <a:latin typeface="HK Modular"/>
              </a:rPr>
              <a:t>Topics Covered</a:t>
            </a:r>
            <a:endParaRPr lang="en-US" sz="1800" dirty="0">
              <a:solidFill>
                <a:srgbClr val="1FB2B6"/>
              </a:solidFill>
              <a:latin typeface="HK Modular"/>
            </a:endParaRPr>
          </a:p>
        </p:txBody>
      </p:sp>
      <p:sp>
        <p:nvSpPr>
          <p:cNvPr id="3" name="Freeform 3"/>
          <p:cNvSpPr/>
          <p:nvPr/>
        </p:nvSpPr>
        <p:spPr>
          <a:xfrm rot="9980524" flipH="1" flipV="1">
            <a:off x="-676537" y="2040093"/>
            <a:ext cx="4386820" cy="4505078"/>
          </a:xfrm>
          <a:custGeom>
            <a:avLst/>
            <a:gdLst/>
            <a:ahLst/>
            <a:cxnLst/>
            <a:rect l="l" t="t" r="r" b="b"/>
            <a:pathLst>
              <a:path w="4386820" h="4505078">
                <a:moveTo>
                  <a:pt x="4386820" y="4505078"/>
                </a:moveTo>
                <a:lnTo>
                  <a:pt x="0" y="4505078"/>
                </a:lnTo>
                <a:lnTo>
                  <a:pt x="0" y="0"/>
                </a:lnTo>
                <a:lnTo>
                  <a:pt x="4386820" y="0"/>
                </a:lnTo>
                <a:lnTo>
                  <a:pt x="4386820" y="4505078"/>
                </a:lnTo>
                <a:close/>
              </a:path>
            </a:pathLst>
          </a:custGeom>
          <a:blipFill>
            <a:blip r:embed="rId3"/>
            <a:stretch>
              <a:fillRect/>
            </a:stretch>
          </a:blipFill>
        </p:spPr>
        <p:txBody>
          <a:bodyPr/>
          <a:lstStyle/>
          <a:p>
            <a:endParaRPr lang="de-DE"/>
          </a:p>
        </p:txBody>
      </p:sp>
      <p:sp>
        <p:nvSpPr>
          <p:cNvPr id="4" name="Freeform 4"/>
          <p:cNvSpPr/>
          <p:nvPr/>
        </p:nvSpPr>
        <p:spPr>
          <a:xfrm rot="-6993295">
            <a:off x="14710676" y="1855446"/>
            <a:ext cx="4629178" cy="3839260"/>
          </a:xfrm>
          <a:custGeom>
            <a:avLst/>
            <a:gdLst/>
            <a:ahLst/>
            <a:cxnLst/>
            <a:rect l="l" t="t" r="r" b="b"/>
            <a:pathLst>
              <a:path w="4629178" h="3839260">
                <a:moveTo>
                  <a:pt x="0" y="0"/>
                </a:moveTo>
                <a:lnTo>
                  <a:pt x="4629178" y="0"/>
                </a:lnTo>
                <a:lnTo>
                  <a:pt x="4629178" y="3839260"/>
                </a:lnTo>
                <a:lnTo>
                  <a:pt x="0" y="3839260"/>
                </a:lnTo>
                <a:lnTo>
                  <a:pt x="0" y="0"/>
                </a:lnTo>
                <a:close/>
              </a:path>
            </a:pathLst>
          </a:custGeom>
          <a:blipFill>
            <a:blip r:embed="rId4"/>
            <a:stretch>
              <a:fillRect t="-29476"/>
            </a:stretch>
          </a:blipFill>
        </p:spPr>
        <p:txBody>
          <a:bodyPr/>
          <a:lstStyle/>
          <a:p>
            <a:endParaRPr lang="de-DE"/>
          </a:p>
        </p:txBody>
      </p:sp>
      <p:sp>
        <p:nvSpPr>
          <p:cNvPr id="5" name="TextBox 5"/>
          <p:cNvSpPr txBox="1"/>
          <p:nvPr/>
        </p:nvSpPr>
        <p:spPr>
          <a:xfrm>
            <a:off x="4123933" y="2597748"/>
            <a:ext cx="9752812" cy="4231928"/>
          </a:xfrm>
          <a:prstGeom prst="rect">
            <a:avLst/>
          </a:prstGeom>
        </p:spPr>
        <p:txBody>
          <a:bodyPr wrap="square" lIns="0" tIns="0" rIns="0" bIns="0" rtlCol="0" anchor="t">
            <a:spAutoFit/>
          </a:bodyPr>
          <a:lstStyle/>
          <a:p>
            <a:pPr algn="ctr">
              <a:lnSpc>
                <a:spcPts val="10999"/>
              </a:lnSpc>
            </a:pPr>
            <a:r>
              <a:rPr lang="en-US" sz="8000" dirty="0">
                <a:solidFill>
                  <a:srgbClr val="FFFFFF"/>
                </a:solidFill>
                <a:latin typeface="HK Modular Bold"/>
              </a:rPr>
              <a:t>Was </a:t>
            </a:r>
            <a:r>
              <a:rPr lang="en-US" sz="8000" dirty="0" err="1">
                <a:solidFill>
                  <a:srgbClr val="FFFFFF"/>
                </a:solidFill>
                <a:latin typeface="HK Modular Bold"/>
              </a:rPr>
              <a:t>wir</a:t>
            </a:r>
            <a:r>
              <a:rPr lang="en-US" sz="8000" dirty="0">
                <a:solidFill>
                  <a:srgbClr val="FFFFFF"/>
                </a:solidFill>
                <a:latin typeface="HK Modular Bold"/>
              </a:rPr>
              <a:t> </a:t>
            </a:r>
            <a:r>
              <a:rPr lang="en-US" sz="8000" dirty="0" err="1">
                <a:solidFill>
                  <a:srgbClr val="FFFFFF"/>
                </a:solidFill>
                <a:latin typeface="HK Modular Bold"/>
              </a:rPr>
              <a:t>heute</a:t>
            </a:r>
            <a:r>
              <a:rPr lang="en-US" sz="8000" dirty="0">
                <a:solidFill>
                  <a:srgbClr val="FFFFFF"/>
                </a:solidFill>
                <a:latin typeface="HK Modular Bold"/>
              </a:rPr>
              <a:t> </a:t>
            </a:r>
            <a:r>
              <a:rPr lang="en-US" sz="8000" dirty="0" err="1">
                <a:solidFill>
                  <a:srgbClr val="FFFFFF"/>
                </a:solidFill>
                <a:latin typeface="HK Modular Bold"/>
              </a:rPr>
              <a:t>machen</a:t>
            </a:r>
            <a:endParaRPr lang="en-US" sz="8000" dirty="0">
              <a:solidFill>
                <a:srgbClr val="FFFFFF"/>
              </a:solidFill>
              <a:latin typeface="HK Modular Bold"/>
            </a:endParaRPr>
          </a:p>
        </p:txBody>
      </p:sp>
      <p:sp>
        <p:nvSpPr>
          <p:cNvPr id="6" name="Freeform 6"/>
          <p:cNvSpPr/>
          <p:nvPr/>
        </p:nvSpPr>
        <p:spPr>
          <a:xfrm rot="21360895" flipH="1" flipV="1">
            <a:off x="12758415" y="5344660"/>
            <a:ext cx="4124649" cy="4235840"/>
          </a:xfrm>
          <a:custGeom>
            <a:avLst/>
            <a:gdLst/>
            <a:ahLst/>
            <a:cxnLst/>
            <a:rect l="l" t="t" r="r" b="b"/>
            <a:pathLst>
              <a:path w="4124649" h="4235840">
                <a:moveTo>
                  <a:pt x="4124649" y="4235840"/>
                </a:moveTo>
                <a:lnTo>
                  <a:pt x="0" y="4235840"/>
                </a:lnTo>
                <a:lnTo>
                  <a:pt x="0" y="0"/>
                </a:lnTo>
                <a:lnTo>
                  <a:pt x="4124649" y="0"/>
                </a:lnTo>
                <a:lnTo>
                  <a:pt x="4124649" y="4235840"/>
                </a:lnTo>
                <a:close/>
              </a:path>
            </a:pathLst>
          </a:custGeom>
          <a:blipFill>
            <a:blip r:embed="rId3"/>
            <a:stretch>
              <a:fillRect/>
            </a:stretch>
          </a:blipFill>
        </p:spPr>
        <p:txBody>
          <a:bodyPr/>
          <a:lstStyle/>
          <a:p>
            <a:endParaRPr lang="de-DE"/>
          </a:p>
        </p:txBody>
      </p:sp>
      <p:sp>
        <p:nvSpPr>
          <p:cNvPr id="7" name="Freeform 7"/>
          <p:cNvSpPr/>
          <p:nvPr/>
        </p:nvSpPr>
        <p:spPr>
          <a:xfrm rot="-842174">
            <a:off x="-1285889" y="6471210"/>
            <a:ext cx="4629178" cy="4970929"/>
          </a:xfrm>
          <a:custGeom>
            <a:avLst/>
            <a:gdLst/>
            <a:ahLst/>
            <a:cxnLst/>
            <a:rect l="l" t="t" r="r" b="b"/>
            <a:pathLst>
              <a:path w="4629178" h="4970929">
                <a:moveTo>
                  <a:pt x="0" y="0"/>
                </a:moveTo>
                <a:lnTo>
                  <a:pt x="4629178" y="0"/>
                </a:lnTo>
                <a:lnTo>
                  <a:pt x="4629178" y="4970930"/>
                </a:lnTo>
                <a:lnTo>
                  <a:pt x="0" y="4970930"/>
                </a:lnTo>
                <a:lnTo>
                  <a:pt x="0" y="0"/>
                </a:lnTo>
                <a:close/>
              </a:path>
            </a:pathLst>
          </a:custGeom>
          <a:blipFill>
            <a:blip r:embed="rId4"/>
            <a:stretch>
              <a:fillRect/>
            </a:stretch>
          </a:blipFill>
        </p:spPr>
        <p:txBody>
          <a:bodyPr/>
          <a:lstStyle/>
          <a:p>
            <a:endParaRPr lang="de-DE"/>
          </a:p>
        </p:txBody>
      </p:sp>
      <p:sp>
        <p:nvSpPr>
          <p:cNvPr id="8" name="Freeform 8"/>
          <p:cNvSpPr/>
          <p:nvPr/>
        </p:nvSpPr>
        <p:spPr>
          <a:xfrm>
            <a:off x="446432" y="8014739"/>
            <a:ext cx="1883871" cy="1883871"/>
          </a:xfrm>
          <a:custGeom>
            <a:avLst/>
            <a:gdLst/>
            <a:ahLst/>
            <a:cxnLst/>
            <a:rect l="l" t="t" r="r" b="b"/>
            <a:pathLst>
              <a:path w="1883871" h="1883871">
                <a:moveTo>
                  <a:pt x="0" y="0"/>
                </a:moveTo>
                <a:lnTo>
                  <a:pt x="1883871" y="0"/>
                </a:lnTo>
                <a:lnTo>
                  <a:pt x="1883871" y="1883872"/>
                </a:lnTo>
                <a:lnTo>
                  <a:pt x="0" y="1883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p:cNvSpPr/>
          <p:nvPr/>
        </p:nvSpPr>
        <p:spPr>
          <a:xfrm>
            <a:off x="16041347" y="3086100"/>
            <a:ext cx="1883871" cy="1883871"/>
          </a:xfrm>
          <a:custGeom>
            <a:avLst/>
            <a:gdLst/>
            <a:ahLst/>
            <a:cxnLst/>
            <a:rect l="l" t="t" r="r" b="b"/>
            <a:pathLst>
              <a:path w="1883871" h="1883871">
                <a:moveTo>
                  <a:pt x="0" y="0"/>
                </a:moveTo>
                <a:lnTo>
                  <a:pt x="1883872" y="0"/>
                </a:lnTo>
                <a:lnTo>
                  <a:pt x="1883872" y="1883871"/>
                </a:lnTo>
                <a:lnTo>
                  <a:pt x="0" y="18838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0" name="Freeform 10"/>
          <p:cNvSpPr/>
          <p:nvPr/>
        </p:nvSpPr>
        <p:spPr>
          <a:xfrm>
            <a:off x="1028700" y="814149"/>
            <a:ext cx="3145579" cy="652708"/>
          </a:xfrm>
          <a:custGeom>
            <a:avLst/>
            <a:gdLst/>
            <a:ahLst/>
            <a:cxnLst/>
            <a:rect l="l" t="t" r="r" b="b"/>
            <a:pathLst>
              <a:path w="3145579" h="652708">
                <a:moveTo>
                  <a:pt x="0" y="0"/>
                </a:moveTo>
                <a:lnTo>
                  <a:pt x="3145579" y="0"/>
                </a:lnTo>
                <a:lnTo>
                  <a:pt x="3145579" y="652708"/>
                </a:lnTo>
                <a:lnTo>
                  <a:pt x="0" y="652708"/>
                </a:lnTo>
                <a:lnTo>
                  <a:pt x="0" y="0"/>
                </a:lnTo>
                <a:close/>
              </a:path>
            </a:pathLst>
          </a:custGeom>
          <a:blipFill>
            <a:blip r:embed="rId7"/>
            <a:stretch>
              <a:fillRect/>
            </a:stretch>
          </a:blipFill>
        </p:spPr>
        <p:txBody>
          <a:bodyPr/>
          <a:lstStyle/>
          <a:p>
            <a:endParaRPr lang="de-DE"/>
          </a:p>
        </p:txBody>
      </p:sp>
      <p:sp>
        <p:nvSpPr>
          <p:cNvPr id="11" name="Freeform 11"/>
          <p:cNvSpPr/>
          <p:nvPr/>
        </p:nvSpPr>
        <p:spPr>
          <a:xfrm>
            <a:off x="7988765" y="814149"/>
            <a:ext cx="2310469" cy="652708"/>
          </a:xfrm>
          <a:custGeom>
            <a:avLst/>
            <a:gdLst/>
            <a:ahLst/>
            <a:cxnLst/>
            <a:rect l="l" t="t" r="r" b="b"/>
            <a:pathLst>
              <a:path w="2310469" h="652708">
                <a:moveTo>
                  <a:pt x="0" y="0"/>
                </a:moveTo>
                <a:lnTo>
                  <a:pt x="2310470" y="0"/>
                </a:lnTo>
                <a:lnTo>
                  <a:pt x="2310470" y="652708"/>
                </a:lnTo>
                <a:lnTo>
                  <a:pt x="0" y="652708"/>
                </a:lnTo>
                <a:lnTo>
                  <a:pt x="0" y="0"/>
                </a:lnTo>
                <a:close/>
              </a:path>
            </a:pathLst>
          </a:custGeom>
          <a:blipFill>
            <a:blip r:embed="rId8"/>
            <a:stretch>
              <a:fillRect/>
            </a:stretch>
          </a:blipFill>
        </p:spPr>
        <p:txBody>
          <a:bodyPr/>
          <a:lstStyle/>
          <a:p>
            <a:endParaRPr lang="de-DE"/>
          </a:p>
        </p:txBody>
      </p:sp>
      <p:sp>
        <p:nvSpPr>
          <p:cNvPr id="12" name="Freeform 12"/>
          <p:cNvSpPr/>
          <p:nvPr/>
        </p:nvSpPr>
        <p:spPr>
          <a:xfrm>
            <a:off x="14760898" y="814149"/>
            <a:ext cx="2498402" cy="652708"/>
          </a:xfrm>
          <a:custGeom>
            <a:avLst/>
            <a:gdLst/>
            <a:ahLst/>
            <a:cxnLst/>
            <a:rect l="l" t="t" r="r" b="b"/>
            <a:pathLst>
              <a:path w="2498402" h="652708">
                <a:moveTo>
                  <a:pt x="0" y="0"/>
                </a:moveTo>
                <a:lnTo>
                  <a:pt x="2498402" y="0"/>
                </a:lnTo>
                <a:lnTo>
                  <a:pt x="2498402" y="652708"/>
                </a:lnTo>
                <a:lnTo>
                  <a:pt x="0" y="652708"/>
                </a:lnTo>
                <a:lnTo>
                  <a:pt x="0" y="0"/>
                </a:lnTo>
                <a:close/>
              </a:path>
            </a:pathLst>
          </a:custGeom>
          <a:blipFill>
            <a:blip r:embed="rId9"/>
            <a:stretch>
              <a:fillRect/>
            </a:stretch>
          </a:blipFill>
        </p:spPr>
        <p:txBody>
          <a:bodyPr/>
          <a:lstStyle/>
          <a:p>
            <a:endParaRPr lang="de-DE"/>
          </a:p>
        </p:txBody>
      </p:sp>
      <p:sp>
        <p:nvSpPr>
          <p:cNvPr id="18" name="TextBox 15">
            <a:extLst>
              <a:ext uri="{FF2B5EF4-FFF2-40B4-BE49-F238E27FC236}">
                <a16:creationId xmlns:a16="http://schemas.microsoft.com/office/drawing/2014/main" id="{52B65896-AD1A-6F19-73C6-949A8310937B}"/>
              </a:ext>
            </a:extLst>
          </p:cNvPr>
          <p:cNvSpPr txBox="1"/>
          <p:nvPr/>
        </p:nvSpPr>
        <p:spPr>
          <a:xfrm>
            <a:off x="3042405" y="7341174"/>
            <a:ext cx="13398884" cy="2308324"/>
          </a:xfrm>
          <a:prstGeom prst="rect">
            <a:avLst/>
          </a:prstGeom>
        </p:spPr>
        <p:txBody>
          <a:bodyPr wrap="square" lIns="0" tIns="0" rIns="0" bIns="0" rtlCol="0" anchor="t">
            <a:spAutoFit/>
          </a:bodyPr>
          <a:lstStyle/>
          <a:p>
            <a:pPr marL="457200" lvl="0" indent="-457200" algn="l">
              <a:lnSpc>
                <a:spcPts val="3600"/>
              </a:lnSpc>
              <a:spcBef>
                <a:spcPct val="0"/>
              </a:spcBef>
              <a:buFont typeface="Wingdings" panose="05000000000000000000" pitchFamily="2" charset="2"/>
              <a:buChar char="Ø"/>
            </a:pPr>
            <a:r>
              <a:rPr lang="en-US" sz="4000" dirty="0" err="1">
                <a:solidFill>
                  <a:schemeClr val="bg1"/>
                </a:solidFill>
                <a:latin typeface="HK Modular"/>
              </a:rPr>
              <a:t>Organisatorisches</a:t>
            </a:r>
            <a:endParaRPr lang="en-US" sz="4000" dirty="0">
              <a:solidFill>
                <a:schemeClr val="bg1"/>
              </a:solidFill>
              <a:latin typeface="HK Modular"/>
            </a:endParaRPr>
          </a:p>
          <a:p>
            <a:pPr lvl="0" algn="l">
              <a:lnSpc>
                <a:spcPts val="3600"/>
              </a:lnSpc>
              <a:spcBef>
                <a:spcPct val="0"/>
              </a:spcBef>
            </a:pPr>
            <a:endParaRPr lang="en-US" sz="4000" dirty="0">
              <a:solidFill>
                <a:schemeClr val="bg1"/>
              </a:solidFill>
              <a:latin typeface="HK Modular"/>
            </a:endParaRPr>
          </a:p>
          <a:p>
            <a:pPr marL="457200" lvl="0" indent="-457200" algn="l">
              <a:lnSpc>
                <a:spcPts val="3600"/>
              </a:lnSpc>
              <a:spcBef>
                <a:spcPct val="0"/>
              </a:spcBef>
              <a:buFont typeface="Wingdings" panose="05000000000000000000" pitchFamily="2" charset="2"/>
              <a:buChar char="Ø"/>
            </a:pPr>
            <a:r>
              <a:rPr lang="en-US" sz="4000" dirty="0" err="1">
                <a:solidFill>
                  <a:schemeClr val="bg1"/>
                </a:solidFill>
                <a:latin typeface="HK Modular"/>
              </a:rPr>
              <a:t>Annäherungen</a:t>
            </a:r>
            <a:r>
              <a:rPr lang="en-US" sz="4000" dirty="0">
                <a:solidFill>
                  <a:schemeClr val="bg1"/>
                </a:solidFill>
                <a:latin typeface="HK Modular"/>
              </a:rPr>
              <a:t> an das Thema</a:t>
            </a:r>
          </a:p>
          <a:p>
            <a:pPr lvl="0" algn="l">
              <a:lnSpc>
                <a:spcPts val="3600"/>
              </a:lnSpc>
              <a:spcBef>
                <a:spcPct val="0"/>
              </a:spcBef>
            </a:pPr>
            <a:endParaRPr lang="en-US" sz="4000" dirty="0">
              <a:solidFill>
                <a:schemeClr val="bg1"/>
              </a:solidFill>
              <a:latin typeface="HK Modular"/>
            </a:endParaRPr>
          </a:p>
          <a:p>
            <a:pPr marL="457200" lvl="0" indent="-457200" algn="l">
              <a:lnSpc>
                <a:spcPts val="3600"/>
              </a:lnSpc>
              <a:spcBef>
                <a:spcPct val="0"/>
              </a:spcBef>
              <a:buFont typeface="Wingdings" panose="05000000000000000000" pitchFamily="2" charset="2"/>
              <a:buChar char="Ø"/>
            </a:pPr>
            <a:r>
              <a:rPr lang="en-US" sz="4000" dirty="0" err="1">
                <a:solidFill>
                  <a:schemeClr val="bg1"/>
                </a:solidFill>
                <a:latin typeface="HK Modular"/>
              </a:rPr>
              <a:t>Ausblick</a:t>
            </a:r>
            <a:endParaRPr lang="en-US" sz="4000" dirty="0">
              <a:solidFill>
                <a:schemeClr val="bg1"/>
              </a:solidFill>
              <a:latin typeface="HK Modular"/>
            </a:endParaRPr>
          </a:p>
        </p:txBody>
      </p:sp>
    </p:spTree>
    <p:extLst>
      <p:ext uri="{BB962C8B-B14F-4D97-AF65-F5344CB8AC3E}">
        <p14:creationId xmlns:p14="http://schemas.microsoft.com/office/powerpoint/2010/main" val="3146735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476A9FF0-FC0C-C7D3-F752-FACBAA65D7E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573" t="-12047" r="-37384" b="-83335"/>
            </a:stretch>
          </a:blipFill>
        </p:spPr>
        <p:txBody>
          <a:bodyPr/>
          <a:lstStyle/>
          <a:p>
            <a:pPr marL="0" lvl="0" indent="0" algn="l">
              <a:lnSpc>
                <a:spcPts val="3600"/>
              </a:lnSpc>
              <a:spcBef>
                <a:spcPct val="0"/>
              </a:spcBef>
            </a:pPr>
            <a:endParaRPr lang="en-US" sz="1800" dirty="0">
              <a:solidFill>
                <a:srgbClr val="1FB2B6"/>
              </a:solidFill>
              <a:latin typeface="HK Modular"/>
            </a:endParaRPr>
          </a:p>
        </p:txBody>
      </p:sp>
      <p:sp>
        <p:nvSpPr>
          <p:cNvPr id="6" name="Freeform 6"/>
          <p:cNvSpPr/>
          <p:nvPr/>
        </p:nvSpPr>
        <p:spPr>
          <a:xfrm rot="-10800000">
            <a:off x="-500801" y="-1482368"/>
            <a:ext cx="4583001" cy="4921344"/>
          </a:xfrm>
          <a:custGeom>
            <a:avLst/>
            <a:gdLst/>
            <a:ahLst/>
            <a:cxnLst/>
            <a:rect l="l" t="t" r="r" b="b"/>
            <a:pathLst>
              <a:path w="4583001" h="4921344">
                <a:moveTo>
                  <a:pt x="0" y="0"/>
                </a:moveTo>
                <a:lnTo>
                  <a:pt x="4583001" y="0"/>
                </a:lnTo>
                <a:lnTo>
                  <a:pt x="4583001" y="4921343"/>
                </a:lnTo>
                <a:lnTo>
                  <a:pt x="0" y="4921343"/>
                </a:lnTo>
                <a:lnTo>
                  <a:pt x="0" y="0"/>
                </a:lnTo>
                <a:close/>
              </a:path>
            </a:pathLst>
          </a:custGeom>
          <a:blipFill>
            <a:blip r:embed="rId3"/>
            <a:stretch>
              <a:fillRect/>
            </a:stretch>
          </a:blipFill>
        </p:spPr>
        <p:txBody>
          <a:bodyPr/>
          <a:lstStyle/>
          <a:p>
            <a:endParaRPr lang="de-DE"/>
          </a:p>
        </p:txBody>
      </p:sp>
      <p:sp>
        <p:nvSpPr>
          <p:cNvPr id="10" name="Freeform 10"/>
          <p:cNvSpPr/>
          <p:nvPr/>
        </p:nvSpPr>
        <p:spPr>
          <a:xfrm rot="5400000">
            <a:off x="14134084" y="7488332"/>
            <a:ext cx="755627" cy="4114800"/>
          </a:xfrm>
          <a:custGeom>
            <a:avLst/>
            <a:gdLst/>
            <a:ahLst/>
            <a:cxnLst/>
            <a:rect l="l" t="t" r="r" b="b"/>
            <a:pathLst>
              <a:path w="755627" h="4114800">
                <a:moveTo>
                  <a:pt x="0" y="0"/>
                </a:moveTo>
                <a:lnTo>
                  <a:pt x="755627" y="0"/>
                </a:lnTo>
                <a:lnTo>
                  <a:pt x="7556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p>
        </p:txBody>
      </p:sp>
      <p:sp>
        <p:nvSpPr>
          <p:cNvPr id="11" name="Freeform 11"/>
          <p:cNvSpPr/>
          <p:nvPr/>
        </p:nvSpPr>
        <p:spPr>
          <a:xfrm rot="1958180">
            <a:off x="13794247" y="-676810"/>
            <a:ext cx="5451399" cy="5598356"/>
          </a:xfrm>
          <a:custGeom>
            <a:avLst/>
            <a:gdLst/>
            <a:ahLst/>
            <a:cxnLst/>
            <a:rect l="l" t="t" r="r" b="b"/>
            <a:pathLst>
              <a:path w="5451399" h="5598356">
                <a:moveTo>
                  <a:pt x="0" y="0"/>
                </a:moveTo>
                <a:lnTo>
                  <a:pt x="5451399" y="0"/>
                </a:lnTo>
                <a:lnTo>
                  <a:pt x="5451399" y="5598356"/>
                </a:lnTo>
                <a:lnTo>
                  <a:pt x="0" y="5598356"/>
                </a:lnTo>
                <a:lnTo>
                  <a:pt x="0" y="0"/>
                </a:lnTo>
                <a:close/>
              </a:path>
            </a:pathLst>
          </a:custGeom>
          <a:blipFill>
            <a:blip r:embed="rId6"/>
            <a:stretch>
              <a:fillRect/>
            </a:stretch>
          </a:blipFill>
        </p:spPr>
        <p:txBody>
          <a:bodyPr/>
          <a:lstStyle/>
          <a:p>
            <a:endParaRPr lang="de-DE"/>
          </a:p>
        </p:txBody>
      </p:sp>
      <p:sp>
        <p:nvSpPr>
          <p:cNvPr id="14" name="TextBox 14"/>
          <p:cNvSpPr txBox="1"/>
          <p:nvPr/>
        </p:nvSpPr>
        <p:spPr>
          <a:xfrm>
            <a:off x="685799" y="661075"/>
            <a:ext cx="16125251" cy="2673809"/>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a:p>
            <a:pPr>
              <a:lnSpc>
                <a:spcPts val="10999"/>
              </a:lnSpc>
            </a:pPr>
            <a:endParaRPr lang="en-US" sz="8000" dirty="0">
              <a:solidFill>
                <a:srgbClr val="FFFFFF"/>
              </a:solidFill>
              <a:latin typeface="HK Modular Bold"/>
            </a:endParaRPr>
          </a:p>
        </p:txBody>
      </p:sp>
      <p:sp>
        <p:nvSpPr>
          <p:cNvPr id="26" name="TextBox 26"/>
          <p:cNvSpPr txBox="1"/>
          <p:nvPr/>
        </p:nvSpPr>
        <p:spPr>
          <a:xfrm>
            <a:off x="13066021" y="6690754"/>
            <a:ext cx="3745029" cy="519373"/>
          </a:xfrm>
          <a:prstGeom prst="rect">
            <a:avLst/>
          </a:prstGeom>
        </p:spPr>
        <p:txBody>
          <a:bodyPr lIns="0" tIns="0" rIns="0" bIns="0" rtlCol="0" anchor="t">
            <a:spAutoFit/>
          </a:bodyPr>
          <a:lstStyle/>
          <a:p>
            <a:pPr>
              <a:lnSpc>
                <a:spcPts val="4200"/>
              </a:lnSpc>
            </a:pPr>
            <a:endParaRPr lang="en-US" sz="3000" u="sng" dirty="0">
              <a:solidFill>
                <a:srgbClr val="FFFFFF"/>
              </a:solidFill>
              <a:latin typeface="Garet"/>
            </a:endParaRPr>
          </a:p>
        </p:txBody>
      </p:sp>
      <p:sp>
        <p:nvSpPr>
          <p:cNvPr id="28" name="TextBox 28"/>
          <p:cNvSpPr txBox="1"/>
          <p:nvPr/>
        </p:nvSpPr>
        <p:spPr>
          <a:xfrm>
            <a:off x="685800" y="-482071"/>
            <a:ext cx="15697200" cy="1263166"/>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p:txBody>
      </p:sp>
      <p:sp>
        <p:nvSpPr>
          <p:cNvPr id="4" name="Textfeld 3">
            <a:extLst>
              <a:ext uri="{FF2B5EF4-FFF2-40B4-BE49-F238E27FC236}">
                <a16:creationId xmlns:a16="http://schemas.microsoft.com/office/drawing/2014/main" id="{AB2DC47F-A7A5-1D5F-2F35-9DF038A33644}"/>
              </a:ext>
            </a:extLst>
          </p:cNvPr>
          <p:cNvSpPr txBox="1"/>
          <p:nvPr/>
        </p:nvSpPr>
        <p:spPr>
          <a:xfrm>
            <a:off x="1815260" y="4732229"/>
            <a:ext cx="10811932" cy="592470"/>
          </a:xfrm>
          <a:prstGeom prst="rect">
            <a:avLst/>
          </a:prstGeom>
          <a:noFill/>
        </p:spPr>
        <p:txBody>
          <a:bodyPr wrap="square">
            <a:spAutoFit/>
          </a:bodyPr>
          <a:lstStyle/>
          <a:p>
            <a:pPr marL="0" lvl="0" indent="0" algn="l">
              <a:lnSpc>
                <a:spcPts val="3600"/>
              </a:lnSpc>
              <a:spcBef>
                <a:spcPct val="0"/>
              </a:spcBef>
            </a:pPr>
            <a:r>
              <a:rPr lang="en-US" sz="6000" dirty="0">
                <a:solidFill>
                  <a:srgbClr val="1FB2B6"/>
                </a:solidFill>
                <a:latin typeface="HK Modular"/>
              </a:rPr>
              <a:t> </a:t>
            </a:r>
          </a:p>
        </p:txBody>
      </p:sp>
      <p:sp>
        <p:nvSpPr>
          <p:cNvPr id="8" name="Textfeld 7">
            <a:extLst>
              <a:ext uri="{FF2B5EF4-FFF2-40B4-BE49-F238E27FC236}">
                <a16:creationId xmlns:a16="http://schemas.microsoft.com/office/drawing/2014/main" id="{FC006E46-CAA3-D2EB-B43A-7DD0F3F81C6C}"/>
              </a:ext>
            </a:extLst>
          </p:cNvPr>
          <p:cNvSpPr txBox="1"/>
          <p:nvPr/>
        </p:nvSpPr>
        <p:spPr>
          <a:xfrm>
            <a:off x="653714" y="3995959"/>
            <a:ext cx="16157336" cy="4154984"/>
          </a:xfrm>
          <a:prstGeom prst="rect">
            <a:avLst/>
          </a:prstGeom>
          <a:noFill/>
        </p:spPr>
        <p:txBody>
          <a:bodyPr wrap="square">
            <a:spAutoFit/>
          </a:bodyPr>
          <a:lstStyle/>
          <a:p>
            <a:r>
              <a:rPr lang="de-DE" sz="4400" b="1" dirty="0">
                <a:solidFill>
                  <a:schemeClr val="bg1"/>
                </a:solidFill>
                <a:latin typeface="Grandview" panose="020B0502040204020203" pitchFamily="34" charset="0"/>
              </a:rPr>
              <a:t>Leistungsanforderungen</a:t>
            </a:r>
          </a:p>
          <a:p>
            <a:pPr marL="571500" indent="-571500">
              <a:buFont typeface="Wingdings" pitchFamily="2" charset="2"/>
              <a:buChar char="Ø"/>
            </a:pPr>
            <a:r>
              <a:rPr lang="de-DE" sz="4400" dirty="0">
                <a:solidFill>
                  <a:schemeClr val="bg1"/>
                </a:solidFill>
                <a:latin typeface="Grandview" panose="020B0502040204020203" pitchFamily="34" charset="0"/>
              </a:rPr>
              <a:t>aktive Teilnahme, eigenständige Vor- und Nachbereitung</a:t>
            </a:r>
          </a:p>
          <a:p>
            <a:pPr marL="457200" indent="-457200">
              <a:buFont typeface="Wingdings" panose="05000000000000000000" pitchFamily="2" charset="2"/>
              <a:buChar char="Ø"/>
            </a:pPr>
            <a:r>
              <a:rPr lang="de-DE" sz="4400" dirty="0">
                <a:solidFill>
                  <a:schemeClr val="bg1"/>
                </a:solidFill>
                <a:latin typeface="Grandview" panose="020B0502040204020203" pitchFamily="34" charset="0"/>
              </a:rPr>
              <a:t> Ein Fehltermin okay, bitte abmelden</a:t>
            </a:r>
          </a:p>
          <a:p>
            <a:pPr marL="457200" indent="-457200">
              <a:buFont typeface="Wingdings" panose="05000000000000000000" pitchFamily="2" charset="2"/>
              <a:buChar char="Ø"/>
            </a:pPr>
            <a:r>
              <a:rPr lang="de-DE" sz="4400" dirty="0">
                <a:solidFill>
                  <a:schemeClr val="bg1"/>
                </a:solidFill>
                <a:latin typeface="Grandview" panose="020B0502040204020203" pitchFamily="34" charset="0"/>
              </a:rPr>
              <a:t> 6 LP, benotete PL:</a:t>
            </a:r>
            <a:r>
              <a:rPr lang="de-DE" sz="4400" dirty="0">
                <a:solidFill>
                  <a:schemeClr val="bg1"/>
                </a:solidFill>
                <a:effectLst/>
                <a:latin typeface="Helvetica" pitchFamily="2" charset="0"/>
              </a:rPr>
              <a:t> Referat (45 Minuten) oder Projektarbeit und Präsentation (Umfang nach Absprache) oder schriftliche Ausarbeitung (12 Seiten), 100%.</a:t>
            </a:r>
            <a:endParaRPr lang="en-US" sz="4400" dirty="0">
              <a:solidFill>
                <a:srgbClr val="FFFFFF"/>
              </a:solidFill>
              <a:latin typeface="Garet"/>
            </a:endParaRPr>
          </a:p>
        </p:txBody>
      </p:sp>
      <p:sp>
        <p:nvSpPr>
          <p:cNvPr id="9" name="Freeform 7">
            <a:extLst>
              <a:ext uri="{FF2B5EF4-FFF2-40B4-BE49-F238E27FC236}">
                <a16:creationId xmlns:a16="http://schemas.microsoft.com/office/drawing/2014/main" id="{A7EDE996-B213-7E48-7036-04EA79E87AE6}"/>
              </a:ext>
            </a:extLst>
          </p:cNvPr>
          <p:cNvSpPr/>
          <p:nvPr/>
        </p:nvSpPr>
        <p:spPr>
          <a:xfrm rot="20757826">
            <a:off x="10252415" y="5410570"/>
            <a:ext cx="6429619" cy="6789952"/>
          </a:xfrm>
          <a:custGeom>
            <a:avLst/>
            <a:gdLst/>
            <a:ahLst/>
            <a:cxnLst/>
            <a:rect l="l" t="t" r="r" b="b"/>
            <a:pathLst>
              <a:path w="4629178" h="4970929">
                <a:moveTo>
                  <a:pt x="0" y="0"/>
                </a:moveTo>
                <a:lnTo>
                  <a:pt x="4629178" y="0"/>
                </a:lnTo>
                <a:lnTo>
                  <a:pt x="4629178" y="4970930"/>
                </a:lnTo>
                <a:lnTo>
                  <a:pt x="0" y="4970930"/>
                </a:lnTo>
                <a:lnTo>
                  <a:pt x="0" y="0"/>
                </a:lnTo>
                <a:close/>
              </a:path>
            </a:pathLst>
          </a:custGeom>
          <a:blipFill>
            <a:blip r:embed="rId3"/>
            <a:stretch>
              <a:fillRect/>
            </a:stretch>
          </a:blipFill>
        </p:spPr>
        <p:txBody>
          <a:bodyPr/>
          <a:lstStyle/>
          <a:p>
            <a:endParaRPr lang="de-DE"/>
          </a:p>
        </p:txBody>
      </p:sp>
    </p:spTree>
    <p:extLst>
      <p:ext uri="{BB962C8B-B14F-4D97-AF65-F5344CB8AC3E}">
        <p14:creationId xmlns:p14="http://schemas.microsoft.com/office/powerpoint/2010/main" val="2882736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FF92-3D35-52D0-4CBB-A222C37F9088}"/>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41C6FEC2-5DF9-E59C-4E1D-CB215FDF35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573" t="-12047" r="-37384" b="-83335"/>
            </a:stretch>
          </a:blipFill>
        </p:spPr>
        <p:txBody>
          <a:bodyPr/>
          <a:lstStyle/>
          <a:p>
            <a:pPr marL="0" lvl="0" indent="0" algn="l">
              <a:lnSpc>
                <a:spcPts val="3600"/>
              </a:lnSpc>
              <a:spcBef>
                <a:spcPct val="0"/>
              </a:spcBef>
            </a:pPr>
            <a:endParaRPr lang="en-US" sz="1800" dirty="0">
              <a:solidFill>
                <a:srgbClr val="1FB2B6"/>
              </a:solidFill>
              <a:latin typeface="HK Modular"/>
            </a:endParaRPr>
          </a:p>
        </p:txBody>
      </p:sp>
      <p:sp>
        <p:nvSpPr>
          <p:cNvPr id="6" name="Freeform 6">
            <a:extLst>
              <a:ext uri="{FF2B5EF4-FFF2-40B4-BE49-F238E27FC236}">
                <a16:creationId xmlns:a16="http://schemas.microsoft.com/office/drawing/2014/main" id="{F9EB31FE-A444-A51D-BE02-24FD67AFE8B0}"/>
              </a:ext>
            </a:extLst>
          </p:cNvPr>
          <p:cNvSpPr/>
          <p:nvPr/>
        </p:nvSpPr>
        <p:spPr>
          <a:xfrm rot="-10800000">
            <a:off x="-500801" y="-1482368"/>
            <a:ext cx="4583001" cy="4921344"/>
          </a:xfrm>
          <a:custGeom>
            <a:avLst/>
            <a:gdLst/>
            <a:ahLst/>
            <a:cxnLst/>
            <a:rect l="l" t="t" r="r" b="b"/>
            <a:pathLst>
              <a:path w="4583001" h="4921344">
                <a:moveTo>
                  <a:pt x="0" y="0"/>
                </a:moveTo>
                <a:lnTo>
                  <a:pt x="4583001" y="0"/>
                </a:lnTo>
                <a:lnTo>
                  <a:pt x="4583001" y="4921343"/>
                </a:lnTo>
                <a:lnTo>
                  <a:pt x="0" y="4921343"/>
                </a:lnTo>
                <a:lnTo>
                  <a:pt x="0" y="0"/>
                </a:lnTo>
                <a:close/>
              </a:path>
            </a:pathLst>
          </a:custGeom>
          <a:blipFill>
            <a:blip r:embed="rId3"/>
            <a:stretch>
              <a:fillRect/>
            </a:stretch>
          </a:blipFill>
        </p:spPr>
        <p:txBody>
          <a:bodyPr/>
          <a:lstStyle/>
          <a:p>
            <a:endParaRPr lang="de-DE"/>
          </a:p>
        </p:txBody>
      </p:sp>
      <p:sp>
        <p:nvSpPr>
          <p:cNvPr id="10" name="Freeform 10">
            <a:extLst>
              <a:ext uri="{FF2B5EF4-FFF2-40B4-BE49-F238E27FC236}">
                <a16:creationId xmlns:a16="http://schemas.microsoft.com/office/drawing/2014/main" id="{B54D7CA8-FD92-A823-25F2-593EFDF97FC7}"/>
              </a:ext>
            </a:extLst>
          </p:cNvPr>
          <p:cNvSpPr/>
          <p:nvPr/>
        </p:nvSpPr>
        <p:spPr>
          <a:xfrm rot="5400000">
            <a:off x="14134084" y="7488332"/>
            <a:ext cx="755627" cy="4114800"/>
          </a:xfrm>
          <a:custGeom>
            <a:avLst/>
            <a:gdLst/>
            <a:ahLst/>
            <a:cxnLst/>
            <a:rect l="l" t="t" r="r" b="b"/>
            <a:pathLst>
              <a:path w="755627" h="4114800">
                <a:moveTo>
                  <a:pt x="0" y="0"/>
                </a:moveTo>
                <a:lnTo>
                  <a:pt x="755627" y="0"/>
                </a:lnTo>
                <a:lnTo>
                  <a:pt x="7556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p>
        </p:txBody>
      </p:sp>
      <p:sp>
        <p:nvSpPr>
          <p:cNvPr id="11" name="Freeform 11">
            <a:extLst>
              <a:ext uri="{FF2B5EF4-FFF2-40B4-BE49-F238E27FC236}">
                <a16:creationId xmlns:a16="http://schemas.microsoft.com/office/drawing/2014/main" id="{FD388919-A4DE-5C86-90BD-52B163DC7B61}"/>
              </a:ext>
            </a:extLst>
          </p:cNvPr>
          <p:cNvSpPr/>
          <p:nvPr/>
        </p:nvSpPr>
        <p:spPr>
          <a:xfrm rot="1958180">
            <a:off x="13794247" y="-676810"/>
            <a:ext cx="5451399" cy="5598356"/>
          </a:xfrm>
          <a:custGeom>
            <a:avLst/>
            <a:gdLst/>
            <a:ahLst/>
            <a:cxnLst/>
            <a:rect l="l" t="t" r="r" b="b"/>
            <a:pathLst>
              <a:path w="5451399" h="5598356">
                <a:moveTo>
                  <a:pt x="0" y="0"/>
                </a:moveTo>
                <a:lnTo>
                  <a:pt x="5451399" y="0"/>
                </a:lnTo>
                <a:lnTo>
                  <a:pt x="5451399" y="5598356"/>
                </a:lnTo>
                <a:lnTo>
                  <a:pt x="0" y="5598356"/>
                </a:lnTo>
                <a:lnTo>
                  <a:pt x="0" y="0"/>
                </a:lnTo>
                <a:close/>
              </a:path>
            </a:pathLst>
          </a:custGeom>
          <a:blipFill>
            <a:blip r:embed="rId6"/>
            <a:stretch>
              <a:fillRect/>
            </a:stretch>
          </a:blipFill>
        </p:spPr>
        <p:txBody>
          <a:bodyPr/>
          <a:lstStyle/>
          <a:p>
            <a:endParaRPr lang="de-DE"/>
          </a:p>
        </p:txBody>
      </p:sp>
      <p:sp>
        <p:nvSpPr>
          <p:cNvPr id="14" name="TextBox 14">
            <a:extLst>
              <a:ext uri="{FF2B5EF4-FFF2-40B4-BE49-F238E27FC236}">
                <a16:creationId xmlns:a16="http://schemas.microsoft.com/office/drawing/2014/main" id="{2ABE1A9F-7937-F0D1-ECD5-C0641D22C381}"/>
              </a:ext>
            </a:extLst>
          </p:cNvPr>
          <p:cNvSpPr txBox="1"/>
          <p:nvPr/>
        </p:nvSpPr>
        <p:spPr>
          <a:xfrm>
            <a:off x="685799" y="661075"/>
            <a:ext cx="16125251" cy="2673809"/>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a:p>
            <a:pPr>
              <a:lnSpc>
                <a:spcPts val="10999"/>
              </a:lnSpc>
            </a:pPr>
            <a:endParaRPr lang="en-US" sz="8000" dirty="0">
              <a:solidFill>
                <a:srgbClr val="FFFFFF"/>
              </a:solidFill>
              <a:latin typeface="HK Modular Bold"/>
            </a:endParaRPr>
          </a:p>
        </p:txBody>
      </p:sp>
      <p:sp>
        <p:nvSpPr>
          <p:cNvPr id="26" name="TextBox 26">
            <a:extLst>
              <a:ext uri="{FF2B5EF4-FFF2-40B4-BE49-F238E27FC236}">
                <a16:creationId xmlns:a16="http://schemas.microsoft.com/office/drawing/2014/main" id="{16AB1F22-6F15-0EDE-244C-FED5849CE7F3}"/>
              </a:ext>
            </a:extLst>
          </p:cNvPr>
          <p:cNvSpPr txBox="1"/>
          <p:nvPr/>
        </p:nvSpPr>
        <p:spPr>
          <a:xfrm>
            <a:off x="13066021" y="6690754"/>
            <a:ext cx="3745029" cy="519373"/>
          </a:xfrm>
          <a:prstGeom prst="rect">
            <a:avLst/>
          </a:prstGeom>
        </p:spPr>
        <p:txBody>
          <a:bodyPr lIns="0" tIns="0" rIns="0" bIns="0" rtlCol="0" anchor="t">
            <a:spAutoFit/>
          </a:bodyPr>
          <a:lstStyle/>
          <a:p>
            <a:pPr>
              <a:lnSpc>
                <a:spcPts val="4200"/>
              </a:lnSpc>
            </a:pPr>
            <a:endParaRPr lang="en-US" sz="3000" u="sng" dirty="0">
              <a:solidFill>
                <a:srgbClr val="FFFFFF"/>
              </a:solidFill>
              <a:latin typeface="Garet"/>
            </a:endParaRPr>
          </a:p>
        </p:txBody>
      </p:sp>
      <p:sp>
        <p:nvSpPr>
          <p:cNvPr id="28" name="TextBox 28">
            <a:extLst>
              <a:ext uri="{FF2B5EF4-FFF2-40B4-BE49-F238E27FC236}">
                <a16:creationId xmlns:a16="http://schemas.microsoft.com/office/drawing/2014/main" id="{BA8A1092-C675-5F04-0AAA-063DE9D78901}"/>
              </a:ext>
            </a:extLst>
          </p:cNvPr>
          <p:cNvSpPr txBox="1"/>
          <p:nvPr/>
        </p:nvSpPr>
        <p:spPr>
          <a:xfrm>
            <a:off x="685800" y="-482071"/>
            <a:ext cx="15697200" cy="1263166"/>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p:txBody>
      </p:sp>
      <p:sp>
        <p:nvSpPr>
          <p:cNvPr id="4" name="Textfeld 3">
            <a:extLst>
              <a:ext uri="{FF2B5EF4-FFF2-40B4-BE49-F238E27FC236}">
                <a16:creationId xmlns:a16="http://schemas.microsoft.com/office/drawing/2014/main" id="{FD91CFEF-1A95-627B-BED5-CE058ED8F72C}"/>
              </a:ext>
            </a:extLst>
          </p:cNvPr>
          <p:cNvSpPr txBox="1"/>
          <p:nvPr/>
        </p:nvSpPr>
        <p:spPr>
          <a:xfrm>
            <a:off x="1815260" y="4732229"/>
            <a:ext cx="10811932" cy="592470"/>
          </a:xfrm>
          <a:prstGeom prst="rect">
            <a:avLst/>
          </a:prstGeom>
          <a:noFill/>
        </p:spPr>
        <p:txBody>
          <a:bodyPr wrap="square">
            <a:spAutoFit/>
          </a:bodyPr>
          <a:lstStyle/>
          <a:p>
            <a:pPr marL="0" lvl="0" indent="0" algn="l">
              <a:lnSpc>
                <a:spcPts val="3600"/>
              </a:lnSpc>
              <a:spcBef>
                <a:spcPct val="0"/>
              </a:spcBef>
            </a:pPr>
            <a:r>
              <a:rPr lang="en-US" sz="6000" dirty="0">
                <a:solidFill>
                  <a:srgbClr val="1FB2B6"/>
                </a:solidFill>
                <a:latin typeface="HK Modular"/>
              </a:rPr>
              <a:t> </a:t>
            </a:r>
          </a:p>
        </p:txBody>
      </p:sp>
      <p:sp>
        <p:nvSpPr>
          <p:cNvPr id="8" name="Textfeld 7">
            <a:extLst>
              <a:ext uri="{FF2B5EF4-FFF2-40B4-BE49-F238E27FC236}">
                <a16:creationId xmlns:a16="http://schemas.microsoft.com/office/drawing/2014/main" id="{6DCF3F87-59FF-5CA2-9380-624996E1A281}"/>
              </a:ext>
            </a:extLst>
          </p:cNvPr>
          <p:cNvSpPr txBox="1"/>
          <p:nvPr/>
        </p:nvSpPr>
        <p:spPr>
          <a:xfrm>
            <a:off x="653714" y="3995959"/>
            <a:ext cx="16157336" cy="2800767"/>
          </a:xfrm>
          <a:prstGeom prst="rect">
            <a:avLst/>
          </a:prstGeom>
          <a:noFill/>
        </p:spPr>
        <p:txBody>
          <a:bodyPr wrap="square">
            <a:spAutoFit/>
          </a:bodyPr>
          <a:lstStyle/>
          <a:p>
            <a:r>
              <a:rPr lang="de-DE" sz="4400" b="1" dirty="0">
                <a:solidFill>
                  <a:schemeClr val="bg1"/>
                </a:solidFill>
                <a:latin typeface="Grandview" panose="020B0502040204020203" pitchFamily="34" charset="0"/>
              </a:rPr>
              <a:t>Erreichbarkeit</a:t>
            </a:r>
          </a:p>
          <a:p>
            <a:pPr marL="571500" indent="-571500">
              <a:buFont typeface="Wingdings" pitchFamily="2" charset="2"/>
              <a:buChar char="Ø"/>
            </a:pPr>
            <a:r>
              <a:rPr lang="de-DE" sz="4400" dirty="0">
                <a:solidFill>
                  <a:schemeClr val="bg1"/>
                </a:solidFill>
                <a:latin typeface="Grandview" panose="020B0502040204020203" pitchFamily="34" charset="0"/>
              </a:rPr>
              <a:t>Alle Infos im ABK-Portal</a:t>
            </a:r>
          </a:p>
          <a:p>
            <a:pPr marL="571500" indent="-571500">
              <a:buFont typeface="Wingdings" pitchFamily="2" charset="2"/>
              <a:buChar char="Ø"/>
            </a:pPr>
            <a:r>
              <a:rPr lang="de-DE" sz="4400" dirty="0">
                <a:solidFill>
                  <a:schemeClr val="bg1"/>
                </a:solidFill>
                <a:latin typeface="Grandview" panose="020B0502040204020203" pitchFamily="34" charset="0"/>
              </a:rPr>
              <a:t>Mail: johanna.tewes@abk-stuttgart.de</a:t>
            </a:r>
          </a:p>
          <a:p>
            <a:pPr marL="571500" indent="-571500">
              <a:buFont typeface="Wingdings" pitchFamily="2" charset="2"/>
              <a:buChar char="Ø"/>
            </a:pPr>
            <a:r>
              <a:rPr lang="de-DE" sz="4400" dirty="0">
                <a:solidFill>
                  <a:schemeClr val="bg1"/>
                </a:solidFill>
                <a:latin typeface="Grandview" panose="020B0502040204020203" pitchFamily="34" charset="0"/>
              </a:rPr>
              <a:t>Büro: NB 1, R. 110</a:t>
            </a:r>
            <a:endParaRPr lang="en-US" sz="4400" dirty="0">
              <a:solidFill>
                <a:srgbClr val="FFFFFF"/>
              </a:solidFill>
              <a:latin typeface="Garet"/>
            </a:endParaRPr>
          </a:p>
        </p:txBody>
      </p:sp>
      <p:sp>
        <p:nvSpPr>
          <p:cNvPr id="9" name="Freeform 7">
            <a:extLst>
              <a:ext uri="{FF2B5EF4-FFF2-40B4-BE49-F238E27FC236}">
                <a16:creationId xmlns:a16="http://schemas.microsoft.com/office/drawing/2014/main" id="{3A1B47EE-E024-C01C-AFA4-1578BFB8EEC8}"/>
              </a:ext>
            </a:extLst>
          </p:cNvPr>
          <p:cNvSpPr/>
          <p:nvPr/>
        </p:nvSpPr>
        <p:spPr>
          <a:xfrm rot="20757826">
            <a:off x="10252415" y="5410570"/>
            <a:ext cx="6429619" cy="6789952"/>
          </a:xfrm>
          <a:custGeom>
            <a:avLst/>
            <a:gdLst/>
            <a:ahLst/>
            <a:cxnLst/>
            <a:rect l="l" t="t" r="r" b="b"/>
            <a:pathLst>
              <a:path w="4629178" h="4970929">
                <a:moveTo>
                  <a:pt x="0" y="0"/>
                </a:moveTo>
                <a:lnTo>
                  <a:pt x="4629178" y="0"/>
                </a:lnTo>
                <a:lnTo>
                  <a:pt x="4629178" y="4970930"/>
                </a:lnTo>
                <a:lnTo>
                  <a:pt x="0" y="4970930"/>
                </a:lnTo>
                <a:lnTo>
                  <a:pt x="0" y="0"/>
                </a:lnTo>
                <a:close/>
              </a:path>
            </a:pathLst>
          </a:custGeom>
          <a:blipFill>
            <a:blip r:embed="rId3"/>
            <a:stretch>
              <a:fillRect/>
            </a:stretch>
          </a:blipFill>
        </p:spPr>
        <p:txBody>
          <a:bodyPr/>
          <a:lstStyle/>
          <a:p>
            <a:endParaRPr lang="de-DE"/>
          </a:p>
        </p:txBody>
      </p:sp>
    </p:spTree>
    <p:extLst>
      <p:ext uri="{BB962C8B-B14F-4D97-AF65-F5344CB8AC3E}">
        <p14:creationId xmlns:p14="http://schemas.microsoft.com/office/powerpoint/2010/main" val="316679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CF5A-9B0B-7B58-DC6C-2552E689A342}"/>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D7086825-9CCF-D659-BBC3-E55E92F39FE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573" t="-12047" r="-37384" b="-83335"/>
            </a:stretch>
          </a:blipFill>
        </p:spPr>
        <p:txBody>
          <a:bodyPr/>
          <a:lstStyle/>
          <a:p>
            <a:pPr marL="0" lvl="0" indent="0" algn="l">
              <a:lnSpc>
                <a:spcPts val="3600"/>
              </a:lnSpc>
              <a:spcBef>
                <a:spcPct val="0"/>
              </a:spcBef>
            </a:pPr>
            <a:endParaRPr lang="en-US" sz="1800" dirty="0">
              <a:solidFill>
                <a:srgbClr val="1FB2B6"/>
              </a:solidFill>
              <a:latin typeface="HK Modular"/>
            </a:endParaRPr>
          </a:p>
        </p:txBody>
      </p:sp>
      <p:sp>
        <p:nvSpPr>
          <p:cNvPr id="6" name="Freeform 6">
            <a:extLst>
              <a:ext uri="{FF2B5EF4-FFF2-40B4-BE49-F238E27FC236}">
                <a16:creationId xmlns:a16="http://schemas.microsoft.com/office/drawing/2014/main" id="{FA6ED5B5-6666-BBF4-6BEE-03A4105F2280}"/>
              </a:ext>
            </a:extLst>
          </p:cNvPr>
          <p:cNvSpPr/>
          <p:nvPr/>
        </p:nvSpPr>
        <p:spPr>
          <a:xfrm rot="-10800000">
            <a:off x="-500801" y="-1482368"/>
            <a:ext cx="4583001" cy="4921344"/>
          </a:xfrm>
          <a:custGeom>
            <a:avLst/>
            <a:gdLst/>
            <a:ahLst/>
            <a:cxnLst/>
            <a:rect l="l" t="t" r="r" b="b"/>
            <a:pathLst>
              <a:path w="4583001" h="4921344">
                <a:moveTo>
                  <a:pt x="0" y="0"/>
                </a:moveTo>
                <a:lnTo>
                  <a:pt x="4583001" y="0"/>
                </a:lnTo>
                <a:lnTo>
                  <a:pt x="4583001" y="4921343"/>
                </a:lnTo>
                <a:lnTo>
                  <a:pt x="0" y="4921343"/>
                </a:lnTo>
                <a:lnTo>
                  <a:pt x="0" y="0"/>
                </a:lnTo>
                <a:close/>
              </a:path>
            </a:pathLst>
          </a:custGeom>
          <a:blipFill>
            <a:blip r:embed="rId3"/>
            <a:stretch>
              <a:fillRect/>
            </a:stretch>
          </a:blipFill>
        </p:spPr>
        <p:txBody>
          <a:bodyPr/>
          <a:lstStyle/>
          <a:p>
            <a:endParaRPr lang="de-DE"/>
          </a:p>
        </p:txBody>
      </p:sp>
      <p:sp>
        <p:nvSpPr>
          <p:cNvPr id="10" name="Freeform 10">
            <a:extLst>
              <a:ext uri="{FF2B5EF4-FFF2-40B4-BE49-F238E27FC236}">
                <a16:creationId xmlns:a16="http://schemas.microsoft.com/office/drawing/2014/main" id="{95CD0EE6-98FD-C5CA-780F-44EA526FF3EF}"/>
              </a:ext>
            </a:extLst>
          </p:cNvPr>
          <p:cNvSpPr/>
          <p:nvPr/>
        </p:nvSpPr>
        <p:spPr>
          <a:xfrm rot="5400000">
            <a:off x="14134084" y="7488332"/>
            <a:ext cx="755627" cy="4114800"/>
          </a:xfrm>
          <a:custGeom>
            <a:avLst/>
            <a:gdLst/>
            <a:ahLst/>
            <a:cxnLst/>
            <a:rect l="l" t="t" r="r" b="b"/>
            <a:pathLst>
              <a:path w="755627" h="4114800">
                <a:moveTo>
                  <a:pt x="0" y="0"/>
                </a:moveTo>
                <a:lnTo>
                  <a:pt x="755627" y="0"/>
                </a:lnTo>
                <a:lnTo>
                  <a:pt x="7556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p>
        </p:txBody>
      </p:sp>
      <p:sp>
        <p:nvSpPr>
          <p:cNvPr id="11" name="Freeform 11">
            <a:extLst>
              <a:ext uri="{FF2B5EF4-FFF2-40B4-BE49-F238E27FC236}">
                <a16:creationId xmlns:a16="http://schemas.microsoft.com/office/drawing/2014/main" id="{A5D1C7EA-6237-BC81-70DA-9F7CDCCEAB35}"/>
              </a:ext>
            </a:extLst>
          </p:cNvPr>
          <p:cNvSpPr/>
          <p:nvPr/>
        </p:nvSpPr>
        <p:spPr>
          <a:xfrm rot="1958180">
            <a:off x="13794247" y="-676810"/>
            <a:ext cx="5451399" cy="5598356"/>
          </a:xfrm>
          <a:custGeom>
            <a:avLst/>
            <a:gdLst/>
            <a:ahLst/>
            <a:cxnLst/>
            <a:rect l="l" t="t" r="r" b="b"/>
            <a:pathLst>
              <a:path w="5451399" h="5598356">
                <a:moveTo>
                  <a:pt x="0" y="0"/>
                </a:moveTo>
                <a:lnTo>
                  <a:pt x="5451399" y="0"/>
                </a:lnTo>
                <a:lnTo>
                  <a:pt x="5451399" y="5598356"/>
                </a:lnTo>
                <a:lnTo>
                  <a:pt x="0" y="5598356"/>
                </a:lnTo>
                <a:lnTo>
                  <a:pt x="0" y="0"/>
                </a:lnTo>
                <a:close/>
              </a:path>
            </a:pathLst>
          </a:custGeom>
          <a:blipFill>
            <a:blip r:embed="rId6"/>
            <a:stretch>
              <a:fillRect/>
            </a:stretch>
          </a:blipFill>
        </p:spPr>
        <p:txBody>
          <a:bodyPr/>
          <a:lstStyle/>
          <a:p>
            <a:endParaRPr lang="de-DE"/>
          </a:p>
        </p:txBody>
      </p:sp>
      <p:sp>
        <p:nvSpPr>
          <p:cNvPr id="14" name="TextBox 14">
            <a:extLst>
              <a:ext uri="{FF2B5EF4-FFF2-40B4-BE49-F238E27FC236}">
                <a16:creationId xmlns:a16="http://schemas.microsoft.com/office/drawing/2014/main" id="{07F3C605-4BBE-D4D7-B176-16323BB40128}"/>
              </a:ext>
            </a:extLst>
          </p:cNvPr>
          <p:cNvSpPr txBox="1"/>
          <p:nvPr/>
        </p:nvSpPr>
        <p:spPr>
          <a:xfrm>
            <a:off x="685799" y="661075"/>
            <a:ext cx="16125251" cy="2673809"/>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a:p>
            <a:pPr>
              <a:lnSpc>
                <a:spcPts val="10999"/>
              </a:lnSpc>
            </a:pPr>
            <a:endParaRPr lang="en-US" sz="8000" dirty="0">
              <a:solidFill>
                <a:srgbClr val="FFFFFF"/>
              </a:solidFill>
              <a:latin typeface="HK Modular Bold"/>
            </a:endParaRPr>
          </a:p>
        </p:txBody>
      </p:sp>
      <p:sp>
        <p:nvSpPr>
          <p:cNvPr id="26" name="TextBox 26">
            <a:extLst>
              <a:ext uri="{FF2B5EF4-FFF2-40B4-BE49-F238E27FC236}">
                <a16:creationId xmlns:a16="http://schemas.microsoft.com/office/drawing/2014/main" id="{1CAFBA31-5CFA-E27C-2FF1-136070C7CB25}"/>
              </a:ext>
            </a:extLst>
          </p:cNvPr>
          <p:cNvSpPr txBox="1"/>
          <p:nvPr/>
        </p:nvSpPr>
        <p:spPr>
          <a:xfrm>
            <a:off x="13066021" y="6690754"/>
            <a:ext cx="3745029" cy="519373"/>
          </a:xfrm>
          <a:prstGeom prst="rect">
            <a:avLst/>
          </a:prstGeom>
        </p:spPr>
        <p:txBody>
          <a:bodyPr lIns="0" tIns="0" rIns="0" bIns="0" rtlCol="0" anchor="t">
            <a:spAutoFit/>
          </a:bodyPr>
          <a:lstStyle/>
          <a:p>
            <a:pPr>
              <a:lnSpc>
                <a:spcPts val="4200"/>
              </a:lnSpc>
            </a:pPr>
            <a:endParaRPr lang="en-US" sz="3000" u="sng" dirty="0">
              <a:solidFill>
                <a:srgbClr val="FFFFFF"/>
              </a:solidFill>
              <a:latin typeface="Garet"/>
            </a:endParaRPr>
          </a:p>
        </p:txBody>
      </p:sp>
      <p:sp>
        <p:nvSpPr>
          <p:cNvPr id="28" name="TextBox 28">
            <a:extLst>
              <a:ext uri="{FF2B5EF4-FFF2-40B4-BE49-F238E27FC236}">
                <a16:creationId xmlns:a16="http://schemas.microsoft.com/office/drawing/2014/main" id="{2D447357-D6D2-98C1-32EB-0D7CF99E87EE}"/>
              </a:ext>
            </a:extLst>
          </p:cNvPr>
          <p:cNvSpPr txBox="1"/>
          <p:nvPr/>
        </p:nvSpPr>
        <p:spPr>
          <a:xfrm>
            <a:off x="685800" y="-482071"/>
            <a:ext cx="15697200" cy="1263166"/>
          </a:xfrm>
          <a:prstGeom prst="rect">
            <a:avLst/>
          </a:prstGeom>
        </p:spPr>
        <p:txBody>
          <a:bodyPr wrap="square" lIns="0" tIns="0" rIns="0" bIns="0" rtlCol="0" anchor="t">
            <a:spAutoFit/>
          </a:bodyPr>
          <a:lstStyle/>
          <a:p>
            <a:pPr>
              <a:lnSpc>
                <a:spcPts val="10999"/>
              </a:lnSpc>
            </a:pPr>
            <a:r>
              <a:rPr lang="en-US" sz="8000" dirty="0" err="1">
                <a:solidFill>
                  <a:srgbClr val="FFFFFF"/>
                </a:solidFill>
                <a:latin typeface="HK Modular Bold"/>
              </a:rPr>
              <a:t>Organisatorisches</a:t>
            </a:r>
            <a:endParaRPr lang="en-US" sz="8000" dirty="0">
              <a:solidFill>
                <a:srgbClr val="FFFFFF"/>
              </a:solidFill>
              <a:latin typeface="HK Modular Bold"/>
            </a:endParaRPr>
          </a:p>
        </p:txBody>
      </p:sp>
      <p:sp>
        <p:nvSpPr>
          <p:cNvPr id="4" name="Textfeld 3">
            <a:extLst>
              <a:ext uri="{FF2B5EF4-FFF2-40B4-BE49-F238E27FC236}">
                <a16:creationId xmlns:a16="http://schemas.microsoft.com/office/drawing/2014/main" id="{DBB374E5-6B3D-7291-BB9B-A91CCCC66023}"/>
              </a:ext>
            </a:extLst>
          </p:cNvPr>
          <p:cNvSpPr txBox="1"/>
          <p:nvPr/>
        </p:nvSpPr>
        <p:spPr>
          <a:xfrm>
            <a:off x="1815260" y="4732229"/>
            <a:ext cx="10811932" cy="592470"/>
          </a:xfrm>
          <a:prstGeom prst="rect">
            <a:avLst/>
          </a:prstGeom>
          <a:noFill/>
        </p:spPr>
        <p:txBody>
          <a:bodyPr wrap="square">
            <a:spAutoFit/>
          </a:bodyPr>
          <a:lstStyle/>
          <a:p>
            <a:pPr marL="0" lvl="0" indent="0" algn="l">
              <a:lnSpc>
                <a:spcPts val="3600"/>
              </a:lnSpc>
              <a:spcBef>
                <a:spcPct val="0"/>
              </a:spcBef>
            </a:pPr>
            <a:r>
              <a:rPr lang="en-US" sz="6000" dirty="0">
                <a:solidFill>
                  <a:srgbClr val="1FB2B6"/>
                </a:solidFill>
                <a:latin typeface="HK Modular"/>
              </a:rPr>
              <a:t> </a:t>
            </a:r>
          </a:p>
        </p:txBody>
      </p:sp>
      <p:sp>
        <p:nvSpPr>
          <p:cNvPr id="8" name="Textfeld 7">
            <a:extLst>
              <a:ext uri="{FF2B5EF4-FFF2-40B4-BE49-F238E27FC236}">
                <a16:creationId xmlns:a16="http://schemas.microsoft.com/office/drawing/2014/main" id="{EAFAD4C6-89AE-EF08-2821-87FECE9C7E78}"/>
              </a:ext>
            </a:extLst>
          </p:cNvPr>
          <p:cNvSpPr txBox="1"/>
          <p:nvPr/>
        </p:nvSpPr>
        <p:spPr>
          <a:xfrm>
            <a:off x="669756" y="2857500"/>
            <a:ext cx="16157336" cy="6678751"/>
          </a:xfrm>
          <a:prstGeom prst="rect">
            <a:avLst/>
          </a:prstGeom>
          <a:noFill/>
        </p:spPr>
        <p:txBody>
          <a:bodyPr wrap="square">
            <a:spAutoFit/>
          </a:bodyPr>
          <a:lstStyle/>
          <a:p>
            <a:r>
              <a:rPr lang="de-DE" sz="4400" b="1" dirty="0">
                <a:solidFill>
                  <a:schemeClr val="bg1"/>
                </a:solidFill>
                <a:latin typeface="Grandview" panose="020B0502040204020203" pitchFamily="34" charset="0"/>
              </a:rPr>
              <a:t>Mitarbeit als </a:t>
            </a:r>
            <a:r>
              <a:rPr lang="de-DE" sz="4400" b="1" dirty="0" err="1">
                <a:solidFill>
                  <a:schemeClr val="bg1"/>
                </a:solidFill>
                <a:latin typeface="Grandview" panose="020B0502040204020203" pitchFamily="34" charset="0"/>
              </a:rPr>
              <a:t>HiWi</a:t>
            </a:r>
            <a:r>
              <a:rPr lang="de-DE" sz="4400" b="1" dirty="0">
                <a:solidFill>
                  <a:schemeClr val="bg1"/>
                </a:solidFill>
                <a:latin typeface="Grandview" panose="020B0502040204020203" pitchFamily="34" charset="0"/>
              </a:rPr>
              <a:t> gefragt:</a:t>
            </a:r>
          </a:p>
          <a:p>
            <a:pPr algn="l">
              <a:buNone/>
            </a:pPr>
            <a:endParaRPr lang="de-DE" sz="3200" b="1" i="0" u="none" strike="noStrike" dirty="0">
              <a:solidFill>
                <a:schemeClr val="bg1"/>
              </a:solidFill>
              <a:effectLst/>
              <a:latin typeface="Segoe UI" panose="020B0502040204020203" pitchFamily="34" charset="0"/>
            </a:endParaRPr>
          </a:p>
          <a:p>
            <a:pPr algn="l">
              <a:buNone/>
            </a:pPr>
            <a:r>
              <a:rPr lang="de-DE" sz="3200" b="1" i="0" u="none" strike="noStrike" dirty="0">
                <a:solidFill>
                  <a:schemeClr val="bg1"/>
                </a:solidFill>
                <a:effectLst/>
                <a:latin typeface="Segoe UI" panose="020B0502040204020203" pitchFamily="34" charset="0"/>
              </a:rPr>
              <a:t>„Reflexion durch Illustration – Fehlerbilder für den Sport“</a:t>
            </a:r>
            <a:endParaRPr lang="de-DE" sz="3200" b="0" i="0" u="none" strike="noStrike" dirty="0">
              <a:solidFill>
                <a:schemeClr val="bg1"/>
              </a:solidFill>
              <a:effectLst/>
              <a:latin typeface="Segoe UI" panose="020B0502040204020203" pitchFamily="34" charset="0"/>
            </a:endParaRPr>
          </a:p>
          <a:p>
            <a:pPr algn="l">
              <a:buNone/>
            </a:pPr>
            <a:r>
              <a:rPr lang="de-DE" sz="3200" b="0" i="0" u="none" strike="noStrike" dirty="0">
                <a:solidFill>
                  <a:schemeClr val="bg1"/>
                </a:solidFill>
                <a:effectLst/>
                <a:latin typeface="Segoe UI" panose="020B0502040204020203" pitchFamily="34" charset="0"/>
              </a:rPr>
              <a:t>Das Projekt „Kreativ lernen durch Fehler“ verbindet die Fächer Kunst und Sport. In interdisziplinären Teams aus Kunst- und Sport-Lehramtsstudierenden werden Fehlerbilder zu sportlichen Bewegungen wie Sprungtechniken oder Körperhaltung illustriert. Diese humorvoll und anschaulich gestalteten Visualisierungen werden als kurze Lerneinheiten (Micronuggets) in Form von digitalen Clips, Postern oder Arbeitsblättern aufbereitet. QR-Codes auf analogen Materialien führen zu ergänzenden Tutorials oder Erklärvideos. </a:t>
            </a:r>
          </a:p>
          <a:p>
            <a:pPr algn="l">
              <a:buNone/>
            </a:pPr>
            <a:endParaRPr lang="de-DE" sz="3200" b="0" i="0" u="none" strike="noStrike" dirty="0">
              <a:solidFill>
                <a:schemeClr val="bg1"/>
              </a:solidFill>
              <a:effectLst/>
              <a:latin typeface="Segoe UI" panose="020B0502040204020203" pitchFamily="34" charset="0"/>
            </a:endParaRPr>
          </a:p>
          <a:p>
            <a:pPr algn="l">
              <a:buNone/>
            </a:pPr>
            <a:r>
              <a:rPr lang="de-DE" sz="3200" b="1" i="0" u="none" strike="noStrike" dirty="0">
                <a:solidFill>
                  <a:schemeClr val="bg1"/>
                </a:solidFill>
                <a:effectLst/>
                <a:latin typeface="Segoe UI" panose="020B0502040204020203" pitchFamily="34" charset="0"/>
              </a:rPr>
              <a:t>Laufzeit: 1.5.-31.10.25 </a:t>
            </a:r>
            <a:endParaRPr lang="de-DE" sz="3200" b="1" dirty="0">
              <a:solidFill>
                <a:schemeClr val="bg1"/>
              </a:solidFill>
              <a:latin typeface="Segoe UI" panose="020B0502040204020203" pitchFamily="34" charset="0"/>
            </a:endParaRPr>
          </a:p>
          <a:p>
            <a:pPr algn="l">
              <a:buNone/>
            </a:pPr>
            <a:r>
              <a:rPr lang="de-DE" sz="3200" b="1" dirty="0">
                <a:solidFill>
                  <a:schemeClr val="bg1"/>
                </a:solidFill>
                <a:latin typeface="Segoe UI" panose="020B0502040204020203" pitchFamily="34" charset="0"/>
              </a:rPr>
              <a:t>Kontakt: </a:t>
            </a:r>
            <a:r>
              <a:rPr lang="de-DE" sz="3200" b="1" dirty="0" err="1">
                <a:solidFill>
                  <a:schemeClr val="bg1"/>
                </a:solidFill>
                <a:latin typeface="Segoe UI" panose="020B0502040204020203" pitchFamily="34" charset="0"/>
              </a:rPr>
              <a:t>bettina.gaertner@abk-stuttgart.de</a:t>
            </a:r>
            <a:endParaRPr lang="de-DE" sz="4400" b="1" dirty="0">
              <a:solidFill>
                <a:schemeClr val="bg1"/>
              </a:solidFill>
              <a:latin typeface="Grandview" panose="020B0502040204020203" pitchFamily="34" charset="0"/>
            </a:endParaRPr>
          </a:p>
        </p:txBody>
      </p:sp>
      <p:sp>
        <p:nvSpPr>
          <p:cNvPr id="9" name="Freeform 7">
            <a:extLst>
              <a:ext uri="{FF2B5EF4-FFF2-40B4-BE49-F238E27FC236}">
                <a16:creationId xmlns:a16="http://schemas.microsoft.com/office/drawing/2014/main" id="{C445062C-EA29-FB04-CB98-C51001BB92D5}"/>
              </a:ext>
            </a:extLst>
          </p:cNvPr>
          <p:cNvSpPr/>
          <p:nvPr/>
        </p:nvSpPr>
        <p:spPr>
          <a:xfrm rot="20757826">
            <a:off x="10252415" y="5410570"/>
            <a:ext cx="6429619" cy="6789952"/>
          </a:xfrm>
          <a:custGeom>
            <a:avLst/>
            <a:gdLst/>
            <a:ahLst/>
            <a:cxnLst/>
            <a:rect l="l" t="t" r="r" b="b"/>
            <a:pathLst>
              <a:path w="4629178" h="4970929">
                <a:moveTo>
                  <a:pt x="0" y="0"/>
                </a:moveTo>
                <a:lnTo>
                  <a:pt x="4629178" y="0"/>
                </a:lnTo>
                <a:lnTo>
                  <a:pt x="4629178" y="4970930"/>
                </a:lnTo>
                <a:lnTo>
                  <a:pt x="0" y="4970930"/>
                </a:lnTo>
                <a:lnTo>
                  <a:pt x="0" y="0"/>
                </a:lnTo>
                <a:close/>
              </a:path>
            </a:pathLst>
          </a:custGeom>
          <a:blipFill>
            <a:blip r:embed="rId3"/>
            <a:stretch>
              <a:fillRect/>
            </a:stretch>
          </a:blipFill>
        </p:spPr>
        <p:txBody>
          <a:bodyPr/>
          <a:lstStyle/>
          <a:p>
            <a:endParaRPr lang="de-DE"/>
          </a:p>
        </p:txBody>
      </p:sp>
    </p:spTree>
    <p:extLst>
      <p:ext uri="{BB962C8B-B14F-4D97-AF65-F5344CB8AC3E}">
        <p14:creationId xmlns:p14="http://schemas.microsoft.com/office/powerpoint/2010/main" val="247681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0ED4-BBFC-0250-F331-69E5B114EC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3D3ED4-620C-7630-86B8-5944F38B1248}"/>
              </a:ext>
            </a:extLst>
          </p:cNvPr>
          <p:cNvSpPr/>
          <p:nvPr/>
        </p:nvSpPr>
        <p:spPr>
          <a:xfrm rot="11263123">
            <a:off x="4381918" y="-3400635"/>
            <a:ext cx="15315362" cy="17088270"/>
          </a:xfrm>
          <a:custGeom>
            <a:avLst/>
            <a:gdLst/>
            <a:ahLst/>
            <a:cxnLst/>
            <a:rect l="l" t="t" r="r" b="b"/>
            <a:pathLst>
              <a:path w="15315362" h="17088270">
                <a:moveTo>
                  <a:pt x="0" y="0"/>
                </a:moveTo>
                <a:lnTo>
                  <a:pt x="15315361" y="0"/>
                </a:lnTo>
                <a:lnTo>
                  <a:pt x="15315361" y="17088270"/>
                </a:lnTo>
                <a:lnTo>
                  <a:pt x="0" y="17088270"/>
                </a:lnTo>
                <a:lnTo>
                  <a:pt x="0" y="0"/>
                </a:lnTo>
                <a:close/>
              </a:path>
            </a:pathLst>
          </a:custGeom>
          <a:blipFill>
            <a:blip r:embed="rId2"/>
            <a:stretch>
              <a:fillRect/>
            </a:stretch>
          </a:blipFill>
        </p:spPr>
        <p:txBody>
          <a:bodyPr/>
          <a:lstStyle/>
          <a:p>
            <a:endParaRPr lang="de-DE"/>
          </a:p>
        </p:txBody>
      </p:sp>
      <p:sp>
        <p:nvSpPr>
          <p:cNvPr id="9" name="TextBox 9">
            <a:extLst>
              <a:ext uri="{FF2B5EF4-FFF2-40B4-BE49-F238E27FC236}">
                <a16:creationId xmlns:a16="http://schemas.microsoft.com/office/drawing/2014/main" id="{B19D728D-C96B-333C-1D52-1440FFB8B9DF}"/>
              </a:ext>
            </a:extLst>
          </p:cNvPr>
          <p:cNvSpPr txBox="1"/>
          <p:nvPr/>
        </p:nvSpPr>
        <p:spPr>
          <a:xfrm>
            <a:off x="1028699" y="1638300"/>
            <a:ext cx="11010900" cy="4949432"/>
          </a:xfrm>
          <a:prstGeom prst="rect">
            <a:avLst/>
          </a:prstGeom>
        </p:spPr>
        <p:txBody>
          <a:bodyPr wrap="square" lIns="0" tIns="0" rIns="0" bIns="0" rtlCol="0" anchor="t">
            <a:spAutoFit/>
          </a:bodyPr>
          <a:lstStyle/>
          <a:p>
            <a:pPr>
              <a:lnSpc>
                <a:spcPts val="13200"/>
              </a:lnSpc>
            </a:pPr>
            <a:r>
              <a:rPr lang="en-US" sz="9600" dirty="0">
                <a:solidFill>
                  <a:srgbClr val="604ABD"/>
                </a:solidFill>
                <a:latin typeface="Muli Semi-Bold"/>
              </a:rPr>
              <a:t>Warm-Up:</a:t>
            </a:r>
          </a:p>
          <a:p>
            <a:pPr>
              <a:lnSpc>
                <a:spcPts val="13200"/>
              </a:lnSpc>
            </a:pPr>
            <a:r>
              <a:rPr lang="en-US" sz="9600" dirty="0">
                <a:solidFill>
                  <a:srgbClr val="604ABD"/>
                </a:solidFill>
                <a:latin typeface="Muli Semi-Bold"/>
              </a:rPr>
              <a:t>“Alles auf den Tisch” (Miro)</a:t>
            </a:r>
          </a:p>
        </p:txBody>
      </p:sp>
    </p:spTree>
    <p:extLst>
      <p:ext uri="{BB962C8B-B14F-4D97-AF65-F5344CB8AC3E}">
        <p14:creationId xmlns:p14="http://schemas.microsoft.com/office/powerpoint/2010/main" val="94292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1F3C7A66-BA1A-5D09-8F7B-6EB7AA80A508}"/>
              </a:ext>
            </a:extLst>
          </p:cNvPr>
          <p:cNvSpPr/>
          <p:nvPr/>
        </p:nvSpPr>
        <p:spPr>
          <a:xfrm rot="4887136">
            <a:off x="8264984" y="-9874396"/>
            <a:ext cx="17101084" cy="18338964"/>
          </a:xfrm>
          <a:custGeom>
            <a:avLst/>
            <a:gdLst/>
            <a:ahLst/>
            <a:cxnLst/>
            <a:rect l="l" t="t" r="r" b="b"/>
            <a:pathLst>
              <a:path w="17101084" h="18338964">
                <a:moveTo>
                  <a:pt x="0" y="0"/>
                </a:moveTo>
                <a:lnTo>
                  <a:pt x="17101084" y="0"/>
                </a:lnTo>
                <a:lnTo>
                  <a:pt x="17101084" y="18338964"/>
                </a:lnTo>
                <a:lnTo>
                  <a:pt x="0" y="18338964"/>
                </a:lnTo>
                <a:lnTo>
                  <a:pt x="0" y="0"/>
                </a:lnTo>
                <a:close/>
              </a:path>
            </a:pathLst>
          </a:custGeom>
          <a:blipFill>
            <a:blip r:embed="rId3"/>
            <a:stretch>
              <a:fillRect/>
            </a:stretch>
          </a:blipFill>
        </p:spPr>
        <p:txBody>
          <a:bodyPr/>
          <a:lstStyle/>
          <a:p>
            <a:endParaRPr lang="de-DE" dirty="0"/>
          </a:p>
        </p:txBody>
      </p:sp>
      <p:sp>
        <p:nvSpPr>
          <p:cNvPr id="3" name="TextBox 3"/>
          <p:cNvSpPr txBox="1"/>
          <p:nvPr/>
        </p:nvSpPr>
        <p:spPr>
          <a:xfrm>
            <a:off x="838200" y="800816"/>
            <a:ext cx="11811000" cy="1144031"/>
          </a:xfrm>
          <a:prstGeom prst="rect">
            <a:avLst/>
          </a:prstGeom>
        </p:spPr>
        <p:txBody>
          <a:bodyPr wrap="square" lIns="0" tIns="0" rIns="0" bIns="0" rtlCol="0" anchor="t">
            <a:spAutoFit/>
          </a:bodyPr>
          <a:lstStyle/>
          <a:p>
            <a:pPr marL="0" lvl="0" indent="0">
              <a:lnSpc>
                <a:spcPts val="9600"/>
              </a:lnSpc>
              <a:spcBef>
                <a:spcPct val="0"/>
              </a:spcBef>
            </a:pPr>
            <a:r>
              <a:rPr lang="en-US" sz="7200" dirty="0" err="1">
                <a:solidFill>
                  <a:srgbClr val="7030A0"/>
                </a:solidFill>
                <a:latin typeface="Muli Bold"/>
              </a:rPr>
              <a:t>Lesepause</a:t>
            </a:r>
            <a:endParaRPr lang="en-US" sz="7200" u="none" dirty="0">
              <a:solidFill>
                <a:srgbClr val="7030A0"/>
              </a:solidFill>
              <a:latin typeface="Muli Bold"/>
            </a:endParaRPr>
          </a:p>
        </p:txBody>
      </p:sp>
      <p:sp>
        <p:nvSpPr>
          <p:cNvPr id="12" name="Textfeld 11">
            <a:extLst>
              <a:ext uri="{FF2B5EF4-FFF2-40B4-BE49-F238E27FC236}">
                <a16:creationId xmlns:a16="http://schemas.microsoft.com/office/drawing/2014/main" id="{FB2FF1D5-6E54-B14E-1FE7-A4DA95B4BCE2}"/>
              </a:ext>
            </a:extLst>
          </p:cNvPr>
          <p:cNvSpPr txBox="1"/>
          <p:nvPr/>
        </p:nvSpPr>
        <p:spPr>
          <a:xfrm>
            <a:off x="838200" y="2469475"/>
            <a:ext cx="14478000" cy="3785652"/>
          </a:xfrm>
          <a:prstGeom prst="rect">
            <a:avLst/>
          </a:prstGeom>
          <a:noFill/>
        </p:spPr>
        <p:txBody>
          <a:bodyPr wrap="square" rtlCol="0">
            <a:spAutoFit/>
          </a:bodyPr>
          <a:lstStyle/>
          <a:p>
            <a:r>
              <a:rPr lang="de-DE" sz="6000" dirty="0">
                <a:solidFill>
                  <a:srgbClr val="7030A0"/>
                </a:solidFill>
              </a:rPr>
              <a:t>Lest den Text von M. Schmidt-Wetzel (ABK-Portal): Welche Rolle spielt die „Kultur des Teilens“ in medialen und jugendkulturellen Kontexten?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795ED-6BDC-65A3-AFBE-76FCBE5E02F1}"/>
            </a:ext>
          </a:extLst>
        </p:cNvPr>
        <p:cNvGrpSpPr/>
        <p:nvPr/>
      </p:nvGrpSpPr>
      <p:grpSpPr>
        <a:xfrm>
          <a:off x="0" y="0"/>
          <a:ext cx="0" cy="0"/>
          <a:chOff x="0" y="0"/>
          <a:chExt cx="0" cy="0"/>
        </a:xfrm>
      </p:grpSpPr>
      <p:sp>
        <p:nvSpPr>
          <p:cNvPr id="15" name="Freeform 2">
            <a:extLst>
              <a:ext uri="{FF2B5EF4-FFF2-40B4-BE49-F238E27FC236}">
                <a16:creationId xmlns:a16="http://schemas.microsoft.com/office/drawing/2014/main" id="{5DF78898-6F3A-38CA-228B-4253EB3ED01A}"/>
              </a:ext>
            </a:extLst>
          </p:cNvPr>
          <p:cNvSpPr/>
          <p:nvPr/>
        </p:nvSpPr>
        <p:spPr>
          <a:xfrm rot="4887136">
            <a:off x="8264984" y="-9828526"/>
            <a:ext cx="17101084" cy="18338964"/>
          </a:xfrm>
          <a:custGeom>
            <a:avLst/>
            <a:gdLst/>
            <a:ahLst/>
            <a:cxnLst/>
            <a:rect l="l" t="t" r="r" b="b"/>
            <a:pathLst>
              <a:path w="17101084" h="18338964">
                <a:moveTo>
                  <a:pt x="0" y="0"/>
                </a:moveTo>
                <a:lnTo>
                  <a:pt x="17101084" y="0"/>
                </a:lnTo>
                <a:lnTo>
                  <a:pt x="17101084" y="18338964"/>
                </a:lnTo>
                <a:lnTo>
                  <a:pt x="0" y="18338964"/>
                </a:lnTo>
                <a:lnTo>
                  <a:pt x="0" y="0"/>
                </a:lnTo>
                <a:close/>
              </a:path>
            </a:pathLst>
          </a:custGeom>
          <a:blipFill>
            <a:blip r:embed="rId3"/>
            <a:stretch>
              <a:fillRect/>
            </a:stretch>
          </a:blipFill>
        </p:spPr>
        <p:txBody>
          <a:bodyPr/>
          <a:lstStyle/>
          <a:p>
            <a:endParaRPr lang="de-DE" dirty="0"/>
          </a:p>
        </p:txBody>
      </p:sp>
      <p:sp>
        <p:nvSpPr>
          <p:cNvPr id="3" name="TextBox 3">
            <a:extLst>
              <a:ext uri="{FF2B5EF4-FFF2-40B4-BE49-F238E27FC236}">
                <a16:creationId xmlns:a16="http://schemas.microsoft.com/office/drawing/2014/main" id="{718A4EE0-EE41-4205-76AD-BE25EC4C694A}"/>
              </a:ext>
            </a:extLst>
          </p:cNvPr>
          <p:cNvSpPr txBox="1"/>
          <p:nvPr/>
        </p:nvSpPr>
        <p:spPr>
          <a:xfrm>
            <a:off x="830179" y="1409700"/>
            <a:ext cx="11811000" cy="1144031"/>
          </a:xfrm>
          <a:prstGeom prst="rect">
            <a:avLst/>
          </a:prstGeom>
        </p:spPr>
        <p:txBody>
          <a:bodyPr wrap="square" lIns="0" tIns="0" rIns="0" bIns="0" rtlCol="0" anchor="t">
            <a:spAutoFit/>
          </a:bodyPr>
          <a:lstStyle/>
          <a:p>
            <a:pPr marL="0" lvl="0" indent="0">
              <a:lnSpc>
                <a:spcPts val="9600"/>
              </a:lnSpc>
              <a:spcBef>
                <a:spcPct val="0"/>
              </a:spcBef>
            </a:pPr>
            <a:r>
              <a:rPr lang="en-US" sz="7200" u="none" dirty="0">
                <a:solidFill>
                  <a:srgbClr val="7030A0"/>
                </a:solidFill>
                <a:latin typeface="Muli Bold"/>
              </a:rPr>
              <a:t>Timeline</a:t>
            </a:r>
            <a:r>
              <a:rPr lang="en-US" sz="7200" dirty="0">
                <a:solidFill>
                  <a:srgbClr val="7030A0"/>
                </a:solidFill>
                <a:latin typeface="Muli Bold"/>
              </a:rPr>
              <a:t>-</a:t>
            </a:r>
            <a:r>
              <a:rPr lang="en-US" sz="7200" dirty="0" err="1">
                <a:solidFill>
                  <a:srgbClr val="7030A0"/>
                </a:solidFill>
                <a:latin typeface="Muli Bold"/>
              </a:rPr>
              <a:t>Analyse</a:t>
            </a:r>
            <a:endParaRPr lang="en-US" sz="7200" u="none" dirty="0">
              <a:solidFill>
                <a:srgbClr val="7030A0"/>
              </a:solidFill>
              <a:latin typeface="Muli Bold"/>
            </a:endParaRPr>
          </a:p>
        </p:txBody>
      </p:sp>
      <p:sp>
        <p:nvSpPr>
          <p:cNvPr id="12" name="Textfeld 11">
            <a:extLst>
              <a:ext uri="{FF2B5EF4-FFF2-40B4-BE49-F238E27FC236}">
                <a16:creationId xmlns:a16="http://schemas.microsoft.com/office/drawing/2014/main" id="{43196AE4-DB2E-798B-5301-FB3D9D281820}"/>
              </a:ext>
            </a:extLst>
          </p:cNvPr>
          <p:cNvSpPr txBox="1"/>
          <p:nvPr/>
        </p:nvSpPr>
        <p:spPr>
          <a:xfrm>
            <a:off x="822158" y="2721672"/>
            <a:ext cx="15095621" cy="7603428"/>
          </a:xfrm>
          <a:prstGeom prst="rect">
            <a:avLst/>
          </a:prstGeom>
          <a:noFill/>
        </p:spPr>
        <p:txBody>
          <a:bodyPr wrap="square" rtlCol="0">
            <a:spAutoFit/>
          </a:bodyPr>
          <a:lstStyle/>
          <a:p>
            <a:pPr algn="l" rtl="0" fontAlgn="base">
              <a:buNone/>
            </a:pPr>
            <a:r>
              <a:rPr lang="de-DE" sz="3600" b="0" i="0" u="none" strike="noStrike" dirty="0">
                <a:solidFill>
                  <a:srgbClr val="7030A0"/>
                </a:solidFill>
                <a:effectLst/>
                <a:latin typeface="Calibri" panose="020F0502020204030204" pitchFamily="34" charset="0"/>
              </a:rPr>
              <a:t>Scrollt für 10 Min. durch Euren Insta-Feed (oder andere </a:t>
            </a:r>
            <a:r>
              <a:rPr lang="de-DE" sz="3600" b="0" i="0" u="none" strike="noStrike" dirty="0" err="1">
                <a:solidFill>
                  <a:srgbClr val="7030A0"/>
                </a:solidFill>
                <a:effectLst/>
                <a:latin typeface="Calibri" panose="020F0502020204030204" pitchFamily="34" charset="0"/>
              </a:rPr>
              <a:t>Social</a:t>
            </a:r>
            <a:r>
              <a:rPr lang="de-DE" sz="3600" b="0" i="0" u="none" strike="noStrike" dirty="0">
                <a:solidFill>
                  <a:srgbClr val="7030A0"/>
                </a:solidFill>
                <a:effectLst/>
                <a:latin typeface="Calibri" panose="020F0502020204030204" pitchFamily="34" charset="0"/>
              </a:rPr>
              <a:t> Media Kanäle) und macht Euch Notizen zu folgenden Fragen:</a:t>
            </a:r>
            <a:r>
              <a:rPr lang="en-US" sz="3600" b="0" i="0" u="none" strike="noStrike" dirty="0">
                <a:solidFill>
                  <a:srgbClr val="7030A0"/>
                </a:solidFill>
                <a:effectLst/>
                <a:latin typeface="Calibri" panose="020F0502020204030204" pitchFamily="34" charset="0"/>
              </a:rPr>
              <a:t>​</a:t>
            </a:r>
            <a:endParaRPr lang="en-US" sz="3600" b="0" i="0" u="none" strike="noStrike" dirty="0">
              <a:solidFill>
                <a:srgbClr val="7030A0"/>
              </a:solidFill>
              <a:effectLst/>
              <a:latin typeface="Segoe UI" panose="020B0502040204020203" pitchFamily="34" charset="0"/>
            </a:endParaRPr>
          </a:p>
          <a:p>
            <a:pPr marL="571500" indent="-571500" algn="l" rtl="0" fontAlgn="base">
              <a:buFont typeface="Arial" panose="020B0604020202020204" pitchFamily="34" charset="0"/>
              <a:buChar char="•"/>
            </a:pPr>
            <a:r>
              <a:rPr lang="de-DE" sz="3600" dirty="0">
                <a:solidFill>
                  <a:srgbClr val="7030A0"/>
                </a:solidFill>
                <a:latin typeface="Calibri" panose="020F0502020204030204" pitchFamily="34" charset="0"/>
              </a:rPr>
              <a:t>Welche kollaborativen Handlungsformen/ Netzpraktiken tauchen auf?</a:t>
            </a:r>
            <a:r>
              <a:rPr lang="en-US" sz="3600" b="0" i="0" u="none" strike="noStrike" dirty="0">
                <a:solidFill>
                  <a:srgbClr val="7030A0"/>
                </a:solidFill>
                <a:effectLst/>
                <a:latin typeface="Calibri" panose="020F0502020204030204" pitchFamily="34" charset="0"/>
              </a:rPr>
              <a:t>​</a:t>
            </a:r>
            <a:endParaRPr lang="en-US" sz="3600" dirty="0">
              <a:solidFill>
                <a:srgbClr val="7030A0"/>
              </a:solidFill>
              <a:latin typeface="Arial" panose="020B0604020202020204" pitchFamily="34" charset="0"/>
            </a:endParaRPr>
          </a:p>
          <a:p>
            <a:pPr marL="571500" indent="-571500" algn="l" rtl="0" fontAlgn="base">
              <a:buFont typeface="Arial" panose="020B0604020202020204" pitchFamily="34" charset="0"/>
              <a:buChar char="•"/>
            </a:pPr>
            <a:r>
              <a:rPr lang="de-DE" sz="3600" dirty="0">
                <a:solidFill>
                  <a:srgbClr val="7030A0"/>
                </a:solidFill>
                <a:latin typeface="Calibri" panose="020F0502020204030204" pitchFamily="34" charset="0"/>
              </a:rPr>
              <a:t>Welche Inhalte werden geteilt und mit welcher Motivation?</a:t>
            </a:r>
            <a:endParaRPr lang="en-US" sz="3600" b="0" i="0" u="none" strike="noStrike" dirty="0">
              <a:solidFill>
                <a:srgbClr val="7030A0"/>
              </a:solidFill>
              <a:effectLst/>
              <a:latin typeface="Arial" panose="020B0604020202020204" pitchFamily="34" charset="0"/>
            </a:endParaRPr>
          </a:p>
          <a:p>
            <a:pPr algn="l" rtl="0" fontAlgn="base">
              <a:buNone/>
            </a:pPr>
            <a:endParaRPr lang="de-DE" sz="3600" dirty="0">
              <a:solidFill>
                <a:srgbClr val="7030A0"/>
              </a:solidFill>
              <a:latin typeface="Calibri" panose="020F0502020204030204" pitchFamily="34" charset="0"/>
            </a:endParaRPr>
          </a:p>
          <a:p>
            <a:pPr algn="l" rtl="0" fontAlgn="base">
              <a:buNone/>
            </a:pPr>
            <a:r>
              <a:rPr lang="de-DE" sz="3600" b="0" i="0" u="none" strike="noStrike" dirty="0">
                <a:solidFill>
                  <a:srgbClr val="7030A0"/>
                </a:solidFill>
                <a:effectLst/>
                <a:latin typeface="Calibri" panose="020F0502020204030204" pitchFamily="34" charset="0"/>
              </a:rPr>
              <a:t>Tauscht euch Euch anschließend in Kleingruppen für 20 Min. </a:t>
            </a:r>
            <a:r>
              <a:rPr lang="de-DE" sz="3600" dirty="0">
                <a:solidFill>
                  <a:srgbClr val="7030A0"/>
                </a:solidFill>
                <a:latin typeface="Calibri" panose="020F0502020204030204" pitchFamily="34" charset="0"/>
              </a:rPr>
              <a:t>über die</a:t>
            </a:r>
            <a:r>
              <a:rPr lang="de-DE" sz="3600" b="0" i="0" u="none" strike="noStrike" dirty="0">
                <a:solidFill>
                  <a:srgbClr val="7030A0"/>
                </a:solidFill>
                <a:effectLst/>
                <a:latin typeface="Calibri" panose="020F0502020204030204" pitchFamily="34" charset="0"/>
              </a:rPr>
              <a:t> Ergebnisse aus: </a:t>
            </a:r>
          </a:p>
          <a:p>
            <a:pPr marL="571500" indent="-571500" algn="l" rtl="0" fontAlgn="base">
              <a:buFont typeface="Arial" panose="020B0604020202020204" pitchFamily="34" charset="0"/>
              <a:buChar char="•"/>
            </a:pPr>
            <a:r>
              <a:rPr lang="de-DE" sz="3600" b="0" i="0" u="none" strike="noStrike" dirty="0">
                <a:solidFill>
                  <a:srgbClr val="7030A0"/>
                </a:solidFill>
                <a:effectLst/>
                <a:latin typeface="Calibri" panose="020F0502020204030204" pitchFamily="34" charset="0"/>
              </a:rPr>
              <a:t>Wie ist Eure Timeline in Bezug auf die Dimensionen des </a:t>
            </a:r>
            <a:r>
              <a:rPr lang="de-DE" sz="3600" b="0" i="0" u="none" strike="noStrike" dirty="0" err="1">
                <a:solidFill>
                  <a:srgbClr val="7030A0"/>
                </a:solidFill>
                <a:effectLst/>
                <a:latin typeface="Calibri" panose="020F0502020204030204" pitchFamily="34" charset="0"/>
              </a:rPr>
              <a:t>Sharings</a:t>
            </a:r>
            <a:r>
              <a:rPr lang="de-DE" sz="3600" b="0" i="0" u="none" strike="noStrike" dirty="0">
                <a:solidFill>
                  <a:srgbClr val="7030A0"/>
                </a:solidFill>
                <a:effectLst/>
                <a:latin typeface="Calibri" panose="020F0502020204030204" pitchFamily="34" charset="0"/>
              </a:rPr>
              <a:t> zusammengesetzt? Lassen sich Muster erkennen? Lassen sich Kategorien bilden? </a:t>
            </a:r>
          </a:p>
          <a:p>
            <a:pPr marL="571500" indent="-571500" algn="l" rtl="0" fontAlgn="base">
              <a:buFont typeface="Arial" panose="020B0604020202020204" pitchFamily="34" charset="0"/>
              <a:buChar char="•"/>
            </a:pPr>
            <a:r>
              <a:rPr lang="de-DE" sz="3600" dirty="0">
                <a:solidFill>
                  <a:srgbClr val="7030A0"/>
                </a:solidFill>
                <a:latin typeface="Calibri" panose="020F0502020204030204" pitchFamily="34" charset="0"/>
              </a:rPr>
              <a:t>Wie beurteilt ihr kollaborative Netzpraktiken</a:t>
            </a:r>
            <a:r>
              <a:rPr lang="de-DE" sz="3600" b="0" i="0" u="none" strike="noStrike" dirty="0">
                <a:solidFill>
                  <a:srgbClr val="7030A0"/>
                </a:solidFill>
                <a:effectLst/>
                <a:latin typeface="Calibri" panose="020F0502020204030204" pitchFamily="34" charset="0"/>
              </a:rPr>
              <a:t>? Was ist gut, was problematisch, was würdet ihr euch anders wünschen?</a:t>
            </a:r>
            <a:endParaRPr lang="en-US" sz="3600" b="0" i="0" u="none" strike="noStrike" dirty="0">
              <a:solidFill>
                <a:srgbClr val="7030A0"/>
              </a:solidFill>
              <a:effectLst/>
              <a:latin typeface="Segoe UI" panose="020B0502040204020203" pitchFamily="34" charset="0"/>
            </a:endParaRPr>
          </a:p>
          <a:p>
            <a:pPr marL="571500" indent="-571500" algn="l" rtl="0" fontAlgn="base">
              <a:buFont typeface="Wingdings" pitchFamily="2" charset="2"/>
              <a:buChar char="Ø"/>
            </a:pPr>
            <a:r>
              <a:rPr lang="de-DE" sz="3600" b="0" i="0" u="none" strike="noStrike" dirty="0">
                <a:solidFill>
                  <a:srgbClr val="7030A0"/>
                </a:solidFill>
                <a:effectLst/>
                <a:latin typeface="Calibri" panose="020F0502020204030204" pitchFamily="34" charset="0"/>
              </a:rPr>
              <a:t>Findet eine anschauliche Präsentationsform Eurer </a:t>
            </a:r>
            <a:r>
              <a:rPr lang="de-DE" sz="3600" dirty="0">
                <a:solidFill>
                  <a:srgbClr val="7030A0"/>
                </a:solidFill>
                <a:latin typeface="Calibri" panose="020F0502020204030204" pitchFamily="34" charset="0"/>
              </a:rPr>
              <a:t>Analyse</a:t>
            </a:r>
            <a:r>
              <a:rPr lang="de-DE" sz="3600" b="0" i="0" u="none" strike="noStrike" dirty="0">
                <a:solidFill>
                  <a:srgbClr val="7030A0"/>
                </a:solidFill>
                <a:effectLst/>
                <a:latin typeface="Calibri" panose="020F0502020204030204" pitchFamily="34" charset="0"/>
              </a:rPr>
              <a:t>ergebnisse (Miro)</a:t>
            </a:r>
            <a:r>
              <a:rPr lang="de-DE" sz="3600" dirty="0">
                <a:solidFill>
                  <a:srgbClr val="7030A0"/>
                </a:solidFill>
                <a:latin typeface="Calibri" panose="020F0502020204030204" pitchFamily="34" charset="0"/>
              </a:rPr>
              <a:t>. </a:t>
            </a:r>
            <a:endParaRPr lang="en-US" sz="3600" b="0" i="0" u="none" strike="noStrike" dirty="0">
              <a:solidFill>
                <a:srgbClr val="7030A0"/>
              </a:solidFill>
              <a:effectLst/>
              <a:latin typeface="Segoe UI" panose="020B0502040204020203" pitchFamily="34" charset="0"/>
            </a:endParaRPr>
          </a:p>
          <a:p>
            <a:pPr algn="l" rtl="0" fontAlgn="base">
              <a:lnSpc>
                <a:spcPts val="2550"/>
              </a:lnSpc>
            </a:pPr>
            <a:r>
              <a:rPr lang="en-US" sz="1800" b="0" i="0" u="none" strike="noStrike" dirty="0">
                <a:solidFill>
                  <a:srgbClr val="7030A0"/>
                </a:solidFill>
                <a:effectLst/>
                <a:latin typeface="Calibri" panose="020F0502020204030204" pitchFamily="34" charset="0"/>
              </a:rPr>
              <a:t>​</a:t>
            </a:r>
            <a:endParaRPr lang="en-US" sz="6000" b="0" i="0" u="none" strike="noStrike" dirty="0">
              <a:solidFill>
                <a:srgbClr val="7030A0"/>
              </a:solidFill>
              <a:effectLst/>
              <a:latin typeface="Segoe UI" panose="020B0502040204020203" pitchFamily="34" charset="0"/>
            </a:endParaRPr>
          </a:p>
        </p:txBody>
      </p:sp>
    </p:spTree>
    <p:extLst>
      <p:ext uri="{BB962C8B-B14F-4D97-AF65-F5344CB8AC3E}">
        <p14:creationId xmlns:p14="http://schemas.microsoft.com/office/powerpoint/2010/main" val="1503572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701</Words>
  <Application>Microsoft Macintosh PowerPoint</Application>
  <PresentationFormat>Benutzerdefiniert</PresentationFormat>
  <Paragraphs>72</Paragraphs>
  <Slides>11</Slides>
  <Notes>2</Notes>
  <HiddenSlides>0</HiddenSlides>
  <MMClips>0</MMClips>
  <ScaleCrop>false</ScaleCrop>
  <HeadingPairs>
    <vt:vector size="6" baseType="variant">
      <vt:variant>
        <vt:lpstr>Verwendete Schriftarten</vt:lpstr>
      </vt:variant>
      <vt:variant>
        <vt:i4>15</vt:i4>
      </vt:variant>
      <vt:variant>
        <vt:lpstr>Design</vt:lpstr>
      </vt:variant>
      <vt:variant>
        <vt:i4>1</vt:i4>
      </vt:variant>
      <vt:variant>
        <vt:lpstr>Folientitel</vt:lpstr>
      </vt:variant>
      <vt:variant>
        <vt:i4>11</vt:i4>
      </vt:variant>
    </vt:vector>
  </HeadingPairs>
  <TitlesOfParts>
    <vt:vector size="27" baseType="lpstr">
      <vt:lpstr>Segoe UI</vt:lpstr>
      <vt:lpstr>abk_stuttgartregular</vt:lpstr>
      <vt:lpstr>Helvetica</vt:lpstr>
      <vt:lpstr>Muli</vt:lpstr>
      <vt:lpstr>Century Gothic</vt:lpstr>
      <vt:lpstr>Grandview</vt:lpstr>
      <vt:lpstr>HK Modular Bold</vt:lpstr>
      <vt:lpstr>Wingdings</vt:lpstr>
      <vt:lpstr>Calibri</vt:lpstr>
      <vt:lpstr>HK Modular</vt:lpstr>
      <vt:lpstr>Muli Semi-Bold</vt:lpstr>
      <vt:lpstr>Aptos</vt:lpstr>
      <vt:lpstr>Garet</vt:lpstr>
      <vt:lpstr>Muli Bold</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KI 18.04.24</dc:title>
  <cp:lastModifiedBy>Johanna Tewes</cp:lastModifiedBy>
  <cp:revision>17</cp:revision>
  <dcterms:created xsi:type="dcterms:W3CDTF">2006-08-16T00:00:00Z</dcterms:created>
  <dcterms:modified xsi:type="dcterms:W3CDTF">2025-04-16T15:20:07Z</dcterms:modified>
  <dc:identifier>DAF96J354mI</dc:identifier>
</cp:coreProperties>
</file>