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8" r:id="rId3"/>
    <p:sldId id="276" r:id="rId4"/>
    <p:sldId id="285" r:id="rId5"/>
    <p:sldId id="272" r:id="rId6"/>
    <p:sldId id="282" r:id="rId7"/>
    <p:sldId id="286" r:id="rId8"/>
    <p:sldId id="261" r:id="rId9"/>
    <p:sldId id="283" r:id="rId10"/>
    <p:sldId id="262" r:id="rId11"/>
    <p:sldId id="266" r:id="rId12"/>
    <p:sldId id="263" r:id="rId13"/>
    <p:sldId id="265" r:id="rId14"/>
    <p:sldId id="267" r:id="rId15"/>
    <p:sldId id="268" r:id="rId16"/>
    <p:sldId id="284" r:id="rId17"/>
    <p:sldId id="279" r:id="rId18"/>
    <p:sldId id="280" r:id="rId19"/>
    <p:sldId id="281" r:id="rId20"/>
    <p:sldId id="273" r:id="rId21"/>
  </p:sldIdLst>
  <p:sldSz cx="18288000" cy="10287000"/>
  <p:notesSz cx="6858000" cy="9144000"/>
  <p:embeddedFontLst>
    <p:embeddedFont>
      <p:font typeface="Century Gothic" panose="020B0502020202020204" pitchFamily="34" charset="0"/>
      <p:regular r:id="rId23"/>
      <p:bold r:id="rId24"/>
      <p:italic r:id="rId25"/>
      <p:boldItalic r:id="rId26"/>
    </p:embeddedFont>
    <p:embeddedFont>
      <p:font typeface="Garet Heavy" pitchFamily="2" charset="77"/>
      <p:regular r:id="rId27"/>
      <p:bold r:id="rId28"/>
    </p:embeddedFont>
    <p:embeddedFont>
      <p:font typeface="Garet Light" pitchFamily="2" charset="77"/>
      <p:regular r:id="rId29"/>
    </p:embeddedFont>
    <p:embeddedFont>
      <p:font typeface="Garet Ultra-Bold" pitchFamily="2" charset="77"/>
      <p:regular r:id="rId30"/>
      <p:bold r:id="rId31"/>
    </p:embeddedFont>
    <p:embeddedFont>
      <p:font typeface="Open Sans" panose="020B060603050402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4" autoAdjust="0"/>
    <p:restoredTop sz="94484" autoAdjust="0"/>
  </p:normalViewPr>
  <p:slideViewPr>
    <p:cSldViewPr>
      <p:cViewPr varScale="1">
        <p:scale>
          <a:sx n="77" d="100"/>
          <a:sy n="77" d="100"/>
        </p:scale>
        <p:origin x="5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AC0E0-AA5A-D746-B40C-7808EA15453D}" type="datetimeFigureOut">
              <a:rPr lang="de-DE" smtClean="0"/>
              <a:t>29.04.25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C160-7572-4A4D-A9EE-E606703A5CAD}" type="slidenum">
              <a:rPr lang="de-DE" smtClean="0"/>
              <a:t>‹Nr.›</a:t>
            </a:fld>
            <a:endParaRPr lang="de-DE"/>
          </a:p>
        </p:txBody>
      </p:sp>
    </p:spTree>
    <p:extLst>
      <p:ext uri="{BB962C8B-B14F-4D97-AF65-F5344CB8AC3E}">
        <p14:creationId xmlns:p14="http://schemas.microsoft.com/office/powerpoint/2010/main" val="17331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CBA02A1-5830-46EF-9F0F-E5CF2E5FD7B2}" type="slidenum">
              <a:rPr lang="de-DE" smtClean="0"/>
              <a:t>6</a:t>
            </a:fld>
            <a:endParaRPr lang="de-DE"/>
          </a:p>
        </p:txBody>
      </p:sp>
    </p:spTree>
    <p:extLst>
      <p:ext uri="{BB962C8B-B14F-4D97-AF65-F5344CB8AC3E}">
        <p14:creationId xmlns:p14="http://schemas.microsoft.com/office/powerpoint/2010/main" val="236414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64CE-92A9-D45A-C552-0A83CD499A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38FAD9-75FC-BB30-DECA-B6B98DA90A1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DDE089-F713-9780-64B5-3A2729BAE8E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0658824-54EA-417C-124F-9C2D65ECFAE1}"/>
              </a:ext>
            </a:extLst>
          </p:cNvPr>
          <p:cNvSpPr>
            <a:spLocks noGrp="1"/>
          </p:cNvSpPr>
          <p:nvPr>
            <p:ph type="sldNum" sz="quarter" idx="5"/>
          </p:nvPr>
        </p:nvSpPr>
        <p:spPr/>
        <p:txBody>
          <a:bodyPr/>
          <a:lstStyle/>
          <a:p>
            <a:fld id="{BCBA02A1-5830-46EF-9F0F-E5CF2E5FD7B2}" type="slidenum">
              <a:rPr lang="de-DE" smtClean="0"/>
              <a:t>7</a:t>
            </a:fld>
            <a:endParaRPr lang="de-DE"/>
          </a:p>
        </p:txBody>
      </p:sp>
    </p:spTree>
    <p:extLst>
      <p:ext uri="{BB962C8B-B14F-4D97-AF65-F5344CB8AC3E}">
        <p14:creationId xmlns:p14="http://schemas.microsoft.com/office/powerpoint/2010/main" val="8003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6" name="Google Shape;1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https://www.iiususiraja.com/videos</a:t>
            </a:r>
            <a:endParaRPr/>
          </a:p>
        </p:txBody>
      </p:sp>
      <p:sp>
        <p:nvSpPr>
          <p:cNvPr id="236" name="Google Shape;2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6.bin"/><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bin"/><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diskrit-kubi.net/ueben_kategorie/kanon/" TargetMode="Externa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3" name="AutoShape 3"/>
          <p:cNvSpPr/>
          <p:nvPr/>
        </p:nvSpPr>
        <p:spPr>
          <a:xfrm rot="-10800000">
            <a:off x="-335245" y="7574701"/>
            <a:ext cx="10146453" cy="0"/>
          </a:xfrm>
          <a:prstGeom prst="line">
            <a:avLst/>
          </a:prstGeom>
          <a:ln w="95250" cap="rnd">
            <a:solidFill>
              <a:srgbClr val="090847"/>
            </a:solidFill>
            <a:prstDash val="solid"/>
            <a:headEnd type="none" w="sm" len="sm"/>
            <a:tailEnd type="none" w="sm" len="sm"/>
          </a:ln>
        </p:spPr>
        <p:txBody>
          <a:bodyPr/>
          <a:lstStyle/>
          <a:p>
            <a:endParaRPr lang="de-DE"/>
          </a:p>
        </p:txBody>
      </p:sp>
      <p:sp>
        <p:nvSpPr>
          <p:cNvPr id="4" name="AutoShape 4"/>
          <p:cNvSpPr/>
          <p:nvPr/>
        </p:nvSpPr>
        <p:spPr>
          <a:xfrm rot="-10800000">
            <a:off x="8125321" y="7972254"/>
            <a:ext cx="9133979" cy="0"/>
          </a:xfrm>
          <a:prstGeom prst="line">
            <a:avLst/>
          </a:prstGeom>
          <a:ln w="95250" cap="rnd">
            <a:solidFill>
              <a:srgbClr val="090847"/>
            </a:solidFill>
            <a:prstDash val="solid"/>
            <a:headEnd type="none" w="sm" len="sm"/>
            <a:tailEnd type="none" w="sm" len="sm"/>
          </a:ln>
        </p:spPr>
        <p:txBody>
          <a:bodyPr/>
          <a:lstStyle/>
          <a:p>
            <a:endParaRPr lang="de-DE"/>
          </a:p>
        </p:txBody>
      </p:sp>
      <p:sp>
        <p:nvSpPr>
          <p:cNvPr id="5" name="TextBox 5"/>
          <p:cNvSpPr txBox="1"/>
          <p:nvPr/>
        </p:nvSpPr>
        <p:spPr>
          <a:xfrm>
            <a:off x="1508254" y="4168989"/>
            <a:ext cx="15751046" cy="2929648"/>
          </a:xfrm>
          <a:prstGeom prst="rect">
            <a:avLst/>
          </a:prstGeom>
        </p:spPr>
        <p:txBody>
          <a:bodyPr lIns="0" tIns="0" rIns="0" bIns="0" rtlCol="0" anchor="t">
            <a:spAutoFit/>
          </a:bodyPr>
          <a:lstStyle/>
          <a:p>
            <a:pPr algn="l">
              <a:lnSpc>
                <a:spcPts val="12275"/>
              </a:lnSpc>
            </a:pPr>
            <a:r>
              <a:rPr lang="en-US" sz="6000" b="1" dirty="0">
                <a:solidFill>
                  <a:srgbClr val="090847"/>
                </a:solidFill>
                <a:latin typeface="Garet Ultra-Bold"/>
                <a:ea typeface="Garet Ultra-Bold"/>
                <a:cs typeface="Garet Ultra-Bold"/>
                <a:sym typeface="Garet Ultra-Bold"/>
              </a:rPr>
              <a:t>EINFÜHRUNG IN</a:t>
            </a:r>
          </a:p>
          <a:p>
            <a:pPr algn="l">
              <a:lnSpc>
                <a:spcPts val="12275"/>
              </a:lnSpc>
            </a:pPr>
            <a:r>
              <a:rPr lang="en-US" sz="4800" b="1" dirty="0">
                <a:solidFill>
                  <a:srgbClr val="090847"/>
                </a:solidFill>
                <a:latin typeface="Garet Ultra-Bold"/>
                <a:ea typeface="Garet Ultra-Bold"/>
                <a:cs typeface="Garet Ultra-Bold"/>
                <a:sym typeface="Garet Ultra-Bold"/>
              </a:rPr>
              <a:t>METHODEN UND KONZEPTE DER KUNSTDIDAKTIK</a:t>
            </a:r>
          </a:p>
        </p:txBody>
      </p:sp>
      <p:sp>
        <p:nvSpPr>
          <p:cNvPr id="6" name="TextBox 6"/>
          <p:cNvSpPr txBox="1"/>
          <p:nvPr/>
        </p:nvSpPr>
        <p:spPr>
          <a:xfrm>
            <a:off x="1641604" y="8135826"/>
            <a:ext cx="5949138" cy="429605"/>
          </a:xfrm>
          <a:prstGeom prst="rect">
            <a:avLst/>
          </a:prstGeom>
        </p:spPr>
        <p:txBody>
          <a:bodyPr lIns="0" tIns="0" rIns="0" bIns="0" rtlCol="0" anchor="t">
            <a:spAutoFit/>
          </a:bodyPr>
          <a:lstStyle/>
          <a:p>
            <a:pPr algn="l">
              <a:lnSpc>
                <a:spcPts val="3640"/>
              </a:lnSpc>
              <a:spcBef>
                <a:spcPct val="0"/>
              </a:spcBef>
            </a:pPr>
            <a:r>
              <a:rPr lang="en-US" sz="2600" dirty="0">
                <a:solidFill>
                  <a:srgbClr val="090847"/>
                </a:solidFill>
                <a:latin typeface="Century Gothic" panose="020B0502020202020204" pitchFamily="34" charset="0"/>
                <a:ea typeface="Roboto"/>
                <a:cs typeface="Roboto"/>
                <a:sym typeface="Roboto"/>
              </a:rPr>
              <a:t>Prof. Dr. Johanna Tewes I </a:t>
            </a:r>
            <a:r>
              <a:rPr lang="en-US" sz="2600" dirty="0" err="1">
                <a:solidFill>
                  <a:srgbClr val="090847"/>
                </a:solidFill>
                <a:latin typeface="Century Gothic" panose="020B0502020202020204" pitchFamily="34" charset="0"/>
                <a:ea typeface="Roboto"/>
                <a:cs typeface="Roboto"/>
                <a:sym typeface="Roboto"/>
              </a:rPr>
              <a:t>SoSe</a:t>
            </a:r>
            <a:r>
              <a:rPr lang="en-US" sz="2600" dirty="0">
                <a:solidFill>
                  <a:srgbClr val="090847"/>
                </a:solidFill>
                <a:latin typeface="Century Gothic" panose="020B0502020202020204" pitchFamily="34" charset="0"/>
                <a:ea typeface="Roboto"/>
                <a:cs typeface="Roboto"/>
                <a:sym typeface="Roboto"/>
              </a:rPr>
              <a:t> 2025</a:t>
            </a:r>
          </a:p>
        </p:txBody>
      </p:sp>
      <p:sp>
        <p:nvSpPr>
          <p:cNvPr id="7" name="TextBox 7"/>
          <p:cNvSpPr txBox="1"/>
          <p:nvPr/>
        </p:nvSpPr>
        <p:spPr>
          <a:xfrm>
            <a:off x="1571804" y="2105171"/>
            <a:ext cx="15687496" cy="2150589"/>
          </a:xfrm>
          <a:prstGeom prst="rect">
            <a:avLst/>
          </a:prstGeom>
        </p:spPr>
        <p:txBody>
          <a:bodyPr lIns="0" tIns="0" rIns="0" bIns="0" rtlCol="0" anchor="t">
            <a:spAutoFit/>
          </a:bodyPr>
          <a:lstStyle/>
          <a:p>
            <a:pPr algn="l">
              <a:lnSpc>
                <a:spcPts val="17359"/>
              </a:lnSpc>
              <a:spcBef>
                <a:spcPct val="0"/>
              </a:spcBef>
            </a:pPr>
            <a:r>
              <a:rPr lang="en-US" sz="12399" dirty="0">
                <a:solidFill>
                  <a:srgbClr val="090847"/>
                </a:solidFill>
                <a:latin typeface="Garet Light"/>
                <a:ea typeface="Garet Light"/>
                <a:cs typeface="Garet Light"/>
                <a:sym typeface="Garet Light"/>
              </a:rPr>
              <a:t>FD II 2.1</a:t>
            </a:r>
          </a:p>
        </p:txBody>
      </p:sp>
      <p:sp>
        <p:nvSpPr>
          <p:cNvPr id="8" name="TextBox 8"/>
          <p:cNvSpPr txBox="1"/>
          <p:nvPr/>
        </p:nvSpPr>
        <p:spPr>
          <a:xfrm>
            <a:off x="1432054" y="5739044"/>
            <a:ext cx="15827246" cy="3237361"/>
          </a:xfrm>
          <a:prstGeom prst="rect">
            <a:avLst/>
          </a:prstGeom>
        </p:spPr>
        <p:txBody>
          <a:bodyPr lIns="0" tIns="0" rIns="0" bIns="0" rtlCol="0" anchor="t">
            <a:spAutoFit/>
          </a:bodyPr>
          <a:lstStyle/>
          <a:p>
            <a:pPr>
              <a:lnSpc>
                <a:spcPts val="12275"/>
              </a:lnSpc>
            </a:pPr>
            <a:endParaRPr lang="de-DE" sz="6000" b="1" i="0" u="none" strike="noStrike" dirty="0">
              <a:solidFill>
                <a:srgbClr val="07011B"/>
              </a:solidFill>
              <a:effectLst/>
              <a:latin typeface="abk_stuttgartbold"/>
            </a:endParaRPr>
          </a:p>
          <a:p>
            <a:pPr algn="l">
              <a:lnSpc>
                <a:spcPts val="12275"/>
              </a:lnSpc>
            </a:pPr>
            <a:endParaRPr lang="en-US" sz="12399" b="1" dirty="0">
              <a:solidFill>
                <a:srgbClr val="090847"/>
              </a:solidFill>
              <a:latin typeface="Garet Ultra-Bold"/>
              <a:ea typeface="Garet Ultra-Bold"/>
              <a:cs typeface="Garet Ultra-Bold"/>
              <a:sym typeface="Garet Ul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p:nvPr/>
        </p:nvSpPr>
        <p:spPr>
          <a:xfrm>
            <a:off x="-2" y="0"/>
            <a:ext cx="18283428" cy="10287000"/>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58" name="Google Shape;158;p7"/>
          <p:cNvSpPr txBox="1">
            <a:spLocks noGrp="1"/>
          </p:cNvSpPr>
          <p:nvPr>
            <p:ph type="title"/>
          </p:nvPr>
        </p:nvSpPr>
        <p:spPr>
          <a:xfrm>
            <a:off x="1257300" y="835784"/>
            <a:ext cx="15773400" cy="1330721"/>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Clr>
                <a:schemeClr val="dk1"/>
              </a:buClr>
              <a:buSzPts val="5200"/>
            </a:pPr>
            <a:r>
              <a:rPr lang="de-DE" sz="7800" dirty="0">
                <a:solidFill>
                  <a:schemeClr val="dk1"/>
                </a:solidFill>
                <a:latin typeface="Calibri"/>
                <a:ea typeface="Calibri"/>
                <a:cs typeface="Calibri"/>
                <a:sym typeface="Calibri"/>
              </a:rPr>
              <a:t>„Male Gaze“ au</a:t>
            </a:r>
            <a:r>
              <a:rPr lang="de-DE" sz="7800" dirty="0"/>
              <a:t>f Instagram</a:t>
            </a:r>
            <a:endParaRPr sz="7800" dirty="0">
              <a:solidFill>
                <a:schemeClr val="dk1"/>
              </a:solidFill>
              <a:latin typeface="Calibri"/>
              <a:ea typeface="Calibri"/>
              <a:cs typeface="Calibri"/>
              <a:sym typeface="Calibri"/>
            </a:endParaRPr>
          </a:p>
        </p:txBody>
      </p:sp>
      <p:pic>
        <p:nvPicPr>
          <p:cNvPr id="159" name="Google Shape;159;p7"/>
          <p:cNvPicPr preferRelativeResize="0"/>
          <p:nvPr/>
        </p:nvPicPr>
        <p:blipFill rotWithShape="1">
          <a:blip r:embed="rId3">
            <a:alphaModFix/>
          </a:blip>
          <a:srcRect t="4746" b="12878"/>
          <a:stretch/>
        </p:blipFill>
        <p:spPr>
          <a:xfrm>
            <a:off x="1257300" y="2473752"/>
            <a:ext cx="4442130" cy="7506000"/>
          </a:xfrm>
          <a:prstGeom prst="rect">
            <a:avLst/>
          </a:prstGeom>
          <a:noFill/>
          <a:ln>
            <a:noFill/>
          </a:ln>
        </p:spPr>
      </p:pic>
      <p:pic>
        <p:nvPicPr>
          <p:cNvPr id="160" name="Google Shape;160;p7" descr="Ein Bild, das Text enthält.&#10;&#10;Automatisch generierte Beschreibung"/>
          <p:cNvPicPr preferRelativeResize="0"/>
          <p:nvPr/>
        </p:nvPicPr>
        <p:blipFill rotWithShape="1">
          <a:blip r:embed="rId4">
            <a:alphaModFix/>
          </a:blip>
          <a:srcRect t="4746" b="12878"/>
          <a:stretch/>
        </p:blipFill>
        <p:spPr>
          <a:xfrm>
            <a:off x="6872711" y="2392752"/>
            <a:ext cx="4538003" cy="7668000"/>
          </a:xfrm>
          <a:prstGeom prst="rect">
            <a:avLst/>
          </a:prstGeom>
          <a:noFill/>
          <a:ln>
            <a:noFill/>
          </a:ln>
        </p:spPr>
      </p:pic>
      <p:pic>
        <p:nvPicPr>
          <p:cNvPr id="161" name="Google Shape;161;p7" descr="Ein Bild, das Text enthält.&#10;&#10;Automatisch generierte Beschreibung"/>
          <p:cNvPicPr preferRelativeResize="0"/>
          <p:nvPr/>
        </p:nvPicPr>
        <p:blipFill rotWithShape="1">
          <a:blip r:embed="rId5">
            <a:alphaModFix/>
          </a:blip>
          <a:srcRect t="3940" b="10605"/>
          <a:stretch/>
        </p:blipFill>
        <p:spPr>
          <a:xfrm>
            <a:off x="12422236" y="475752"/>
            <a:ext cx="5410493" cy="9504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98" name="Google Shape;198;p11" descr="Ein Bild, das schließen, Sauerkonserve, Gemüse enthält.&#10;&#10;Automatisch generierte Beschreibung"/>
          <p:cNvPicPr preferRelativeResize="0">
            <a:picLocks noGrp="1"/>
          </p:cNvPicPr>
          <p:nvPr>
            <p:ph type="body" idx="1"/>
          </p:nvPr>
        </p:nvPicPr>
        <p:blipFill rotWithShape="1">
          <a:blip r:embed="rId3">
            <a:alphaModFix/>
          </a:blip>
          <a:srcRect l="11095" b="1"/>
          <a:stretch/>
        </p:blipFill>
        <p:spPr>
          <a:xfrm>
            <a:off x="30" y="1923"/>
            <a:ext cx="18287970" cy="10285077"/>
          </a:xfrm>
          <a:prstGeom prst="rect">
            <a:avLst/>
          </a:prstGeom>
          <a:noFill/>
          <a:ln>
            <a:noFill/>
          </a:ln>
        </p:spPr>
      </p:pic>
      <p:sp>
        <p:nvSpPr>
          <p:cNvPr id="199" name="Google Shape;199;p11"/>
          <p:cNvSpPr txBox="1"/>
          <p:nvPr/>
        </p:nvSpPr>
        <p:spPr>
          <a:xfrm>
            <a:off x="1794761" y="401048"/>
            <a:ext cx="16024575" cy="969436"/>
          </a:xfrm>
          <a:prstGeom prst="rect">
            <a:avLst/>
          </a:prstGeom>
          <a:noFill/>
          <a:ln>
            <a:noFill/>
          </a:ln>
        </p:spPr>
        <p:txBody>
          <a:bodyPr spcFirstLastPara="1" wrap="square" lIns="137138" tIns="68550" rIns="137138" bIns="68550" anchor="t" anchorCtr="0">
            <a:spAutoFit/>
          </a:bodyPr>
          <a:lstStyle/>
          <a:p>
            <a:pPr algn="r"/>
            <a:r>
              <a:rPr lang="de-DE" sz="5400">
                <a:solidFill>
                  <a:schemeClr val="lt1"/>
                </a:solidFill>
                <a:latin typeface="Calibri"/>
                <a:ea typeface="Calibri"/>
                <a:cs typeface="Calibri"/>
                <a:sym typeface="Calibri"/>
              </a:rPr>
              <a:t>Sich-einlassen als Form der Selbstbestimmung</a:t>
            </a:r>
            <a:endParaRPr sz="2700"/>
          </a:p>
        </p:txBody>
      </p:sp>
      <p:pic>
        <p:nvPicPr>
          <p:cNvPr id="200" name="Google Shape;200;p11" descr="Ein Bild, das Text, Kleidung, Bekleidung enthält.&#10;&#10;Automatisch generierte Beschreibung"/>
          <p:cNvPicPr preferRelativeResize="0"/>
          <p:nvPr/>
        </p:nvPicPr>
        <p:blipFill rotWithShape="1">
          <a:blip r:embed="rId4">
            <a:alphaModFix/>
          </a:blip>
          <a:srcRect/>
          <a:stretch/>
        </p:blipFill>
        <p:spPr>
          <a:xfrm>
            <a:off x="468665" y="1638338"/>
            <a:ext cx="5243513" cy="7129463"/>
          </a:xfrm>
          <a:prstGeom prst="rect">
            <a:avLst/>
          </a:prstGeom>
          <a:noFill/>
          <a:ln>
            <a:noFill/>
          </a:ln>
        </p:spPr>
      </p:pic>
      <p:sp>
        <p:nvSpPr>
          <p:cNvPr id="201" name="Google Shape;201;p11"/>
          <p:cNvSpPr txBox="1"/>
          <p:nvPr/>
        </p:nvSpPr>
        <p:spPr>
          <a:xfrm>
            <a:off x="468665" y="9061488"/>
            <a:ext cx="6618158" cy="692437"/>
          </a:xfrm>
          <a:prstGeom prst="rect">
            <a:avLst/>
          </a:prstGeom>
          <a:noFill/>
          <a:ln>
            <a:noFill/>
          </a:ln>
        </p:spPr>
        <p:txBody>
          <a:bodyPr spcFirstLastPara="1" wrap="square" lIns="137138" tIns="68550" rIns="137138" bIns="68550" anchor="t" anchorCtr="0">
            <a:spAutoFit/>
          </a:bodyPr>
          <a:lstStyle/>
          <a:p>
            <a:r>
              <a:rPr lang="de-DE">
                <a:solidFill>
                  <a:schemeClr val="lt1"/>
                </a:solidFill>
                <a:latin typeface="Calibri"/>
                <a:ea typeface="Calibri"/>
                <a:cs typeface="Calibri"/>
                <a:sym typeface="Calibri"/>
              </a:rPr>
              <a:t>Katalog zur Ausstellung „</a:t>
            </a:r>
            <a:r>
              <a:rPr lang="de-DE" i="1">
                <a:solidFill>
                  <a:schemeClr val="lt1"/>
                </a:solidFill>
                <a:latin typeface="Calibri"/>
                <a:ea typeface="Calibri"/>
                <a:cs typeface="Calibri"/>
                <a:sym typeface="Calibri"/>
              </a:rPr>
              <a:t>Virtual Normality – Netzkünstlerinnen 2.0</a:t>
            </a:r>
            <a:r>
              <a:rPr lang="de-DE">
                <a:solidFill>
                  <a:schemeClr val="lt1"/>
                </a:solidFill>
                <a:latin typeface="Calibri"/>
                <a:ea typeface="Calibri"/>
                <a:cs typeface="Calibri"/>
                <a:sym typeface="Calibri"/>
              </a:rPr>
              <a:t>“ </a:t>
            </a:r>
            <a:endParaRPr sz="2700"/>
          </a:p>
          <a:p>
            <a:r>
              <a:rPr lang="de-DE">
                <a:solidFill>
                  <a:schemeClr val="lt1"/>
                </a:solidFill>
                <a:latin typeface="Calibri"/>
                <a:ea typeface="Calibri"/>
                <a:cs typeface="Calibri"/>
                <a:sym typeface="Calibri"/>
              </a:rPr>
              <a:t>im Museum der bildenden Künste Leipzig 2018</a:t>
            </a:r>
            <a:endParaRPr sz="2700"/>
          </a:p>
        </p:txBody>
      </p:sp>
      <p:pic>
        <p:nvPicPr>
          <p:cNvPr id="202" name="Google Shape;202;p11" descr="Ein Bild, das Text, Person, Badeanzug enthält.&#10;&#10;Automatisch generierte Beschreibung"/>
          <p:cNvPicPr preferRelativeResize="0"/>
          <p:nvPr/>
        </p:nvPicPr>
        <p:blipFill rotWithShape="1">
          <a:blip r:embed="rId5">
            <a:alphaModFix/>
          </a:blip>
          <a:srcRect/>
          <a:stretch/>
        </p:blipFill>
        <p:spPr>
          <a:xfrm>
            <a:off x="7506782" y="1603170"/>
            <a:ext cx="3846966" cy="7398000"/>
          </a:xfrm>
          <a:prstGeom prst="rect">
            <a:avLst/>
          </a:prstGeom>
          <a:noFill/>
          <a:ln>
            <a:noFill/>
          </a:ln>
        </p:spPr>
      </p:pic>
      <p:sp>
        <p:nvSpPr>
          <p:cNvPr id="203" name="Google Shape;203;p11"/>
          <p:cNvSpPr txBox="1"/>
          <p:nvPr/>
        </p:nvSpPr>
        <p:spPr>
          <a:xfrm>
            <a:off x="7506782" y="9061488"/>
            <a:ext cx="4505561" cy="692437"/>
          </a:xfrm>
          <a:prstGeom prst="rect">
            <a:avLst/>
          </a:prstGeom>
          <a:noFill/>
          <a:ln>
            <a:noFill/>
          </a:ln>
        </p:spPr>
        <p:txBody>
          <a:bodyPr spcFirstLastPara="1" wrap="square" lIns="137138" tIns="68550" rIns="137138" bIns="68550" anchor="t" anchorCtr="0">
            <a:spAutoFit/>
          </a:bodyPr>
          <a:lstStyle/>
          <a:p>
            <a:r>
              <a:rPr lang="de-DE" i="1">
                <a:solidFill>
                  <a:schemeClr val="lt1"/>
                </a:solidFill>
                <a:latin typeface="Calibri"/>
                <a:ea typeface="Calibri"/>
                <a:cs typeface="Calibri"/>
                <a:sym typeface="Calibri"/>
              </a:rPr>
              <a:t>Die vierte Welle!? FEMINISMUS HEUTE – </a:t>
            </a:r>
            <a:endParaRPr sz="2700"/>
          </a:p>
          <a:p>
            <a:r>
              <a:rPr lang="de-DE">
                <a:solidFill>
                  <a:schemeClr val="lt1"/>
                </a:solidFill>
                <a:latin typeface="Calibri"/>
                <a:ea typeface="Calibri"/>
                <a:cs typeface="Calibri"/>
                <a:sym typeface="Calibri"/>
              </a:rPr>
              <a:t>Themenband Kunstforum International 2019 </a:t>
            </a:r>
            <a:endParaRPr sz="2700"/>
          </a:p>
        </p:txBody>
      </p:sp>
      <p:pic>
        <p:nvPicPr>
          <p:cNvPr id="204" name="Google Shape;204;p11" descr="Ein Bild, das Text enthält.&#10;&#10;Automatisch generierte Beschreibung"/>
          <p:cNvPicPr preferRelativeResize="0"/>
          <p:nvPr/>
        </p:nvPicPr>
        <p:blipFill rotWithShape="1">
          <a:blip r:embed="rId6">
            <a:alphaModFix/>
          </a:blip>
          <a:srcRect/>
          <a:stretch/>
        </p:blipFill>
        <p:spPr>
          <a:xfrm>
            <a:off x="12147199" y="1917738"/>
            <a:ext cx="5672138" cy="714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p:nvPr/>
        </p:nvSpPr>
        <p:spPr>
          <a:xfrm>
            <a:off x="0" y="0"/>
            <a:ext cx="18283428" cy="10287000"/>
          </a:xfrm>
          <a:prstGeom prst="rect">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67" name="Google Shape;167;p8"/>
          <p:cNvSpPr txBox="1">
            <a:spLocks noGrp="1"/>
          </p:cNvSpPr>
          <p:nvPr>
            <p:ph type="title"/>
          </p:nvPr>
        </p:nvSpPr>
        <p:spPr>
          <a:xfrm>
            <a:off x="960120" y="488054"/>
            <a:ext cx="6552903" cy="2935262"/>
          </a:xfrm>
          <a:prstGeom prst="rect">
            <a:avLst/>
          </a:prstGeom>
          <a:noFill/>
          <a:ln>
            <a:noFill/>
          </a:ln>
        </p:spPr>
        <p:txBody>
          <a:bodyPr spcFirstLastPara="1" vert="horz" wrap="square" lIns="137138" tIns="68550" rIns="137138" bIns="68550" rtlCol="0" anchor="b" anchorCtr="0">
            <a:normAutofit/>
          </a:bodyPr>
          <a:lstStyle/>
          <a:p>
            <a:pPr algn="l">
              <a:lnSpc>
                <a:spcPct val="90000"/>
              </a:lnSpc>
              <a:spcBef>
                <a:spcPts val="0"/>
              </a:spcBef>
              <a:buClr>
                <a:schemeClr val="dk1"/>
              </a:buClr>
              <a:buSzPts val="5000"/>
            </a:pPr>
            <a:r>
              <a:rPr lang="de-DE" sz="7500" dirty="0"/>
              <a:t>Wie schauen </a:t>
            </a:r>
            <a:r>
              <a:rPr lang="de-DE" sz="7500" i="1" dirty="0"/>
              <a:t>wir</a:t>
            </a:r>
            <a:r>
              <a:rPr lang="de-DE" sz="7500" dirty="0"/>
              <a:t> auf Frauen? </a:t>
            </a:r>
            <a:endParaRPr dirty="0"/>
          </a:p>
        </p:txBody>
      </p:sp>
      <p:sp>
        <p:nvSpPr>
          <p:cNvPr id="168" name="Google Shape;168;p8"/>
          <p:cNvSpPr/>
          <p:nvPr/>
        </p:nvSpPr>
        <p:spPr>
          <a:xfrm>
            <a:off x="960120" y="3880491"/>
            <a:ext cx="5212080" cy="27432"/>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69" name="Google Shape;169;p8" descr="Ein Bild, das Kleidung, Unterhosen enthält.&#10;&#10;Automatisch generierte Beschreibung"/>
          <p:cNvPicPr preferRelativeResize="0"/>
          <p:nvPr/>
        </p:nvPicPr>
        <p:blipFill rotWithShape="1">
          <a:blip r:embed="rId3">
            <a:alphaModFix/>
          </a:blip>
          <a:srcRect l="25490" r="18089"/>
          <a:stretch/>
        </p:blipFill>
        <p:spPr>
          <a:xfrm>
            <a:off x="7967554" y="15"/>
            <a:ext cx="10318163" cy="10286985"/>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70" name="Google Shape;170;p8"/>
          <p:cNvSpPr txBox="1"/>
          <p:nvPr/>
        </p:nvSpPr>
        <p:spPr>
          <a:xfrm>
            <a:off x="1649391" y="9622387"/>
            <a:ext cx="6677790" cy="553937"/>
          </a:xfrm>
          <a:prstGeom prst="rect">
            <a:avLst/>
          </a:prstGeom>
          <a:noFill/>
          <a:ln>
            <a:noFill/>
          </a:ln>
        </p:spPr>
        <p:txBody>
          <a:bodyPr spcFirstLastPara="1" wrap="square" lIns="137138" tIns="68550" rIns="137138" bIns="68550" anchor="t" anchorCtr="0">
            <a:spAutoFit/>
          </a:bodyPr>
          <a:lstStyle/>
          <a:p>
            <a:r>
              <a:rPr lang="de-DE" sz="2700">
                <a:solidFill>
                  <a:schemeClr val="dk1"/>
                </a:solidFill>
                <a:latin typeface="Calibri"/>
                <a:ea typeface="Calibri"/>
                <a:cs typeface="Calibri"/>
                <a:sym typeface="Calibri"/>
              </a:rPr>
              <a:t>Mayan Toledano </a:t>
            </a:r>
            <a:r>
              <a:rPr lang="de-DE" sz="2700" i="1">
                <a:solidFill>
                  <a:schemeClr val="dk1"/>
                </a:solidFill>
                <a:latin typeface="Calibri"/>
                <a:ea typeface="Calibri"/>
                <a:cs typeface="Calibri"/>
                <a:sym typeface="Calibri"/>
              </a:rPr>
              <a:t>Sherris in Palm Springs</a:t>
            </a:r>
            <a:r>
              <a:rPr lang="de-DE" sz="2700">
                <a:solidFill>
                  <a:schemeClr val="dk1"/>
                </a:solidFill>
                <a:latin typeface="Calibri"/>
                <a:ea typeface="Calibri"/>
                <a:cs typeface="Calibri"/>
                <a:sym typeface="Calibri"/>
              </a:rPr>
              <a:t> 2014</a:t>
            </a:r>
            <a:endParaRPr sz="27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680710" y="390527"/>
            <a:ext cx="6146117" cy="1988345"/>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Clr>
                <a:schemeClr val="dk1"/>
              </a:buClr>
              <a:buSzPct val="100000"/>
            </a:pPr>
            <a:r>
              <a:rPr lang="de-DE"/>
              <a:t>Frauen, die Frauen fotografieren</a:t>
            </a:r>
            <a:endParaRPr/>
          </a:p>
        </p:txBody>
      </p:sp>
      <p:pic>
        <p:nvPicPr>
          <p:cNvPr id="187" name="Google Shape;187;p10" descr="Ein Bild, das Person, Mann, drinnen, Menge enthält.&#10;&#10;Automatisch generierte Beschreibung"/>
          <p:cNvPicPr preferRelativeResize="0"/>
          <p:nvPr/>
        </p:nvPicPr>
        <p:blipFill rotWithShape="1">
          <a:blip r:embed="rId3">
            <a:alphaModFix/>
          </a:blip>
          <a:srcRect/>
          <a:stretch/>
        </p:blipFill>
        <p:spPr>
          <a:xfrm>
            <a:off x="354039" y="3408257"/>
            <a:ext cx="7668000" cy="5108699"/>
          </a:xfrm>
          <a:prstGeom prst="rect">
            <a:avLst/>
          </a:prstGeom>
          <a:noFill/>
          <a:ln>
            <a:noFill/>
          </a:ln>
        </p:spPr>
      </p:pic>
      <p:pic>
        <p:nvPicPr>
          <p:cNvPr id="188" name="Google Shape;188;p10" descr="Ein Bild, das Person, Wand, drinnen, Frau enthält.&#10;&#10;Automatisch generierte Beschreibung"/>
          <p:cNvPicPr preferRelativeResize="0"/>
          <p:nvPr/>
        </p:nvPicPr>
        <p:blipFill rotWithShape="1">
          <a:blip r:embed="rId4">
            <a:alphaModFix/>
          </a:blip>
          <a:srcRect/>
          <a:stretch/>
        </p:blipFill>
        <p:spPr>
          <a:xfrm>
            <a:off x="8589882" y="5039309"/>
            <a:ext cx="7236000" cy="4857165"/>
          </a:xfrm>
          <a:prstGeom prst="rect">
            <a:avLst/>
          </a:prstGeom>
          <a:noFill/>
          <a:ln>
            <a:noFill/>
          </a:ln>
        </p:spPr>
      </p:pic>
      <p:pic>
        <p:nvPicPr>
          <p:cNvPr id="189" name="Google Shape;189;p10" descr="Ein Bild, das Text, Whiteboard enthält.&#10;&#10;Automatisch generierte Beschreibung"/>
          <p:cNvPicPr preferRelativeResize="0"/>
          <p:nvPr/>
        </p:nvPicPr>
        <p:blipFill rotWithShape="1">
          <a:blip r:embed="rId5">
            <a:alphaModFix/>
          </a:blip>
          <a:srcRect/>
          <a:stretch/>
        </p:blipFill>
        <p:spPr>
          <a:xfrm>
            <a:off x="13582745" y="390527"/>
            <a:ext cx="4266000" cy="5225852"/>
          </a:xfrm>
          <a:prstGeom prst="rect">
            <a:avLst/>
          </a:prstGeom>
          <a:noFill/>
          <a:ln>
            <a:noFill/>
          </a:ln>
        </p:spPr>
      </p:pic>
      <p:pic>
        <p:nvPicPr>
          <p:cNvPr id="190" name="Google Shape;190;p10" descr="Ein Bild, das drinnen, Person, Frau, Wand enthält.&#10;&#10;Automatisch generierte Beschreibung"/>
          <p:cNvPicPr preferRelativeResize="0"/>
          <p:nvPr/>
        </p:nvPicPr>
        <p:blipFill rotWithShape="1">
          <a:blip r:embed="rId6">
            <a:alphaModFix/>
          </a:blip>
          <a:srcRect/>
          <a:stretch/>
        </p:blipFill>
        <p:spPr>
          <a:xfrm>
            <a:off x="7506902" y="390527"/>
            <a:ext cx="5508000" cy="3649050"/>
          </a:xfrm>
          <a:prstGeom prst="rect">
            <a:avLst/>
          </a:prstGeom>
          <a:noFill/>
          <a:ln>
            <a:noFill/>
          </a:ln>
        </p:spPr>
      </p:pic>
      <p:sp>
        <p:nvSpPr>
          <p:cNvPr id="191" name="Google Shape;191;p10"/>
          <p:cNvSpPr txBox="1"/>
          <p:nvPr/>
        </p:nvSpPr>
        <p:spPr>
          <a:xfrm>
            <a:off x="354039" y="8853884"/>
            <a:ext cx="7359900" cy="969436"/>
          </a:xfrm>
          <a:prstGeom prst="rect">
            <a:avLst/>
          </a:prstGeom>
          <a:noFill/>
          <a:ln>
            <a:noFill/>
          </a:ln>
        </p:spPr>
        <p:txBody>
          <a:bodyPr spcFirstLastPara="1" wrap="square" lIns="137138" tIns="68550" rIns="137138" bIns="68550" anchor="t" anchorCtr="0">
            <a:spAutoFit/>
          </a:bodyPr>
          <a:lstStyle/>
          <a:p>
            <a:r>
              <a:rPr lang="de-DE" sz="2700">
                <a:solidFill>
                  <a:schemeClr val="dk1"/>
                </a:solidFill>
                <a:latin typeface="Calibri"/>
                <a:ea typeface="Calibri"/>
                <a:cs typeface="Calibri"/>
                <a:sym typeface="Calibri"/>
              </a:rPr>
              <a:t>Arbeiten aus den Fotoserien „</a:t>
            </a:r>
            <a:r>
              <a:rPr lang="de-DE" sz="2700" i="1">
                <a:solidFill>
                  <a:schemeClr val="dk1"/>
                </a:solidFill>
                <a:latin typeface="Calibri"/>
                <a:ea typeface="Calibri"/>
                <a:cs typeface="Calibri"/>
                <a:sym typeface="Calibri"/>
              </a:rPr>
              <a:t>Selfie</a:t>
            </a:r>
            <a:r>
              <a:rPr lang="de-DE" sz="2700">
                <a:solidFill>
                  <a:schemeClr val="dk1"/>
                </a:solidFill>
                <a:latin typeface="Calibri"/>
                <a:ea typeface="Calibri"/>
                <a:cs typeface="Calibri"/>
                <a:sym typeface="Calibri"/>
              </a:rPr>
              <a:t>“ (2013) und </a:t>
            </a:r>
            <a:endParaRPr sz="2700"/>
          </a:p>
          <a:p>
            <a:r>
              <a:rPr lang="de-DE" sz="2700" i="1">
                <a:solidFill>
                  <a:schemeClr val="dk1"/>
                </a:solidFill>
                <a:latin typeface="Calibri"/>
                <a:ea typeface="Calibri"/>
                <a:cs typeface="Calibri"/>
                <a:sym typeface="Calibri"/>
              </a:rPr>
              <a:t>„The Teenage Gaze“ </a:t>
            </a:r>
            <a:r>
              <a:rPr lang="de-DE" sz="2700">
                <a:solidFill>
                  <a:schemeClr val="dk1"/>
                </a:solidFill>
                <a:latin typeface="Calibri"/>
                <a:ea typeface="Calibri"/>
                <a:cs typeface="Calibri"/>
                <a:sym typeface="Calibri"/>
              </a:rPr>
              <a:t>(2010-2015) von Petra Collins </a:t>
            </a:r>
            <a:endParaRPr sz="2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BB0A1-12E2-46C1-87BC-4768CA4AFFBA}"/>
              </a:ext>
            </a:extLst>
          </p:cNvPr>
          <p:cNvSpPr>
            <a:spLocks noGrp="1"/>
          </p:cNvSpPr>
          <p:nvPr>
            <p:ph type="title"/>
          </p:nvPr>
        </p:nvSpPr>
        <p:spPr>
          <a:xfrm>
            <a:off x="411459" y="509138"/>
            <a:ext cx="6675141" cy="1988345"/>
          </a:xfrm>
        </p:spPr>
        <p:txBody>
          <a:bodyPr>
            <a:normAutofit/>
          </a:bodyPr>
          <a:lstStyle/>
          <a:p>
            <a:pPr algn="r"/>
            <a:r>
              <a:rPr lang="de-DE" sz="4200" dirty="0"/>
              <a:t>Mit „</a:t>
            </a:r>
            <a:r>
              <a:rPr lang="de-DE" sz="4200" dirty="0" err="1"/>
              <a:t>instagramablen</a:t>
            </a:r>
            <a:r>
              <a:rPr lang="de-DE" sz="4200" dirty="0"/>
              <a:t>“ Bildern </a:t>
            </a:r>
            <a:br>
              <a:rPr lang="de-DE" sz="4200" dirty="0"/>
            </a:br>
            <a:r>
              <a:rPr lang="de-DE" sz="4200" dirty="0"/>
              <a:t>Tabuthemen auflösen</a:t>
            </a:r>
          </a:p>
        </p:txBody>
      </p:sp>
      <p:pic>
        <p:nvPicPr>
          <p:cNvPr id="8" name="Grafik 7" descr="Ein Bild, das orange, haltend, Person, Obst enthält.&#10;&#10;Automatisch generierte Beschreibung">
            <a:extLst>
              <a:ext uri="{FF2B5EF4-FFF2-40B4-BE49-F238E27FC236}">
                <a16:creationId xmlns:a16="http://schemas.microsoft.com/office/drawing/2014/main" id="{F6145A1D-4622-46D1-A585-6C2F3D066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60" y="2884462"/>
            <a:ext cx="5493545" cy="5493545"/>
          </a:xfrm>
          <a:prstGeom prst="rect">
            <a:avLst/>
          </a:prstGeom>
        </p:spPr>
      </p:pic>
      <p:sp>
        <p:nvSpPr>
          <p:cNvPr id="9" name="Textfeld 8">
            <a:extLst>
              <a:ext uri="{FF2B5EF4-FFF2-40B4-BE49-F238E27FC236}">
                <a16:creationId xmlns:a16="http://schemas.microsoft.com/office/drawing/2014/main" id="{DF6C79D6-3742-4171-8DD3-C5EA09FB3333}"/>
              </a:ext>
            </a:extLst>
          </p:cNvPr>
          <p:cNvSpPr txBox="1"/>
          <p:nvPr/>
        </p:nvSpPr>
        <p:spPr>
          <a:xfrm>
            <a:off x="411460" y="8602268"/>
            <a:ext cx="2871725" cy="923330"/>
          </a:xfrm>
          <a:prstGeom prst="rect">
            <a:avLst/>
          </a:prstGeom>
          <a:noFill/>
        </p:spPr>
        <p:txBody>
          <a:bodyPr wrap="square" rtlCol="0">
            <a:spAutoFit/>
          </a:bodyPr>
          <a:lstStyle/>
          <a:p>
            <a:r>
              <a:rPr lang="de-DE" sz="2700" dirty="0"/>
              <a:t>Stefanie </a:t>
            </a:r>
            <a:r>
              <a:rPr lang="de-DE" sz="2700" dirty="0" err="1"/>
              <a:t>Sarley</a:t>
            </a:r>
            <a:r>
              <a:rPr lang="de-DE" sz="2700" dirty="0"/>
              <a:t>: </a:t>
            </a:r>
            <a:r>
              <a:rPr lang="de-DE" sz="2700" i="1" dirty="0"/>
              <a:t>Ohne Titel </a:t>
            </a:r>
            <a:r>
              <a:rPr lang="de-DE" sz="2700" dirty="0"/>
              <a:t>2016</a:t>
            </a:r>
          </a:p>
        </p:txBody>
      </p:sp>
      <p:pic>
        <p:nvPicPr>
          <p:cNvPr id="11" name="Grafik 10">
            <a:extLst>
              <a:ext uri="{FF2B5EF4-FFF2-40B4-BE49-F238E27FC236}">
                <a16:creationId xmlns:a16="http://schemas.microsoft.com/office/drawing/2014/main" id="{ED6BA39E-6B08-4BC1-AC5F-51E60A8DC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7462" y="259157"/>
            <a:ext cx="3132000" cy="4386758"/>
          </a:xfrm>
          <a:prstGeom prst="rect">
            <a:avLst/>
          </a:prstGeom>
        </p:spPr>
      </p:pic>
      <p:pic>
        <p:nvPicPr>
          <p:cNvPr id="10" name="Grafik 9" descr="Ein Bild, das Baum, draußen, Pilz, Obst enthält.&#10;&#10;Automatisch generierte Beschreibung">
            <a:extLst>
              <a:ext uri="{FF2B5EF4-FFF2-40B4-BE49-F238E27FC236}">
                <a16:creationId xmlns:a16="http://schemas.microsoft.com/office/drawing/2014/main" id="{773C6AEE-FFF1-40D2-BC46-BFF2B8793F43}"/>
              </a:ext>
            </a:extLst>
          </p:cNvPr>
          <p:cNvPicPr>
            <a:picLocks noChangeAspect="1"/>
          </p:cNvPicPr>
          <p:nvPr/>
        </p:nvPicPr>
        <p:blipFill rotWithShape="1">
          <a:blip r:embed="rId4">
            <a:extLst>
              <a:ext uri="{28A0092B-C50C-407E-A947-70E740481C1C}">
                <a14:useLocalDpi xmlns:a14="http://schemas.microsoft.com/office/drawing/2010/main" val="0"/>
              </a:ext>
            </a:extLst>
          </a:blip>
          <a:srcRect l="19291" t="10261" r="20676" b="-44"/>
          <a:stretch/>
        </p:blipFill>
        <p:spPr>
          <a:xfrm>
            <a:off x="4880077" y="6780596"/>
            <a:ext cx="3371852" cy="3361905"/>
          </a:xfrm>
          <a:prstGeom prst="rect">
            <a:avLst/>
          </a:prstGeom>
        </p:spPr>
      </p:pic>
      <p:pic>
        <p:nvPicPr>
          <p:cNvPr id="13" name="Grafik 12">
            <a:extLst>
              <a:ext uri="{FF2B5EF4-FFF2-40B4-BE49-F238E27FC236}">
                <a16:creationId xmlns:a16="http://schemas.microsoft.com/office/drawing/2014/main" id="{8C6D0B39-2F90-414F-88E6-07ED96770A73}"/>
              </a:ext>
            </a:extLst>
          </p:cNvPr>
          <p:cNvPicPr>
            <a:picLocks noChangeAspect="1"/>
          </p:cNvPicPr>
          <p:nvPr/>
        </p:nvPicPr>
        <p:blipFill rotWithShape="1">
          <a:blip r:embed="rId5">
            <a:extLst>
              <a:ext uri="{28A0092B-C50C-407E-A947-70E740481C1C}">
                <a14:useLocalDpi xmlns:a14="http://schemas.microsoft.com/office/drawing/2010/main" val="0"/>
              </a:ext>
            </a:extLst>
          </a:blip>
          <a:srcRect t="3268" b="25133"/>
          <a:stretch/>
        </p:blipFill>
        <p:spPr>
          <a:xfrm>
            <a:off x="7518149" y="210528"/>
            <a:ext cx="4968000" cy="3369429"/>
          </a:xfrm>
          <a:prstGeom prst="rect">
            <a:avLst/>
          </a:prstGeom>
        </p:spPr>
      </p:pic>
      <p:sp>
        <p:nvSpPr>
          <p:cNvPr id="14" name="Textfeld 13">
            <a:extLst>
              <a:ext uri="{FF2B5EF4-FFF2-40B4-BE49-F238E27FC236}">
                <a16:creationId xmlns:a16="http://schemas.microsoft.com/office/drawing/2014/main" id="{2E4FE97E-42B0-4E1B-ADC3-96EFBCE28E88}"/>
              </a:ext>
            </a:extLst>
          </p:cNvPr>
          <p:cNvSpPr txBox="1"/>
          <p:nvPr/>
        </p:nvSpPr>
        <p:spPr>
          <a:xfrm>
            <a:off x="7362227" y="3632865"/>
            <a:ext cx="5745099" cy="923330"/>
          </a:xfrm>
          <a:prstGeom prst="rect">
            <a:avLst/>
          </a:prstGeom>
          <a:noFill/>
        </p:spPr>
        <p:txBody>
          <a:bodyPr wrap="none" rtlCol="0">
            <a:spAutoFit/>
          </a:bodyPr>
          <a:lstStyle/>
          <a:p>
            <a:r>
              <a:rPr lang="de-DE" sz="2700" dirty="0"/>
              <a:t>Judy Chicago: </a:t>
            </a:r>
            <a:r>
              <a:rPr lang="de-DE" sz="2700" i="1" dirty="0"/>
              <a:t>Dinner Party </a:t>
            </a:r>
            <a:r>
              <a:rPr lang="de-DE" sz="2700" dirty="0"/>
              <a:t>(Ausschnitt) </a:t>
            </a:r>
          </a:p>
          <a:p>
            <a:r>
              <a:rPr lang="de-DE" sz="2700" dirty="0"/>
              <a:t>1974-79</a:t>
            </a:r>
          </a:p>
        </p:txBody>
      </p:sp>
      <p:pic>
        <p:nvPicPr>
          <p:cNvPr id="16" name="Grafik 15">
            <a:extLst>
              <a:ext uri="{FF2B5EF4-FFF2-40B4-BE49-F238E27FC236}">
                <a16:creationId xmlns:a16="http://schemas.microsoft.com/office/drawing/2014/main" id="{FDF893CD-C473-4183-BF72-F82DB505A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0649" y="4350596"/>
            <a:ext cx="3685500" cy="4914000"/>
          </a:xfrm>
          <a:prstGeom prst="rect">
            <a:avLst/>
          </a:prstGeom>
        </p:spPr>
      </p:pic>
      <p:sp>
        <p:nvSpPr>
          <p:cNvPr id="17" name="Textfeld 16">
            <a:extLst>
              <a:ext uri="{FF2B5EF4-FFF2-40B4-BE49-F238E27FC236}">
                <a16:creationId xmlns:a16="http://schemas.microsoft.com/office/drawing/2014/main" id="{5EA36D9F-6ED4-4B0D-AF18-0D4FAA2182A9}"/>
              </a:ext>
            </a:extLst>
          </p:cNvPr>
          <p:cNvSpPr txBox="1"/>
          <p:nvPr/>
        </p:nvSpPr>
        <p:spPr>
          <a:xfrm>
            <a:off x="8717900" y="9317504"/>
            <a:ext cx="3768249" cy="923330"/>
          </a:xfrm>
          <a:prstGeom prst="rect">
            <a:avLst/>
          </a:prstGeom>
          <a:noFill/>
        </p:spPr>
        <p:txBody>
          <a:bodyPr wrap="square" rtlCol="0">
            <a:spAutoFit/>
          </a:bodyPr>
          <a:lstStyle/>
          <a:p>
            <a:r>
              <a:rPr lang="de-DE" sz="2700" dirty="0" err="1"/>
              <a:t>Arvida</a:t>
            </a:r>
            <a:r>
              <a:rPr lang="de-DE" sz="2700" dirty="0"/>
              <a:t> </a:t>
            </a:r>
            <a:r>
              <a:rPr lang="de-DE" sz="2700" dirty="0" err="1"/>
              <a:t>Byström</a:t>
            </a:r>
            <a:r>
              <a:rPr lang="de-DE" sz="2700" dirty="0"/>
              <a:t>: </a:t>
            </a:r>
            <a:r>
              <a:rPr lang="de-DE" sz="2700" i="1" dirty="0"/>
              <a:t>Cherry Picking </a:t>
            </a:r>
            <a:r>
              <a:rPr lang="de-DE" sz="2700" dirty="0"/>
              <a:t>Serie 2016-13</a:t>
            </a:r>
          </a:p>
        </p:txBody>
      </p:sp>
      <p:pic>
        <p:nvPicPr>
          <p:cNvPr id="3" name="Inhaltsplatzhalter 4" descr="Ein Bild, das Kleidung, schließen enthält.&#10;&#10;Automatisch generierte Beschreibung">
            <a:extLst>
              <a:ext uri="{FF2B5EF4-FFF2-40B4-BE49-F238E27FC236}">
                <a16:creationId xmlns:a16="http://schemas.microsoft.com/office/drawing/2014/main" id="{0730D0C9-8BDC-307D-C88C-67C8E001B58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3467462" y="5251764"/>
            <a:ext cx="4320000" cy="4320000"/>
          </a:xfrm>
        </p:spPr>
      </p:pic>
      <p:sp>
        <p:nvSpPr>
          <p:cNvPr id="5" name="Textfeld 4">
            <a:extLst>
              <a:ext uri="{FF2B5EF4-FFF2-40B4-BE49-F238E27FC236}">
                <a16:creationId xmlns:a16="http://schemas.microsoft.com/office/drawing/2014/main" id="{1D04A09A-E5D7-161F-BF03-061BA8DC721D}"/>
              </a:ext>
            </a:extLst>
          </p:cNvPr>
          <p:cNvSpPr txBox="1"/>
          <p:nvPr/>
        </p:nvSpPr>
        <p:spPr>
          <a:xfrm>
            <a:off x="13518057" y="9616776"/>
            <a:ext cx="4218810" cy="507831"/>
          </a:xfrm>
          <a:prstGeom prst="rect">
            <a:avLst/>
          </a:prstGeom>
          <a:noFill/>
        </p:spPr>
        <p:txBody>
          <a:bodyPr wrap="square">
            <a:spAutoFit/>
          </a:bodyPr>
          <a:lstStyle/>
          <a:p>
            <a:r>
              <a:rPr lang="de-DE" sz="2700" dirty="0"/>
              <a:t>Cassidy Paul: </a:t>
            </a:r>
            <a:r>
              <a:rPr lang="de-DE" sz="2700" i="1" dirty="0" err="1"/>
              <a:t>Girlhood</a:t>
            </a:r>
            <a:r>
              <a:rPr lang="de-DE" sz="2700" dirty="0"/>
              <a:t> 2013</a:t>
            </a:r>
          </a:p>
        </p:txBody>
      </p:sp>
    </p:spTree>
    <p:extLst>
      <p:ext uri="{BB962C8B-B14F-4D97-AF65-F5344CB8AC3E}">
        <p14:creationId xmlns:p14="http://schemas.microsoft.com/office/powerpoint/2010/main" val="20707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3"/>
          <p:cNvSpPr txBox="1">
            <a:spLocks noGrp="1"/>
          </p:cNvSpPr>
          <p:nvPr>
            <p:ph type="title"/>
          </p:nvPr>
        </p:nvSpPr>
        <p:spPr>
          <a:xfrm>
            <a:off x="1616276" y="78061"/>
            <a:ext cx="10157460" cy="1988345"/>
          </a:xfrm>
          <a:prstGeom prst="rect">
            <a:avLst/>
          </a:prstGeom>
          <a:noFill/>
          <a:ln>
            <a:noFill/>
          </a:ln>
        </p:spPr>
        <p:txBody>
          <a:bodyPr spcFirstLastPara="1" vert="horz" wrap="square" lIns="137138" tIns="68550" rIns="137138" bIns="68550" rtlCol="0" anchor="ctr" anchorCtr="0">
            <a:normAutofit/>
          </a:bodyPr>
          <a:lstStyle/>
          <a:p>
            <a:pPr algn="r">
              <a:lnSpc>
                <a:spcPct val="90000"/>
              </a:lnSpc>
              <a:spcBef>
                <a:spcPts val="0"/>
              </a:spcBef>
              <a:buClr>
                <a:schemeClr val="dk1"/>
              </a:buClr>
              <a:buSzPts val="3200"/>
            </a:pPr>
            <a:r>
              <a:rPr lang="de-DE" sz="4800"/>
              <a:t>Unterlassen –  Pixy Liao: </a:t>
            </a:r>
            <a:br>
              <a:rPr lang="de-DE" sz="4800"/>
            </a:br>
            <a:r>
              <a:rPr lang="de-DE" sz="4800" i="1"/>
              <a:t>Experimental Relationship </a:t>
            </a:r>
            <a:r>
              <a:rPr lang="de-DE" sz="4800"/>
              <a:t>2007-2016 </a:t>
            </a:r>
            <a:endParaRPr/>
          </a:p>
        </p:txBody>
      </p:sp>
      <p:pic>
        <p:nvPicPr>
          <p:cNvPr id="225" name="Google Shape;225;p13" descr="Ein Bild, das Boden, Person, Im Haus, Fenster enthält.&#10;&#10;Automatisch generierte Beschreibung"/>
          <p:cNvPicPr preferRelativeResize="0">
            <a:picLocks noGrp="1"/>
          </p:cNvPicPr>
          <p:nvPr>
            <p:ph type="body" idx="1"/>
          </p:nvPr>
        </p:nvPicPr>
        <p:blipFill rotWithShape="1">
          <a:blip r:embed="rId3">
            <a:alphaModFix/>
          </a:blip>
          <a:srcRect/>
          <a:stretch/>
        </p:blipFill>
        <p:spPr>
          <a:xfrm>
            <a:off x="12385794" y="5309681"/>
            <a:ext cx="5238000" cy="3928500"/>
          </a:xfrm>
          <a:prstGeom prst="rect">
            <a:avLst/>
          </a:prstGeom>
          <a:noFill/>
          <a:ln>
            <a:noFill/>
          </a:ln>
        </p:spPr>
      </p:pic>
      <p:pic>
        <p:nvPicPr>
          <p:cNvPr id="226" name="Google Shape;226;p13" descr="Ein Bild, das Im Haus, Wand, Boden, Zimmer enthält.&#10;&#10;Automatisch generierte Beschreibung"/>
          <p:cNvPicPr preferRelativeResize="0"/>
          <p:nvPr/>
        </p:nvPicPr>
        <p:blipFill rotWithShape="1">
          <a:blip r:embed="rId4">
            <a:alphaModFix/>
          </a:blip>
          <a:srcRect l="6796" t="5539"/>
          <a:stretch/>
        </p:blipFill>
        <p:spPr>
          <a:xfrm>
            <a:off x="592997" y="2084967"/>
            <a:ext cx="5301345" cy="7128000"/>
          </a:xfrm>
          <a:prstGeom prst="rect">
            <a:avLst/>
          </a:prstGeom>
          <a:noFill/>
          <a:ln>
            <a:noFill/>
          </a:ln>
        </p:spPr>
      </p:pic>
      <p:sp>
        <p:nvSpPr>
          <p:cNvPr id="227" name="Google Shape;227;p13"/>
          <p:cNvSpPr txBox="1"/>
          <p:nvPr/>
        </p:nvSpPr>
        <p:spPr>
          <a:xfrm>
            <a:off x="489303" y="9420716"/>
            <a:ext cx="4075131" cy="553937"/>
          </a:xfrm>
          <a:prstGeom prst="rect">
            <a:avLst/>
          </a:prstGeom>
          <a:noFill/>
          <a:ln>
            <a:noFill/>
          </a:ln>
        </p:spPr>
        <p:txBody>
          <a:bodyPr spcFirstLastPara="1" wrap="square" lIns="137138" tIns="68550" rIns="137138" bIns="68550" anchor="t" anchorCtr="0">
            <a:spAutoFit/>
          </a:bodyPr>
          <a:lstStyle/>
          <a:p>
            <a:r>
              <a:rPr lang="de-DE" sz="2700" i="1">
                <a:solidFill>
                  <a:schemeClr val="dk1"/>
                </a:solidFill>
                <a:latin typeface="Calibri"/>
                <a:ea typeface="Calibri"/>
                <a:cs typeface="Calibri"/>
                <a:sym typeface="Calibri"/>
              </a:rPr>
              <a:t>Carry the Weight of You</a:t>
            </a:r>
            <a:endParaRPr sz="2700"/>
          </a:p>
        </p:txBody>
      </p:sp>
      <p:pic>
        <p:nvPicPr>
          <p:cNvPr id="228" name="Google Shape;228;p13" descr="Ein Bild, das Person, Im Haus, Boden, Wand enthält.&#10;&#10;Automatisch generierte Beschreibung"/>
          <p:cNvPicPr preferRelativeResize="0"/>
          <p:nvPr/>
        </p:nvPicPr>
        <p:blipFill rotWithShape="1">
          <a:blip r:embed="rId5">
            <a:alphaModFix/>
          </a:blip>
          <a:srcRect/>
          <a:stretch/>
        </p:blipFill>
        <p:spPr>
          <a:xfrm>
            <a:off x="6471000" y="2084967"/>
            <a:ext cx="5346000" cy="7128000"/>
          </a:xfrm>
          <a:prstGeom prst="rect">
            <a:avLst/>
          </a:prstGeom>
          <a:noFill/>
          <a:ln>
            <a:noFill/>
          </a:ln>
        </p:spPr>
      </p:pic>
      <p:sp>
        <p:nvSpPr>
          <p:cNvPr id="229" name="Google Shape;229;p13"/>
          <p:cNvSpPr txBox="1"/>
          <p:nvPr/>
        </p:nvSpPr>
        <p:spPr>
          <a:xfrm>
            <a:off x="6471001" y="9168303"/>
            <a:ext cx="5302736" cy="969436"/>
          </a:xfrm>
          <a:prstGeom prst="rect">
            <a:avLst/>
          </a:prstGeom>
          <a:noFill/>
          <a:ln>
            <a:noFill/>
          </a:ln>
        </p:spPr>
        <p:txBody>
          <a:bodyPr spcFirstLastPara="1" wrap="square" lIns="137138" tIns="68550" rIns="137138" bIns="68550" anchor="t" anchorCtr="0">
            <a:spAutoFit/>
          </a:bodyPr>
          <a:lstStyle/>
          <a:p>
            <a:r>
              <a:rPr lang="de-DE" sz="2700" i="1">
                <a:solidFill>
                  <a:schemeClr val="dk1"/>
                </a:solidFill>
                <a:latin typeface="Calibri"/>
                <a:ea typeface="Calibri"/>
                <a:cs typeface="Calibri"/>
                <a:sym typeface="Calibri"/>
              </a:rPr>
              <a:t>Relationships work best when each partner knows their proper place</a:t>
            </a:r>
            <a:endParaRPr sz="2700"/>
          </a:p>
        </p:txBody>
      </p:sp>
      <p:sp>
        <p:nvSpPr>
          <p:cNvPr id="230" name="Google Shape;230;p13"/>
          <p:cNvSpPr txBox="1"/>
          <p:nvPr/>
        </p:nvSpPr>
        <p:spPr>
          <a:xfrm>
            <a:off x="12350394" y="9212968"/>
            <a:ext cx="5636652" cy="969436"/>
          </a:xfrm>
          <a:prstGeom prst="rect">
            <a:avLst/>
          </a:prstGeom>
          <a:noFill/>
          <a:ln>
            <a:noFill/>
          </a:ln>
        </p:spPr>
        <p:txBody>
          <a:bodyPr spcFirstLastPara="1" wrap="square" lIns="137138" tIns="68550" rIns="137138" bIns="68550" anchor="t" anchorCtr="0">
            <a:spAutoFit/>
          </a:bodyPr>
          <a:lstStyle/>
          <a:p>
            <a:r>
              <a:rPr lang="de-DE" sz="2700" i="1">
                <a:solidFill>
                  <a:schemeClr val="dk1"/>
                </a:solidFill>
                <a:latin typeface="Calibri"/>
                <a:ea typeface="Calibri"/>
                <a:cs typeface="Calibri"/>
                <a:sym typeface="Calibri"/>
              </a:rPr>
              <a:t>Start your day with a good breakfast together</a:t>
            </a:r>
            <a:endParaRPr sz="2700"/>
          </a:p>
        </p:txBody>
      </p:sp>
      <p:pic>
        <p:nvPicPr>
          <p:cNvPr id="231" name="Google Shape;231;p13" descr="Ein Bild, das Person, Frau, Badeanzug enthält.&#10;&#10;Automatisch generierte Beschreibung"/>
          <p:cNvPicPr preferRelativeResize="0"/>
          <p:nvPr/>
        </p:nvPicPr>
        <p:blipFill rotWithShape="1">
          <a:blip r:embed="rId6">
            <a:alphaModFix/>
          </a:blip>
          <a:srcRect/>
          <a:stretch/>
        </p:blipFill>
        <p:spPr>
          <a:xfrm>
            <a:off x="12385794" y="423398"/>
            <a:ext cx="5256000" cy="3942000"/>
          </a:xfrm>
          <a:prstGeom prst="rect">
            <a:avLst/>
          </a:prstGeom>
          <a:noFill/>
          <a:ln>
            <a:noFill/>
          </a:ln>
        </p:spPr>
      </p:pic>
      <p:sp>
        <p:nvSpPr>
          <p:cNvPr id="232" name="Google Shape;232;p13"/>
          <p:cNvSpPr txBox="1"/>
          <p:nvPr/>
        </p:nvSpPr>
        <p:spPr>
          <a:xfrm>
            <a:off x="12350394" y="4399993"/>
            <a:ext cx="5636652" cy="553937"/>
          </a:xfrm>
          <a:prstGeom prst="rect">
            <a:avLst/>
          </a:prstGeom>
          <a:noFill/>
          <a:ln>
            <a:noFill/>
          </a:ln>
        </p:spPr>
        <p:txBody>
          <a:bodyPr spcFirstLastPara="1" wrap="square" lIns="137138" tIns="68550" rIns="137138" bIns="68550" anchor="t" anchorCtr="0">
            <a:spAutoFit/>
          </a:bodyPr>
          <a:lstStyle/>
          <a:p>
            <a:r>
              <a:rPr lang="de-DE" sz="2700" i="1">
                <a:solidFill>
                  <a:schemeClr val="dk1"/>
                </a:solidFill>
                <a:latin typeface="Calibri"/>
                <a:ea typeface="Calibri"/>
                <a:cs typeface="Calibri"/>
                <a:sym typeface="Calibri"/>
              </a:rPr>
              <a:t>Welcome to the gates of a new era</a:t>
            </a:r>
            <a:endParaRPr sz="2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392380" y="364808"/>
            <a:ext cx="6999065" cy="1988345"/>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Clr>
                <a:schemeClr val="dk1"/>
              </a:buClr>
              <a:buSzPts val="3200"/>
            </a:pPr>
            <a:r>
              <a:rPr lang="de-DE" sz="4800" dirty="0"/>
              <a:t>Sein-Lassen:  </a:t>
            </a:r>
            <a:br>
              <a:rPr lang="de-DE" sz="4800" dirty="0"/>
            </a:br>
            <a:r>
              <a:rPr lang="de-DE" sz="4800" dirty="0" err="1"/>
              <a:t>Iiu</a:t>
            </a:r>
            <a:r>
              <a:rPr lang="de-DE" sz="4800" dirty="0"/>
              <a:t> </a:t>
            </a:r>
            <a:r>
              <a:rPr lang="de-DE" sz="4800" dirty="0" err="1"/>
              <a:t>Susiraja</a:t>
            </a:r>
            <a:endParaRPr sz="4800" dirty="0"/>
          </a:p>
        </p:txBody>
      </p:sp>
      <p:pic>
        <p:nvPicPr>
          <p:cNvPr id="239" name="Google Shape;239;p14"/>
          <p:cNvPicPr preferRelativeResize="0">
            <a:picLocks noGrp="1"/>
          </p:cNvPicPr>
          <p:nvPr>
            <p:ph type="body" idx="1"/>
          </p:nvPr>
        </p:nvPicPr>
        <p:blipFill rotWithShape="1">
          <a:blip r:embed="rId3">
            <a:alphaModFix/>
          </a:blip>
          <a:srcRect l="33057" t="18285" r="32926" b="10033"/>
          <a:stretch/>
        </p:blipFill>
        <p:spPr>
          <a:xfrm>
            <a:off x="392378" y="4365570"/>
            <a:ext cx="4374000" cy="5184633"/>
          </a:xfrm>
          <a:prstGeom prst="rect">
            <a:avLst/>
          </a:prstGeom>
          <a:noFill/>
          <a:ln>
            <a:noFill/>
          </a:ln>
        </p:spPr>
      </p:pic>
      <p:sp>
        <p:nvSpPr>
          <p:cNvPr id="240" name="Google Shape;240;p14"/>
          <p:cNvSpPr txBox="1"/>
          <p:nvPr/>
        </p:nvSpPr>
        <p:spPr>
          <a:xfrm>
            <a:off x="314146" y="9570068"/>
            <a:ext cx="2657555" cy="553937"/>
          </a:xfrm>
          <a:prstGeom prst="rect">
            <a:avLst/>
          </a:prstGeom>
          <a:noFill/>
          <a:ln>
            <a:noFill/>
          </a:ln>
        </p:spPr>
        <p:txBody>
          <a:bodyPr spcFirstLastPara="1" wrap="square" lIns="137138" tIns="68550" rIns="137138" bIns="68550" anchor="t" anchorCtr="0">
            <a:spAutoFit/>
          </a:bodyPr>
          <a:lstStyle/>
          <a:p>
            <a:r>
              <a:rPr lang="de-DE" sz="2700" i="1">
                <a:solidFill>
                  <a:schemeClr val="dk1"/>
                </a:solidFill>
                <a:latin typeface="Calibri"/>
                <a:ea typeface="Calibri"/>
                <a:cs typeface="Calibri"/>
                <a:sym typeface="Calibri"/>
              </a:rPr>
              <a:t>Grand slam 2020</a:t>
            </a:r>
            <a:endParaRPr sz="2700"/>
          </a:p>
        </p:txBody>
      </p:sp>
      <p:pic>
        <p:nvPicPr>
          <p:cNvPr id="241" name="Google Shape;241;p14" descr="Ein Bild, das Wand, Im Haus, Boden, stehend enthält.&#10;&#10;Automatisch generierte Beschreibung"/>
          <p:cNvPicPr preferRelativeResize="0"/>
          <p:nvPr/>
        </p:nvPicPr>
        <p:blipFill rotWithShape="1">
          <a:blip r:embed="rId4">
            <a:alphaModFix/>
          </a:blip>
          <a:srcRect/>
          <a:stretch/>
        </p:blipFill>
        <p:spPr>
          <a:xfrm>
            <a:off x="5053401" y="4365570"/>
            <a:ext cx="6912000" cy="5184000"/>
          </a:xfrm>
          <a:prstGeom prst="rect">
            <a:avLst/>
          </a:prstGeom>
          <a:noFill/>
          <a:ln>
            <a:noFill/>
          </a:ln>
        </p:spPr>
      </p:pic>
      <p:pic>
        <p:nvPicPr>
          <p:cNvPr id="242" name="Google Shape;242;p14" descr="Ein Bild, das Rock, Kleid enthält.&#10;&#10;Automatisch generierte Beschreibung"/>
          <p:cNvPicPr preferRelativeResize="0"/>
          <p:nvPr/>
        </p:nvPicPr>
        <p:blipFill rotWithShape="1">
          <a:blip r:embed="rId5">
            <a:alphaModFix/>
          </a:blip>
          <a:srcRect/>
          <a:stretch/>
        </p:blipFill>
        <p:spPr>
          <a:xfrm>
            <a:off x="12252960" y="903068"/>
            <a:ext cx="5778000" cy="8667000"/>
          </a:xfrm>
          <a:prstGeom prst="rect">
            <a:avLst/>
          </a:prstGeom>
          <a:noFill/>
          <a:ln>
            <a:noFill/>
          </a:ln>
        </p:spPr>
      </p:pic>
      <p:sp>
        <p:nvSpPr>
          <p:cNvPr id="243" name="Google Shape;243;p14"/>
          <p:cNvSpPr txBox="1"/>
          <p:nvPr/>
        </p:nvSpPr>
        <p:spPr>
          <a:xfrm>
            <a:off x="12252961" y="9570068"/>
            <a:ext cx="4475264" cy="553937"/>
          </a:xfrm>
          <a:prstGeom prst="rect">
            <a:avLst/>
          </a:prstGeom>
          <a:noFill/>
          <a:ln>
            <a:noFill/>
          </a:ln>
        </p:spPr>
        <p:txBody>
          <a:bodyPr spcFirstLastPara="1" wrap="square" lIns="137138" tIns="68550" rIns="137138" bIns="68550" anchor="t" anchorCtr="0">
            <a:spAutoFit/>
          </a:bodyPr>
          <a:lstStyle/>
          <a:p>
            <a:r>
              <a:rPr lang="de-DE" sz="2700">
                <a:solidFill>
                  <a:schemeClr val="dk1"/>
                </a:solidFill>
                <a:latin typeface="Calibri"/>
                <a:ea typeface="Calibri"/>
                <a:cs typeface="Calibri"/>
                <a:sym typeface="Calibri"/>
              </a:rPr>
              <a:t>aus: </a:t>
            </a:r>
            <a:r>
              <a:rPr lang="de-DE" sz="2700" i="1">
                <a:solidFill>
                  <a:schemeClr val="dk1"/>
                </a:solidFill>
                <a:latin typeface="Calibri"/>
                <a:ea typeface="Calibri"/>
                <a:cs typeface="Calibri"/>
                <a:sym typeface="Calibri"/>
              </a:rPr>
              <a:t>Naughty buns </a:t>
            </a:r>
            <a:r>
              <a:rPr lang="de-DE" sz="2700">
                <a:solidFill>
                  <a:schemeClr val="dk1"/>
                </a:solidFill>
                <a:latin typeface="Calibri"/>
                <a:ea typeface="Calibri"/>
                <a:cs typeface="Calibri"/>
                <a:sym typeface="Calibri"/>
              </a:rPr>
              <a:t>2011-2012</a:t>
            </a:r>
            <a:endParaRPr sz="2700"/>
          </a:p>
        </p:txBody>
      </p:sp>
      <p:sp>
        <p:nvSpPr>
          <p:cNvPr id="244" name="Google Shape;244;p14"/>
          <p:cNvSpPr txBox="1"/>
          <p:nvPr/>
        </p:nvSpPr>
        <p:spPr>
          <a:xfrm>
            <a:off x="4898111" y="9570068"/>
            <a:ext cx="3791904" cy="553937"/>
          </a:xfrm>
          <a:prstGeom prst="rect">
            <a:avLst/>
          </a:prstGeom>
          <a:noFill/>
          <a:ln>
            <a:noFill/>
          </a:ln>
        </p:spPr>
        <p:txBody>
          <a:bodyPr spcFirstLastPara="1" wrap="square" lIns="137138" tIns="68550" rIns="137138" bIns="68550" anchor="t" anchorCtr="0">
            <a:spAutoFit/>
          </a:bodyPr>
          <a:lstStyle/>
          <a:p>
            <a:r>
              <a:rPr lang="de-DE" sz="2700">
                <a:solidFill>
                  <a:schemeClr val="dk1"/>
                </a:solidFill>
                <a:latin typeface="Calibri"/>
                <a:ea typeface="Calibri"/>
                <a:cs typeface="Calibri"/>
                <a:sym typeface="Calibri"/>
              </a:rPr>
              <a:t>aus: </a:t>
            </a:r>
            <a:r>
              <a:rPr lang="de-DE" sz="2700" i="1">
                <a:solidFill>
                  <a:schemeClr val="dk1"/>
                </a:solidFill>
                <a:latin typeface="Calibri"/>
                <a:ea typeface="Calibri"/>
                <a:cs typeface="Calibri"/>
                <a:sym typeface="Calibri"/>
              </a:rPr>
              <a:t>Decorum</a:t>
            </a:r>
            <a:r>
              <a:rPr lang="de-DE" sz="2700">
                <a:solidFill>
                  <a:schemeClr val="dk1"/>
                </a:solidFill>
                <a:latin typeface="Calibri"/>
                <a:ea typeface="Calibri"/>
                <a:cs typeface="Calibri"/>
                <a:sym typeface="Calibri"/>
              </a:rPr>
              <a:t> 2008-2010</a:t>
            </a:r>
            <a:endParaRPr sz="2700"/>
          </a:p>
        </p:txBody>
      </p:sp>
      <p:pic>
        <p:nvPicPr>
          <p:cNvPr id="245" name="Google Shape;245;p14" descr="Ein Bild, das Person, Wand, Im Haus, Frau enthält.&#10;&#10;Automatisch generierte Beschreibung"/>
          <p:cNvPicPr preferRelativeResize="0"/>
          <p:nvPr/>
        </p:nvPicPr>
        <p:blipFill rotWithShape="1">
          <a:blip r:embed="rId6">
            <a:alphaModFix/>
          </a:blip>
          <a:srcRect/>
          <a:stretch/>
        </p:blipFill>
        <p:spPr>
          <a:xfrm>
            <a:off x="8887401" y="1"/>
            <a:ext cx="3078000" cy="4101863"/>
          </a:xfrm>
          <a:prstGeom prst="rect">
            <a:avLst/>
          </a:prstGeom>
          <a:noFill/>
          <a:ln>
            <a:noFill/>
          </a:ln>
        </p:spPr>
      </p:pic>
      <p:sp>
        <p:nvSpPr>
          <p:cNvPr id="246" name="Google Shape;246;p14"/>
          <p:cNvSpPr txBox="1"/>
          <p:nvPr/>
        </p:nvSpPr>
        <p:spPr>
          <a:xfrm>
            <a:off x="5343662" y="2848722"/>
            <a:ext cx="3256181" cy="1384934"/>
          </a:xfrm>
          <a:prstGeom prst="rect">
            <a:avLst/>
          </a:prstGeom>
          <a:noFill/>
          <a:ln>
            <a:noFill/>
          </a:ln>
        </p:spPr>
        <p:txBody>
          <a:bodyPr spcFirstLastPara="1" wrap="square" lIns="137138" tIns="68550" rIns="137138" bIns="68550" anchor="t" anchorCtr="0">
            <a:spAutoFit/>
          </a:bodyPr>
          <a:lstStyle/>
          <a:p>
            <a:pPr algn="r"/>
            <a:r>
              <a:rPr lang="de-DE" sz="2700" i="1">
                <a:solidFill>
                  <a:schemeClr val="dk1"/>
                </a:solidFill>
                <a:latin typeface="Calibri"/>
                <a:ea typeface="Calibri"/>
                <a:cs typeface="Calibri"/>
                <a:sym typeface="Calibri"/>
              </a:rPr>
              <a:t>aus:</a:t>
            </a:r>
            <a:endParaRPr sz="2700"/>
          </a:p>
          <a:p>
            <a:pPr algn="r"/>
            <a:r>
              <a:rPr lang="de-DE" sz="2700" i="1">
                <a:solidFill>
                  <a:schemeClr val="dk1"/>
                </a:solidFill>
                <a:latin typeface="Calibri"/>
                <a:ea typeface="Calibri"/>
                <a:cs typeface="Calibri"/>
                <a:sym typeface="Calibri"/>
              </a:rPr>
              <a:t>Perfect for every day </a:t>
            </a:r>
            <a:endParaRPr sz="2700"/>
          </a:p>
          <a:p>
            <a:pPr algn="r"/>
            <a:r>
              <a:rPr lang="de-DE" sz="2700">
                <a:solidFill>
                  <a:schemeClr val="dk1"/>
                </a:solidFill>
                <a:latin typeface="Calibri"/>
                <a:ea typeface="Calibri"/>
                <a:cs typeface="Calibri"/>
                <a:sym typeface="Calibri"/>
              </a:rPr>
              <a:t>2012-13</a:t>
            </a:r>
            <a:endParaRPr sz="2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 name="Freeform 2">
            <a:extLst>
              <a:ext uri="{FF2B5EF4-FFF2-40B4-BE49-F238E27FC236}">
                <a16:creationId xmlns:a16="http://schemas.microsoft.com/office/drawing/2014/main" id="{9DC0C24A-2213-E033-9326-671061393065}"/>
              </a:ext>
            </a:extLst>
          </p:cNvPr>
          <p:cNvSpPr/>
          <p:nvPr/>
        </p:nvSpPr>
        <p:spPr>
          <a:xfrm>
            <a:off x="0" y="284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de-DE" dirty="0"/>
          </a:p>
        </p:txBody>
      </p:sp>
      <p:sp>
        <p:nvSpPr>
          <p:cNvPr id="272" name="Google Shape;272;p17"/>
          <p:cNvSpPr txBox="1">
            <a:spLocks noGrp="1"/>
          </p:cNvSpPr>
          <p:nvPr>
            <p:ph type="title"/>
          </p:nvPr>
        </p:nvSpPr>
        <p:spPr>
          <a:xfrm>
            <a:off x="928457" y="103240"/>
            <a:ext cx="15773400" cy="1988345"/>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Clr>
                <a:schemeClr val="dk1"/>
              </a:buClr>
              <a:buSzPts val="4400"/>
            </a:pPr>
            <a:r>
              <a:rPr lang="de-DE"/>
              <a:t>Übertrag: Warum ist Thema wichtig?</a:t>
            </a:r>
            <a:endParaRPr/>
          </a:p>
        </p:txBody>
      </p:sp>
      <p:pic>
        <p:nvPicPr>
          <p:cNvPr id="273" name="Google Shape;273;p17" descr="Ein Bild, das Text, Poster, Schrift, Grafikdesign enthält.&#10;&#10;Automatisch generierte Beschreibung"/>
          <p:cNvPicPr preferRelativeResize="0"/>
          <p:nvPr/>
        </p:nvPicPr>
        <p:blipFill rotWithShape="1">
          <a:blip r:embed="rId4">
            <a:alphaModFix/>
          </a:blip>
          <a:srcRect/>
          <a:stretch/>
        </p:blipFill>
        <p:spPr>
          <a:xfrm>
            <a:off x="383544" y="1756020"/>
            <a:ext cx="8586000" cy="3387480"/>
          </a:xfrm>
          <a:prstGeom prst="rect">
            <a:avLst/>
          </a:prstGeom>
          <a:noFill/>
          <a:ln>
            <a:noFill/>
          </a:ln>
        </p:spPr>
      </p:pic>
      <p:pic>
        <p:nvPicPr>
          <p:cNvPr id="274" name="Google Shape;274;p17" descr="Ein Bild, das Text, Kreis, Screenshot, Diagramm enthält.&#10;&#10;Automatisch generierte Beschreibung"/>
          <p:cNvPicPr preferRelativeResize="0"/>
          <p:nvPr/>
        </p:nvPicPr>
        <p:blipFill rotWithShape="1">
          <a:blip r:embed="rId5">
            <a:alphaModFix/>
          </a:blip>
          <a:srcRect l="4210" t="4921" r="17424" b="9841"/>
          <a:stretch/>
        </p:blipFill>
        <p:spPr>
          <a:xfrm>
            <a:off x="9351105" y="1756020"/>
            <a:ext cx="8553351" cy="7668000"/>
          </a:xfrm>
          <a:prstGeom prst="rect">
            <a:avLst/>
          </a:prstGeom>
          <a:noFill/>
          <a:ln>
            <a:noFill/>
          </a:ln>
        </p:spPr>
      </p:pic>
      <p:sp>
        <p:nvSpPr>
          <p:cNvPr id="275" name="Google Shape;275;p17"/>
          <p:cNvSpPr txBox="1"/>
          <p:nvPr/>
        </p:nvSpPr>
        <p:spPr>
          <a:xfrm>
            <a:off x="4178216" y="5628435"/>
            <a:ext cx="6990528" cy="4293422"/>
          </a:xfrm>
          <a:prstGeom prst="rect">
            <a:avLst/>
          </a:prstGeom>
          <a:noFill/>
          <a:ln>
            <a:noFill/>
          </a:ln>
        </p:spPr>
        <p:txBody>
          <a:bodyPr spcFirstLastPara="1" wrap="square" lIns="137138" tIns="68550" rIns="137138" bIns="68550" anchor="t" anchorCtr="0">
            <a:spAutoFit/>
          </a:bodyPr>
          <a:lstStyle/>
          <a:p>
            <a:r>
              <a:rPr lang="de-DE" sz="2700">
                <a:solidFill>
                  <a:schemeClr val="dk1"/>
                </a:solidFill>
                <a:highlight>
                  <a:srgbClr val="FF00FF"/>
                </a:highlight>
                <a:latin typeface="Calibri"/>
                <a:ea typeface="Calibri"/>
                <a:cs typeface="Calibri"/>
                <a:sym typeface="Calibri"/>
              </a:rPr>
              <a:t>„</a:t>
            </a:r>
            <a:r>
              <a:rPr lang="de-DE" sz="2700" i="1">
                <a:solidFill>
                  <a:schemeClr val="dk1"/>
                </a:solidFill>
                <a:highlight>
                  <a:srgbClr val="FF00FF"/>
                </a:highlight>
                <a:latin typeface="Calibri"/>
                <a:ea typeface="Calibri"/>
                <a:cs typeface="Calibri"/>
                <a:sym typeface="Calibri"/>
              </a:rPr>
              <a:t>Die Stärkung der Rolle der Frau und die Förderung der Gleichstellung der Geschlechter sind entscheidend für die Beschleunigung der nachhaltigen Entwicklung. Die Beendigung aller Formen der Diskriminierung von Frauen und Mädchen ist nicht nur ein grundlegendes Menschenrecht, sondern hat auch einen Multiplikatoreffekt auf alle anderen Entwicklungsbereiche.“</a:t>
            </a:r>
            <a:endParaRPr sz="2700"/>
          </a:p>
          <a:p>
            <a:r>
              <a:rPr lang="de-DE" sz="2700">
                <a:solidFill>
                  <a:schemeClr val="dk1"/>
                </a:solidFill>
                <a:latin typeface="Calibri"/>
                <a:ea typeface="Calibri"/>
                <a:cs typeface="Calibri"/>
                <a:sym typeface="Calibri"/>
              </a:rPr>
              <a:t>2030 Agenda for Sustainable Development</a:t>
            </a:r>
            <a:endParaRPr sz="2700"/>
          </a:p>
        </p:txBody>
      </p:sp>
      <p:pic>
        <p:nvPicPr>
          <p:cNvPr id="276" name="Google Shape;276;p17" descr="Ein Bild, das Text, Screenshot, Schrift, Logo enthält.&#10;&#10;Automatisch generierte Beschreibung"/>
          <p:cNvPicPr preferRelativeResize="0"/>
          <p:nvPr/>
        </p:nvPicPr>
        <p:blipFill rotWithShape="1">
          <a:blip r:embed="rId6">
            <a:alphaModFix/>
          </a:blip>
          <a:srcRect/>
          <a:stretch/>
        </p:blipFill>
        <p:spPr>
          <a:xfrm>
            <a:off x="314184" y="5669177"/>
            <a:ext cx="3673251" cy="421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7661-25A7-47FA-278C-286D0142B0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5E58E3F-7841-8057-9141-F873B087254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6" name="AutoShape 6">
            <a:extLst>
              <a:ext uri="{FF2B5EF4-FFF2-40B4-BE49-F238E27FC236}">
                <a16:creationId xmlns:a16="http://schemas.microsoft.com/office/drawing/2014/main" id="{829C894E-38A3-96EC-0CE8-1AE7D30527B1}"/>
              </a:ext>
            </a:extLst>
          </p:cNvPr>
          <p:cNvSpPr/>
          <p:nvPr/>
        </p:nvSpPr>
        <p:spPr>
          <a:xfrm rot="-10800000">
            <a:off x="-1503937" y="4904760"/>
            <a:ext cx="18463554"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a:extLst>
              <a:ext uri="{FF2B5EF4-FFF2-40B4-BE49-F238E27FC236}">
                <a16:creationId xmlns:a16="http://schemas.microsoft.com/office/drawing/2014/main" id="{860DD2E4-B505-6B58-F51D-3812A3898FD5}"/>
              </a:ext>
            </a:extLst>
          </p:cNvPr>
          <p:cNvSpPr/>
          <p:nvPr/>
        </p:nvSpPr>
        <p:spPr>
          <a:xfrm rot="-10800000">
            <a:off x="14834018" y="5664304"/>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a:extLst>
              <a:ext uri="{FF2B5EF4-FFF2-40B4-BE49-F238E27FC236}">
                <a16:creationId xmlns:a16="http://schemas.microsoft.com/office/drawing/2014/main" id="{DCD617A7-EC46-978D-6B49-F5FCEF1B8CC7}"/>
              </a:ext>
            </a:extLst>
          </p:cNvPr>
          <p:cNvSpPr txBox="1"/>
          <p:nvPr/>
        </p:nvSpPr>
        <p:spPr>
          <a:xfrm>
            <a:off x="1047750" y="2774059"/>
            <a:ext cx="15082587" cy="1712007"/>
          </a:xfrm>
          <a:prstGeom prst="rect">
            <a:avLst/>
          </a:prstGeom>
        </p:spPr>
        <p:txBody>
          <a:bodyPr wrap="square" lIns="0" tIns="0" rIns="0" bIns="0" rtlCol="0" anchor="t">
            <a:spAutoFit/>
          </a:bodyPr>
          <a:lstStyle/>
          <a:p>
            <a:pPr algn="l">
              <a:lnSpc>
                <a:spcPts val="6600"/>
              </a:lnSpc>
            </a:pPr>
            <a:r>
              <a:rPr lang="en-US" sz="6000" b="1" dirty="0" err="1">
                <a:solidFill>
                  <a:srgbClr val="090847"/>
                </a:solidFill>
                <a:latin typeface="Garet Heavy"/>
                <a:ea typeface="Garet Heavy"/>
                <a:cs typeface="Garet Heavy"/>
                <a:sym typeface="Garet Heavy"/>
              </a:rPr>
              <a:t>Sehgewohnheiten</a:t>
            </a:r>
            <a:r>
              <a:rPr lang="en-US" sz="6000" b="1" dirty="0">
                <a:solidFill>
                  <a:srgbClr val="090847"/>
                </a:solidFill>
                <a:latin typeface="Garet Heavy"/>
                <a:ea typeface="Garet Heavy"/>
                <a:cs typeface="Garet Heavy"/>
                <a:sym typeface="Garet Heavy"/>
              </a:rPr>
              <a:t> </a:t>
            </a:r>
            <a:r>
              <a:rPr lang="en-US" sz="6000" b="1" dirty="0" err="1">
                <a:solidFill>
                  <a:srgbClr val="090847"/>
                </a:solidFill>
                <a:latin typeface="Garet Heavy"/>
                <a:ea typeface="Garet Heavy"/>
                <a:cs typeface="Garet Heavy"/>
                <a:sym typeface="Garet Heavy"/>
              </a:rPr>
              <a:t>bestimmen</a:t>
            </a:r>
            <a:r>
              <a:rPr lang="en-US" sz="6000" b="1" dirty="0">
                <a:solidFill>
                  <a:srgbClr val="090847"/>
                </a:solidFill>
                <a:latin typeface="Garet Heavy"/>
                <a:ea typeface="Garet Heavy"/>
                <a:cs typeface="Garet Heavy"/>
                <a:sym typeface="Garet Heavy"/>
              </a:rPr>
              <a:t> </a:t>
            </a:r>
            <a:r>
              <a:rPr lang="en-US" sz="6000" b="1" dirty="0" err="1">
                <a:solidFill>
                  <a:srgbClr val="090847"/>
                </a:solidFill>
                <a:latin typeface="Garet Heavy"/>
                <a:ea typeface="Garet Heavy"/>
                <a:cs typeface="Garet Heavy"/>
                <a:sym typeface="Garet Heavy"/>
              </a:rPr>
              <a:t>Bilderwelten</a:t>
            </a:r>
            <a:endParaRPr lang="en-US" sz="6000" b="1" dirty="0">
              <a:solidFill>
                <a:srgbClr val="090847"/>
              </a:solidFill>
              <a:latin typeface="Garet Heavy"/>
              <a:ea typeface="Garet Heavy"/>
              <a:cs typeface="Garet Heavy"/>
              <a:sym typeface="Garet Heavy"/>
            </a:endParaRPr>
          </a:p>
        </p:txBody>
      </p:sp>
      <p:sp>
        <p:nvSpPr>
          <p:cNvPr id="13" name="TextBox 13">
            <a:extLst>
              <a:ext uri="{FF2B5EF4-FFF2-40B4-BE49-F238E27FC236}">
                <a16:creationId xmlns:a16="http://schemas.microsoft.com/office/drawing/2014/main" id="{99968E54-5A65-EB03-12C4-786445DC7555}"/>
              </a:ext>
            </a:extLst>
          </p:cNvPr>
          <p:cNvSpPr txBox="1"/>
          <p:nvPr/>
        </p:nvSpPr>
        <p:spPr>
          <a:xfrm>
            <a:off x="1029739" y="5352631"/>
            <a:ext cx="13277850" cy="4746364"/>
          </a:xfrm>
          <a:prstGeom prst="rect">
            <a:avLst/>
          </a:prstGeom>
        </p:spPr>
        <p:txBody>
          <a:bodyPr wrap="square" lIns="0" tIns="0" rIns="0" bIns="0" rtlCol="0" anchor="t">
            <a:spAutoFit/>
          </a:bodyPr>
          <a:lstStyle/>
          <a:p>
            <a:pPr algn="just">
              <a:lnSpc>
                <a:spcPts val="3359"/>
              </a:lnSpc>
              <a:spcBef>
                <a:spcPct val="0"/>
              </a:spcBef>
            </a:pPr>
            <a:r>
              <a:rPr lang="de-DE" dirty="0">
                <a:solidFill>
                  <a:srgbClr val="333333"/>
                </a:solidFill>
                <a:latin typeface="Open Sans" panose="020B0606030504020204" pitchFamily="34" charset="0"/>
              </a:rPr>
              <a:t>Die </a:t>
            </a:r>
            <a:r>
              <a:rPr lang="de-DE" b="0" i="0" u="none" strike="noStrike" dirty="0">
                <a:solidFill>
                  <a:srgbClr val="333333"/>
                </a:solidFill>
                <a:effectLst/>
                <a:latin typeface="Open Sans" panose="020B0606030504020204" pitchFamily="34" charset="0"/>
              </a:rPr>
              <a:t>Visualisierung unserer Wahrnehmung, unserer Denkprozesse und Beobachtungen ist subjektiv und gesellschaftlich geprägt. Wir denken aus der Perspektive heraus, von der aus wir auf und in die Welt schauen. Die individuelle Betrachtung und auch die Wahrnehmung einer Gesellschaft richten sich nach aktuellen Trends, der Mode, der eigenen kulturellen Prägung, der politischen und wirtschaftlichen Situation im eigenen Land, sowie Einflüssen von außen (soweit diese zugelassen werden). So entstehen in jeder Gesellschaft ganz unterschiedliche Sehgewohnheiten und damit auch unterschiedliche Einflüsse auf die Bildgestaltung. Zu den gesellschaftlich konstituierten Sehgewohnheiten kommen beeinflussende Gegebenheiten wie die Leserichtung und andere Parameter wie der Umgang mit Materialien hinzu.</a:t>
            </a:r>
          </a:p>
          <a:p>
            <a:pPr algn="just">
              <a:lnSpc>
                <a:spcPts val="3359"/>
              </a:lnSpc>
              <a:spcBef>
                <a:spcPct val="0"/>
              </a:spcBef>
            </a:pPr>
            <a:br>
              <a:rPr lang="de-DE" dirty="0"/>
            </a:br>
            <a:r>
              <a:rPr lang="de-DE" b="0" i="0" u="none" strike="noStrike" dirty="0">
                <a:solidFill>
                  <a:srgbClr val="333333"/>
                </a:solidFill>
                <a:effectLst/>
                <a:latin typeface="Open Sans" panose="020B0606030504020204" pitchFamily="34" charset="0"/>
              </a:rPr>
              <a:t>Wie sieht es aber in Gesellschaften aus, die kulturell ganz anders geprägt sind? Gesellschaften, in denen andere Trends und völlig andere politische und wirtschaftliche Verhältnisse vorzufinden sind? </a:t>
            </a:r>
            <a:r>
              <a:rPr lang="de-DE" dirty="0">
                <a:solidFill>
                  <a:srgbClr val="333333"/>
                </a:solidFill>
                <a:latin typeface="Open Sans" panose="020B0606030504020204" pitchFamily="34" charset="0"/>
              </a:rPr>
              <a:t>W</a:t>
            </a:r>
            <a:r>
              <a:rPr lang="de-DE" b="0" i="0" u="none" strike="noStrike" dirty="0">
                <a:solidFill>
                  <a:srgbClr val="333333"/>
                </a:solidFill>
                <a:effectLst/>
                <a:latin typeface="Open Sans" panose="020B0606030504020204" pitchFamily="34" charset="0"/>
              </a:rPr>
              <a:t>ie könnte Kunstunterricht in Zukunft aussehen, wenn man Bildsprachen, die nicht den westlichen Sehgewohnheiten entsprechen, in die Vermittlung mit einbezieht?</a:t>
            </a:r>
            <a:endParaRPr lang="en-US" dirty="0">
              <a:solidFill>
                <a:srgbClr val="090847"/>
              </a:solidFill>
              <a:latin typeface="Roboto"/>
              <a:ea typeface="Roboto"/>
              <a:cs typeface="Roboto"/>
              <a:sym typeface="Roboto"/>
            </a:endParaRPr>
          </a:p>
        </p:txBody>
      </p:sp>
      <p:sp>
        <p:nvSpPr>
          <p:cNvPr id="3" name="Freeform 17">
            <a:extLst>
              <a:ext uri="{FF2B5EF4-FFF2-40B4-BE49-F238E27FC236}">
                <a16:creationId xmlns:a16="http://schemas.microsoft.com/office/drawing/2014/main" id="{8AEAAFE8-B7BA-F18E-7004-55C57F71417E}"/>
              </a:ext>
            </a:extLst>
          </p:cNvPr>
          <p:cNvSpPr/>
          <p:nvPr/>
        </p:nvSpPr>
        <p:spPr>
          <a:xfrm>
            <a:off x="1047750" y="1121271"/>
            <a:ext cx="885349" cy="885349"/>
          </a:xfrm>
          <a:custGeom>
            <a:avLst/>
            <a:gdLst/>
            <a:ahLst/>
            <a:cxnLst/>
            <a:rect l="l" t="t" r="r" b="b"/>
            <a:pathLst>
              <a:path w="885349" h="885349">
                <a:moveTo>
                  <a:pt x="0" y="0"/>
                </a:moveTo>
                <a:lnTo>
                  <a:pt x="885349" y="0"/>
                </a:lnTo>
                <a:lnTo>
                  <a:pt x="885349" y="885349"/>
                </a:lnTo>
                <a:lnTo>
                  <a:pt x="0" y="8853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Tree>
    <p:extLst>
      <p:ext uri="{BB962C8B-B14F-4D97-AF65-F5344CB8AC3E}">
        <p14:creationId xmlns:p14="http://schemas.microsoft.com/office/powerpoint/2010/main" val="145913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D73BD-0559-6867-AE17-E9F1547D29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500117-92EE-E59D-6424-D75BD950B468}"/>
              </a:ext>
            </a:extLst>
          </p:cNvPr>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3" name="AutoShape 3">
            <a:extLst>
              <a:ext uri="{FF2B5EF4-FFF2-40B4-BE49-F238E27FC236}">
                <a16:creationId xmlns:a16="http://schemas.microsoft.com/office/drawing/2014/main" id="{34901885-E705-84E5-4E52-81AD695D0CA1}"/>
              </a:ext>
            </a:extLst>
          </p:cNvPr>
          <p:cNvSpPr/>
          <p:nvPr/>
        </p:nvSpPr>
        <p:spPr>
          <a:xfrm rot="-10800000">
            <a:off x="-335245" y="5018087"/>
            <a:ext cx="14375559" cy="0"/>
          </a:xfrm>
          <a:prstGeom prst="line">
            <a:avLst/>
          </a:prstGeom>
          <a:ln w="95250" cap="rnd">
            <a:solidFill>
              <a:srgbClr val="090847"/>
            </a:solidFill>
            <a:prstDash val="solid"/>
            <a:headEnd type="none" w="sm" len="sm"/>
            <a:tailEnd type="none" w="sm" len="sm"/>
          </a:ln>
        </p:spPr>
        <p:txBody>
          <a:bodyPr/>
          <a:lstStyle/>
          <a:p>
            <a:endParaRPr lang="de-DE"/>
          </a:p>
        </p:txBody>
      </p:sp>
      <p:sp>
        <p:nvSpPr>
          <p:cNvPr id="5" name="Freeform 5">
            <a:extLst>
              <a:ext uri="{FF2B5EF4-FFF2-40B4-BE49-F238E27FC236}">
                <a16:creationId xmlns:a16="http://schemas.microsoft.com/office/drawing/2014/main" id="{51D12481-5703-09CE-03C9-8F840F93598F}"/>
              </a:ext>
            </a:extLst>
          </p:cNvPr>
          <p:cNvSpPr/>
          <p:nvPr/>
        </p:nvSpPr>
        <p:spPr>
          <a:xfrm>
            <a:off x="6080532" y="1272799"/>
            <a:ext cx="6126937" cy="6126912"/>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8222" b="-31778"/>
            </a:stretch>
          </a:blipFill>
        </p:spPr>
        <p:txBody>
          <a:bodyPr/>
          <a:lstStyle/>
          <a:p>
            <a:endParaRPr lang="de-DE"/>
          </a:p>
        </p:txBody>
      </p:sp>
      <p:sp>
        <p:nvSpPr>
          <p:cNvPr id="6" name="AutoShape 6">
            <a:extLst>
              <a:ext uri="{FF2B5EF4-FFF2-40B4-BE49-F238E27FC236}">
                <a16:creationId xmlns:a16="http://schemas.microsoft.com/office/drawing/2014/main" id="{B0D1A7FD-0BEB-7074-E082-275DB36FB5ED}"/>
              </a:ext>
            </a:extLst>
          </p:cNvPr>
          <p:cNvSpPr/>
          <p:nvPr/>
        </p:nvSpPr>
        <p:spPr>
          <a:xfrm rot="-10800000">
            <a:off x="9420509" y="6745520"/>
            <a:ext cx="3518367"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Oval 11">
            <a:extLst>
              <a:ext uri="{FF2B5EF4-FFF2-40B4-BE49-F238E27FC236}">
                <a16:creationId xmlns:a16="http://schemas.microsoft.com/office/drawing/2014/main" id="{62AC6A45-4336-217B-7AB1-D85CC719341E}"/>
              </a:ext>
            </a:extLst>
          </p:cNvPr>
          <p:cNvSpPr/>
          <p:nvPr/>
        </p:nvSpPr>
        <p:spPr>
          <a:xfrm>
            <a:off x="6080531" y="1272799"/>
            <a:ext cx="6126937" cy="612691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500" dirty="0">
                <a:solidFill>
                  <a:schemeClr val="tx1"/>
                </a:solidFill>
                <a:latin typeface="Century Gothic" panose="020B0502020202020204" pitchFamily="34" charset="0"/>
              </a:rPr>
              <a:t>Wie lassen sich multidiverse</a:t>
            </a:r>
          </a:p>
          <a:p>
            <a:pPr algn="ctr"/>
            <a:r>
              <a:rPr lang="de-DE" sz="3500" dirty="0">
                <a:solidFill>
                  <a:schemeClr val="tx1"/>
                </a:solidFill>
                <a:latin typeface="Century Gothic" panose="020B0502020202020204" pitchFamily="34" charset="0"/>
              </a:rPr>
              <a:t>ästhetische Positionen und</a:t>
            </a:r>
          </a:p>
          <a:p>
            <a:pPr algn="ctr"/>
            <a:r>
              <a:rPr lang="de-DE" sz="3500" dirty="0">
                <a:solidFill>
                  <a:schemeClr val="tx1"/>
                </a:solidFill>
                <a:latin typeface="Century Gothic" panose="020B0502020202020204" pitchFamily="34" charset="0"/>
              </a:rPr>
              <a:t>Praktiken der Bildproduktion und -rezeption in den Kunstunterricht einbinden?</a:t>
            </a:r>
          </a:p>
        </p:txBody>
      </p:sp>
    </p:spTree>
    <p:extLst>
      <p:ext uri="{BB962C8B-B14F-4D97-AF65-F5344CB8AC3E}">
        <p14:creationId xmlns:p14="http://schemas.microsoft.com/office/powerpoint/2010/main" val="163800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6" name="AutoShape 6"/>
          <p:cNvSpPr/>
          <p:nvPr/>
        </p:nvSpPr>
        <p:spPr>
          <a:xfrm rot="-10800000">
            <a:off x="-1503937" y="4904760"/>
            <a:ext cx="18463554"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p:cNvSpPr/>
          <p:nvPr/>
        </p:nvSpPr>
        <p:spPr>
          <a:xfrm rot="-10800000">
            <a:off x="14834018" y="5664304"/>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p:cNvSpPr txBox="1"/>
          <p:nvPr/>
        </p:nvSpPr>
        <p:spPr>
          <a:xfrm>
            <a:off x="1047750" y="3607039"/>
            <a:ext cx="15082587" cy="865622"/>
          </a:xfrm>
          <a:prstGeom prst="rect">
            <a:avLst/>
          </a:prstGeom>
        </p:spPr>
        <p:txBody>
          <a:bodyPr wrap="square" lIns="0" tIns="0" rIns="0" bIns="0" rtlCol="0" anchor="t">
            <a:spAutoFit/>
          </a:bodyPr>
          <a:lstStyle/>
          <a:p>
            <a:pPr algn="l">
              <a:lnSpc>
                <a:spcPts val="6600"/>
              </a:lnSpc>
            </a:pPr>
            <a:r>
              <a:rPr lang="en-US" sz="6000" b="1" dirty="0">
                <a:solidFill>
                  <a:srgbClr val="090847"/>
                </a:solidFill>
                <a:latin typeface="Garet Heavy"/>
                <a:ea typeface="Garet Heavy"/>
                <a:cs typeface="Garet Heavy"/>
                <a:sym typeface="Garet Heavy"/>
              </a:rPr>
              <a:t>Was </a:t>
            </a:r>
            <a:r>
              <a:rPr lang="en-US" sz="6000" b="1" dirty="0" err="1">
                <a:solidFill>
                  <a:srgbClr val="090847"/>
                </a:solidFill>
                <a:latin typeface="Garet Heavy"/>
                <a:ea typeface="Garet Heavy"/>
                <a:cs typeface="Garet Heavy"/>
                <a:sym typeface="Garet Heavy"/>
              </a:rPr>
              <a:t>wir</a:t>
            </a:r>
            <a:r>
              <a:rPr lang="en-US" sz="6000" b="1" dirty="0">
                <a:solidFill>
                  <a:srgbClr val="090847"/>
                </a:solidFill>
                <a:latin typeface="Garet Heavy"/>
                <a:ea typeface="Garet Heavy"/>
                <a:cs typeface="Garet Heavy"/>
                <a:sym typeface="Garet Heavy"/>
              </a:rPr>
              <a:t> </a:t>
            </a:r>
            <a:r>
              <a:rPr lang="en-US" sz="6000" b="1" dirty="0" err="1">
                <a:solidFill>
                  <a:srgbClr val="090847"/>
                </a:solidFill>
                <a:latin typeface="Garet Heavy"/>
                <a:ea typeface="Garet Heavy"/>
                <a:cs typeface="Garet Heavy"/>
                <a:sym typeface="Garet Heavy"/>
              </a:rPr>
              <a:t>heute</a:t>
            </a:r>
            <a:r>
              <a:rPr lang="en-US" sz="6000" b="1" dirty="0">
                <a:solidFill>
                  <a:srgbClr val="090847"/>
                </a:solidFill>
                <a:latin typeface="Garet Heavy"/>
                <a:ea typeface="Garet Heavy"/>
                <a:cs typeface="Garet Heavy"/>
                <a:sym typeface="Garet Heavy"/>
              </a:rPr>
              <a:t> </a:t>
            </a:r>
            <a:r>
              <a:rPr lang="en-US" sz="6000" b="1" dirty="0" err="1">
                <a:solidFill>
                  <a:srgbClr val="090847"/>
                </a:solidFill>
                <a:latin typeface="Garet Heavy"/>
                <a:ea typeface="Garet Heavy"/>
                <a:cs typeface="Garet Heavy"/>
                <a:sym typeface="Garet Heavy"/>
              </a:rPr>
              <a:t>machen</a:t>
            </a:r>
            <a:r>
              <a:rPr lang="en-US" sz="6000" b="1" dirty="0">
                <a:solidFill>
                  <a:srgbClr val="090847"/>
                </a:solidFill>
                <a:latin typeface="Garet Heavy"/>
                <a:ea typeface="Garet Heavy"/>
                <a:cs typeface="Garet Heavy"/>
                <a:sym typeface="Garet Heavy"/>
              </a:rPr>
              <a:t> </a:t>
            </a:r>
          </a:p>
        </p:txBody>
      </p:sp>
      <p:sp>
        <p:nvSpPr>
          <p:cNvPr id="13" name="TextBox 13"/>
          <p:cNvSpPr txBox="1"/>
          <p:nvPr/>
        </p:nvSpPr>
        <p:spPr>
          <a:xfrm>
            <a:off x="1047750" y="5571037"/>
            <a:ext cx="13277850" cy="1308050"/>
          </a:xfrm>
          <a:prstGeom prst="rect">
            <a:avLst/>
          </a:prstGeom>
        </p:spPr>
        <p:txBody>
          <a:bodyPr wrap="square" lIns="0" tIns="0" rIns="0" bIns="0" rtlCol="0" anchor="t">
            <a:spAutoFit/>
          </a:bodyPr>
          <a:lstStyle/>
          <a:p>
            <a:pPr marL="457200" indent="-457200" algn="just">
              <a:lnSpc>
                <a:spcPts val="3359"/>
              </a:lnSpc>
              <a:spcBef>
                <a:spcPct val="0"/>
              </a:spcBef>
              <a:buFont typeface="+mj-lt"/>
              <a:buAutoNum type="arabicPeriod"/>
            </a:pPr>
            <a:r>
              <a:rPr lang="en-US" sz="3200" dirty="0">
                <a:solidFill>
                  <a:srgbClr val="090847"/>
                </a:solidFill>
                <a:latin typeface="Century Gothic" panose="020B0502020202020204" pitchFamily="34" charset="0"/>
                <a:ea typeface="Roboto"/>
                <a:cs typeface="Roboto"/>
                <a:sym typeface="Roboto"/>
              </a:rPr>
              <a:t>Auswertung </a:t>
            </a:r>
            <a:r>
              <a:rPr lang="en-US" sz="3200" dirty="0" err="1">
                <a:solidFill>
                  <a:srgbClr val="090847"/>
                </a:solidFill>
                <a:latin typeface="Century Gothic" panose="020B0502020202020204" pitchFamily="34" charset="0"/>
                <a:ea typeface="Roboto"/>
                <a:cs typeface="Roboto"/>
                <a:sym typeface="Roboto"/>
              </a:rPr>
              <a:t>Hausaufgabe</a:t>
            </a:r>
            <a:r>
              <a:rPr lang="en-US" sz="3200" dirty="0">
                <a:solidFill>
                  <a:srgbClr val="090847"/>
                </a:solidFill>
                <a:latin typeface="Century Gothic" panose="020B0502020202020204" pitchFamily="34" charset="0"/>
                <a:ea typeface="Roboto"/>
                <a:cs typeface="Roboto"/>
                <a:sym typeface="Roboto"/>
              </a:rPr>
              <a:t> “Kanon-Bildung”</a:t>
            </a:r>
          </a:p>
          <a:p>
            <a:pPr marL="457200" indent="-457200" algn="just">
              <a:lnSpc>
                <a:spcPts val="3359"/>
              </a:lnSpc>
              <a:spcBef>
                <a:spcPct val="0"/>
              </a:spcBef>
              <a:buFont typeface="+mj-lt"/>
              <a:buAutoNum type="arabicPeriod"/>
            </a:pPr>
            <a:r>
              <a:rPr lang="en-US" sz="3200" dirty="0" err="1">
                <a:solidFill>
                  <a:srgbClr val="090847"/>
                </a:solidFill>
                <a:latin typeface="Century Gothic" panose="020B0502020202020204" pitchFamily="34" charset="0"/>
                <a:ea typeface="Roboto"/>
                <a:cs typeface="Roboto"/>
                <a:sym typeface="Roboto"/>
              </a:rPr>
              <a:t>Reflexion</a:t>
            </a:r>
            <a:r>
              <a:rPr lang="en-US" sz="3200" dirty="0">
                <a:solidFill>
                  <a:srgbClr val="090847"/>
                </a:solidFill>
                <a:latin typeface="Century Gothic" panose="020B0502020202020204" pitchFamily="34" charset="0"/>
                <a:ea typeface="Roboto"/>
                <a:cs typeface="Roboto"/>
                <a:sym typeface="Roboto"/>
              </a:rPr>
              <a:t> Kanon</a:t>
            </a:r>
          </a:p>
          <a:p>
            <a:pPr marL="457200" indent="-457200" algn="just">
              <a:lnSpc>
                <a:spcPts val="3359"/>
              </a:lnSpc>
              <a:spcBef>
                <a:spcPct val="0"/>
              </a:spcBef>
              <a:buFont typeface="+mj-lt"/>
              <a:buAutoNum type="arabicPeriod"/>
            </a:pPr>
            <a:r>
              <a:rPr lang="en-US" sz="3200" dirty="0" err="1">
                <a:solidFill>
                  <a:srgbClr val="090847"/>
                </a:solidFill>
                <a:latin typeface="Century Gothic" panose="020B0502020202020204" pitchFamily="34" charset="0"/>
                <a:ea typeface="Roboto"/>
                <a:cs typeface="Roboto"/>
                <a:sym typeface="Roboto"/>
              </a:rPr>
              <a:t>Perspektiven</a:t>
            </a:r>
            <a:r>
              <a:rPr lang="en-US" sz="3200" dirty="0">
                <a:solidFill>
                  <a:srgbClr val="090847"/>
                </a:solidFill>
                <a:latin typeface="Century Gothic" panose="020B0502020202020204" pitchFamily="34" charset="0"/>
                <a:ea typeface="Roboto"/>
                <a:cs typeface="Roboto"/>
                <a:sym typeface="Roboto"/>
              </a:rPr>
              <a:t> der </a:t>
            </a:r>
            <a:r>
              <a:rPr lang="en-US" sz="3200" dirty="0" err="1">
                <a:solidFill>
                  <a:srgbClr val="090847"/>
                </a:solidFill>
                <a:latin typeface="Century Gothic" panose="020B0502020202020204" pitchFamily="34" charset="0"/>
                <a:ea typeface="Roboto"/>
                <a:cs typeface="Roboto"/>
                <a:sym typeface="Roboto"/>
              </a:rPr>
              <a:t>forschend-lernenden</a:t>
            </a:r>
            <a:r>
              <a:rPr lang="en-US" sz="3200" dirty="0">
                <a:solidFill>
                  <a:srgbClr val="090847"/>
                </a:solidFill>
                <a:latin typeface="Century Gothic" panose="020B0502020202020204" pitchFamily="34" charset="0"/>
                <a:ea typeface="Roboto"/>
                <a:cs typeface="Roboto"/>
                <a:sym typeface="Roboto"/>
              </a:rPr>
              <a:t> </a:t>
            </a:r>
            <a:r>
              <a:rPr lang="en-US" sz="3200" dirty="0" err="1">
                <a:solidFill>
                  <a:srgbClr val="090847"/>
                </a:solidFill>
                <a:latin typeface="Century Gothic" panose="020B0502020202020204" pitchFamily="34" charset="0"/>
                <a:ea typeface="Roboto"/>
                <a:cs typeface="Roboto"/>
                <a:sym typeface="Roboto"/>
              </a:rPr>
              <a:t>Weiterentwicklung</a:t>
            </a:r>
            <a:endParaRPr lang="en-US" sz="3200" dirty="0">
              <a:solidFill>
                <a:srgbClr val="090847"/>
              </a:solidFill>
              <a:latin typeface="Century Gothic" panose="020B0502020202020204" pitchFamily="34" charset="0"/>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47759-5FFF-5B29-799F-7747FCA882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F17B38-B494-88D4-7B96-9425E3ED702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6" name="AutoShape 6">
            <a:extLst>
              <a:ext uri="{FF2B5EF4-FFF2-40B4-BE49-F238E27FC236}">
                <a16:creationId xmlns:a16="http://schemas.microsoft.com/office/drawing/2014/main" id="{1AEDD1AE-9358-241E-3120-26E0F03AC7A5}"/>
              </a:ext>
            </a:extLst>
          </p:cNvPr>
          <p:cNvSpPr/>
          <p:nvPr/>
        </p:nvSpPr>
        <p:spPr>
          <a:xfrm rot="-10800000">
            <a:off x="-1503937" y="4904760"/>
            <a:ext cx="18463554"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a:extLst>
              <a:ext uri="{FF2B5EF4-FFF2-40B4-BE49-F238E27FC236}">
                <a16:creationId xmlns:a16="http://schemas.microsoft.com/office/drawing/2014/main" id="{B937D89E-8F8D-BA8F-105F-3A0E10CB762F}"/>
              </a:ext>
            </a:extLst>
          </p:cNvPr>
          <p:cNvSpPr/>
          <p:nvPr/>
        </p:nvSpPr>
        <p:spPr>
          <a:xfrm rot="-10800000">
            <a:off x="14834018" y="5664304"/>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a:extLst>
              <a:ext uri="{FF2B5EF4-FFF2-40B4-BE49-F238E27FC236}">
                <a16:creationId xmlns:a16="http://schemas.microsoft.com/office/drawing/2014/main" id="{DDCD2904-390B-FCA6-685B-01B13B2E27C2}"/>
              </a:ext>
            </a:extLst>
          </p:cNvPr>
          <p:cNvSpPr txBox="1"/>
          <p:nvPr/>
        </p:nvSpPr>
        <p:spPr>
          <a:xfrm>
            <a:off x="1047750" y="3632500"/>
            <a:ext cx="15082587" cy="865622"/>
          </a:xfrm>
          <a:prstGeom prst="rect">
            <a:avLst/>
          </a:prstGeom>
        </p:spPr>
        <p:txBody>
          <a:bodyPr wrap="square" lIns="0" tIns="0" rIns="0" bIns="0" rtlCol="0" anchor="t">
            <a:spAutoFit/>
          </a:bodyPr>
          <a:lstStyle/>
          <a:p>
            <a:pPr algn="l">
              <a:lnSpc>
                <a:spcPts val="6600"/>
              </a:lnSpc>
            </a:pPr>
            <a:r>
              <a:rPr lang="en-US" sz="6000" b="1" dirty="0" err="1">
                <a:solidFill>
                  <a:srgbClr val="090847"/>
                </a:solidFill>
                <a:latin typeface="Garet Heavy"/>
                <a:ea typeface="Garet Heavy"/>
                <a:cs typeface="Garet Heavy"/>
                <a:sym typeface="Garet Heavy"/>
              </a:rPr>
              <a:t>Hausaufgabe</a:t>
            </a:r>
            <a:endParaRPr lang="en-US" sz="6000" b="1" dirty="0">
              <a:solidFill>
                <a:srgbClr val="090847"/>
              </a:solidFill>
              <a:latin typeface="Garet Heavy"/>
              <a:ea typeface="Garet Heavy"/>
              <a:cs typeface="Garet Heavy"/>
              <a:sym typeface="Garet Heavy"/>
            </a:endParaRPr>
          </a:p>
        </p:txBody>
      </p:sp>
      <p:sp>
        <p:nvSpPr>
          <p:cNvPr id="13" name="TextBox 13">
            <a:extLst>
              <a:ext uri="{FF2B5EF4-FFF2-40B4-BE49-F238E27FC236}">
                <a16:creationId xmlns:a16="http://schemas.microsoft.com/office/drawing/2014/main" id="{0BC77EDB-7EAC-0ECD-B2F3-98B128F357F7}"/>
              </a:ext>
            </a:extLst>
          </p:cNvPr>
          <p:cNvSpPr txBox="1"/>
          <p:nvPr/>
        </p:nvSpPr>
        <p:spPr>
          <a:xfrm>
            <a:off x="1047750" y="5571037"/>
            <a:ext cx="13277850" cy="1714700"/>
          </a:xfrm>
          <a:prstGeom prst="rect">
            <a:avLst/>
          </a:prstGeom>
        </p:spPr>
        <p:txBody>
          <a:bodyPr wrap="square" lIns="0" tIns="0" rIns="0" bIns="0" rtlCol="0" anchor="t">
            <a:spAutoFit/>
          </a:bodyPr>
          <a:lstStyle/>
          <a:p>
            <a:pPr algn="just">
              <a:lnSpc>
                <a:spcPts val="3359"/>
              </a:lnSpc>
              <a:spcBef>
                <a:spcPct val="0"/>
              </a:spcBef>
            </a:pPr>
            <a:r>
              <a:rPr lang="en-US" sz="2800" dirty="0">
                <a:solidFill>
                  <a:srgbClr val="090847"/>
                </a:solidFill>
                <a:latin typeface="Century Gothic" panose="020B0502020202020204" pitchFamily="34" charset="0"/>
                <a:ea typeface="Roboto"/>
                <a:cs typeface="Roboto"/>
                <a:sym typeface="Roboto"/>
              </a:rPr>
              <a:t>Lest </a:t>
            </a:r>
            <a:r>
              <a:rPr lang="en-US" sz="2800">
                <a:solidFill>
                  <a:srgbClr val="090847"/>
                </a:solidFill>
                <a:latin typeface="Century Gothic" panose="020B0502020202020204" pitchFamily="34" charset="0"/>
                <a:ea typeface="Roboto"/>
                <a:cs typeface="Roboto"/>
                <a:sym typeface="Roboto"/>
              </a:rPr>
              <a:t>den </a:t>
            </a:r>
            <a:r>
              <a:rPr lang="en-US" sz="2800" dirty="0">
                <a:solidFill>
                  <a:srgbClr val="090847"/>
                </a:solidFill>
                <a:latin typeface="Century Gothic" panose="020B0502020202020204" pitchFamily="34" charset="0"/>
                <a:ea typeface="Roboto"/>
                <a:cs typeface="Roboto"/>
                <a:sym typeface="Roboto"/>
              </a:rPr>
              <a:t>T</a:t>
            </a:r>
            <a:r>
              <a:rPr lang="en-US" sz="2800">
                <a:solidFill>
                  <a:srgbClr val="090847"/>
                </a:solidFill>
                <a:latin typeface="Century Gothic" panose="020B0502020202020204" pitchFamily="34" charset="0"/>
                <a:ea typeface="Roboto"/>
                <a:cs typeface="Roboto"/>
                <a:sym typeface="Roboto"/>
              </a:rPr>
              <a:t>ext</a:t>
            </a:r>
            <a:r>
              <a:rPr lang="en-US" sz="2800" dirty="0">
                <a:solidFill>
                  <a:srgbClr val="090847"/>
                </a:solidFill>
                <a:latin typeface="Century Gothic" panose="020B0502020202020204" pitchFamily="34" charset="0"/>
                <a:ea typeface="Roboto"/>
                <a:cs typeface="Roboto"/>
                <a:sym typeface="Roboto"/>
              </a:rPr>
              <a:t>: Meyer, Torsten: Kunst </a:t>
            </a:r>
            <a:r>
              <a:rPr lang="en-US" sz="2800" dirty="0" err="1">
                <a:solidFill>
                  <a:srgbClr val="090847"/>
                </a:solidFill>
                <a:latin typeface="Century Gothic" panose="020B0502020202020204" pitchFamily="34" charset="0"/>
                <a:ea typeface="Roboto"/>
                <a:cs typeface="Roboto"/>
                <a:sym typeface="Roboto"/>
              </a:rPr>
              <a:t>als</a:t>
            </a:r>
            <a:r>
              <a:rPr lang="en-US" sz="2800" dirty="0">
                <a:solidFill>
                  <a:srgbClr val="090847"/>
                </a:solidFill>
                <a:latin typeface="Century Gothic" panose="020B0502020202020204" pitchFamily="34" charset="0"/>
                <a:ea typeface="Roboto"/>
                <a:cs typeface="Roboto"/>
                <a:sym typeface="Roboto"/>
              </a:rPr>
              <a:t> </a:t>
            </a:r>
            <a:r>
              <a:rPr lang="en-US" sz="2800" dirty="0" err="1">
                <a:solidFill>
                  <a:srgbClr val="090847"/>
                </a:solidFill>
                <a:latin typeface="Century Gothic" panose="020B0502020202020204" pitchFamily="34" charset="0"/>
                <a:ea typeface="Roboto"/>
                <a:cs typeface="Roboto"/>
                <a:sym typeface="Roboto"/>
              </a:rPr>
              <a:t>Lernumgebung</a:t>
            </a:r>
            <a:r>
              <a:rPr lang="en-US" sz="2800" dirty="0">
                <a:solidFill>
                  <a:srgbClr val="090847"/>
                </a:solidFill>
                <a:latin typeface="Century Gothic" panose="020B0502020202020204" pitchFamily="34" charset="0"/>
                <a:ea typeface="Roboto"/>
                <a:cs typeface="Roboto"/>
                <a:sym typeface="Roboto"/>
              </a:rPr>
              <a:t>, in: Annemarie Hahn, Nada Rosa Schroer, Eva Hegge, Torsten Meyer (Hg.): Curatorial Learning Spaces. Kunst, </a:t>
            </a:r>
            <a:r>
              <a:rPr lang="en-US" sz="2800" dirty="0" err="1">
                <a:solidFill>
                  <a:srgbClr val="090847"/>
                </a:solidFill>
                <a:latin typeface="Century Gothic" panose="020B0502020202020204" pitchFamily="34" charset="0"/>
                <a:ea typeface="Roboto"/>
                <a:cs typeface="Roboto"/>
                <a:sym typeface="Roboto"/>
              </a:rPr>
              <a:t>Bildung</a:t>
            </a:r>
            <a:r>
              <a:rPr lang="en-US" sz="2800" dirty="0">
                <a:solidFill>
                  <a:srgbClr val="090847"/>
                </a:solidFill>
                <a:latin typeface="Century Gothic" panose="020B0502020202020204" pitchFamily="34" charset="0"/>
                <a:ea typeface="Roboto"/>
                <a:cs typeface="Roboto"/>
                <a:sym typeface="Roboto"/>
              </a:rPr>
              <a:t> und </a:t>
            </a:r>
            <a:r>
              <a:rPr lang="en-US" sz="2800" dirty="0" err="1">
                <a:solidFill>
                  <a:srgbClr val="090847"/>
                </a:solidFill>
                <a:latin typeface="Century Gothic" panose="020B0502020202020204" pitchFamily="34" charset="0"/>
                <a:ea typeface="Roboto"/>
                <a:cs typeface="Roboto"/>
                <a:sym typeface="Roboto"/>
              </a:rPr>
              <a:t>kuratorische</a:t>
            </a:r>
            <a:r>
              <a:rPr lang="en-US" sz="2800" dirty="0">
                <a:solidFill>
                  <a:srgbClr val="090847"/>
                </a:solidFill>
                <a:latin typeface="Century Gothic" panose="020B0502020202020204" pitchFamily="34" charset="0"/>
                <a:ea typeface="Roboto"/>
                <a:cs typeface="Roboto"/>
                <a:sym typeface="Roboto"/>
              </a:rPr>
              <a:t> Praxis, </a:t>
            </a:r>
            <a:r>
              <a:rPr lang="en-US" sz="2800" dirty="0" err="1">
                <a:solidFill>
                  <a:srgbClr val="090847"/>
                </a:solidFill>
                <a:latin typeface="Century Gothic" panose="020B0502020202020204" pitchFamily="34" charset="0"/>
                <a:ea typeface="Roboto"/>
                <a:cs typeface="Roboto"/>
                <a:sym typeface="Roboto"/>
              </a:rPr>
              <a:t>Zeitschrift</a:t>
            </a:r>
            <a:r>
              <a:rPr lang="en-US" sz="2800" dirty="0">
                <a:solidFill>
                  <a:srgbClr val="090847"/>
                </a:solidFill>
                <a:latin typeface="Century Gothic" panose="020B0502020202020204" pitchFamily="34" charset="0"/>
                <a:ea typeface="Roboto"/>
                <a:cs typeface="Roboto"/>
                <a:sym typeface="Roboto"/>
              </a:rPr>
              <a:t> Kunst </a:t>
            </a:r>
            <a:r>
              <a:rPr lang="en-US" sz="2800" dirty="0" err="1">
                <a:solidFill>
                  <a:srgbClr val="090847"/>
                </a:solidFill>
                <a:latin typeface="Century Gothic" panose="020B0502020202020204" pitchFamily="34" charset="0"/>
                <a:ea typeface="Roboto"/>
                <a:cs typeface="Roboto"/>
                <a:sym typeface="Roboto"/>
              </a:rPr>
              <a:t>Medien</a:t>
            </a:r>
            <a:r>
              <a:rPr lang="en-US" sz="2800" dirty="0">
                <a:solidFill>
                  <a:srgbClr val="090847"/>
                </a:solidFill>
                <a:latin typeface="Century Gothic" panose="020B0502020202020204" pitchFamily="34" charset="0"/>
                <a:ea typeface="Roboto"/>
                <a:cs typeface="Roboto"/>
                <a:sym typeface="Roboto"/>
              </a:rPr>
              <a:t> </a:t>
            </a:r>
            <a:r>
              <a:rPr lang="en-US" sz="2800" dirty="0" err="1">
                <a:solidFill>
                  <a:srgbClr val="090847"/>
                </a:solidFill>
                <a:latin typeface="Century Gothic" panose="020B0502020202020204" pitchFamily="34" charset="0"/>
                <a:ea typeface="Roboto"/>
                <a:cs typeface="Roboto"/>
                <a:sym typeface="Roboto"/>
              </a:rPr>
              <a:t>Bildung</a:t>
            </a:r>
            <a:r>
              <a:rPr lang="en-US" sz="2800" dirty="0">
                <a:solidFill>
                  <a:srgbClr val="090847"/>
                </a:solidFill>
                <a:latin typeface="Century Gothic" panose="020B0502020202020204" pitchFamily="34" charset="0"/>
                <a:ea typeface="Roboto"/>
                <a:cs typeface="Roboto"/>
                <a:sym typeface="Roboto"/>
              </a:rPr>
              <a:t> | </a:t>
            </a:r>
            <a:r>
              <a:rPr lang="en-US" sz="2800" dirty="0" err="1">
                <a:solidFill>
                  <a:srgbClr val="090847"/>
                </a:solidFill>
                <a:latin typeface="Century Gothic" panose="020B0502020202020204" pitchFamily="34" charset="0"/>
                <a:ea typeface="Roboto"/>
                <a:cs typeface="Roboto"/>
                <a:sym typeface="Roboto"/>
              </a:rPr>
              <a:t>zkmb</a:t>
            </a:r>
            <a:r>
              <a:rPr lang="en-US" sz="2800" dirty="0">
                <a:solidFill>
                  <a:srgbClr val="090847"/>
                </a:solidFill>
                <a:latin typeface="Century Gothic" panose="020B0502020202020204" pitchFamily="34" charset="0"/>
                <a:ea typeface="Roboto"/>
                <a:cs typeface="Roboto"/>
                <a:sym typeface="Roboto"/>
              </a:rPr>
              <a:t> 2023, online:</a:t>
            </a:r>
          </a:p>
        </p:txBody>
      </p:sp>
      <p:sp>
        <p:nvSpPr>
          <p:cNvPr id="3" name="Freeform 10">
            <a:extLst>
              <a:ext uri="{FF2B5EF4-FFF2-40B4-BE49-F238E27FC236}">
                <a16:creationId xmlns:a16="http://schemas.microsoft.com/office/drawing/2014/main" id="{6807F7A9-01C2-78A4-D5A2-8173E76DBBD2}"/>
              </a:ext>
            </a:extLst>
          </p:cNvPr>
          <p:cNvSpPr/>
          <p:nvPr/>
        </p:nvSpPr>
        <p:spPr>
          <a:xfrm>
            <a:off x="1076325" y="1164208"/>
            <a:ext cx="774471" cy="930042"/>
          </a:xfrm>
          <a:custGeom>
            <a:avLst/>
            <a:gdLst/>
            <a:ahLst/>
            <a:cxnLst/>
            <a:rect l="l" t="t" r="r" b="b"/>
            <a:pathLst>
              <a:path w="774471" h="930042">
                <a:moveTo>
                  <a:pt x="0" y="0"/>
                </a:moveTo>
                <a:lnTo>
                  <a:pt x="774471" y="0"/>
                </a:lnTo>
                <a:lnTo>
                  <a:pt x="774471" y="930042"/>
                </a:lnTo>
                <a:lnTo>
                  <a:pt x="0" y="930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Tree>
    <p:extLst>
      <p:ext uri="{BB962C8B-B14F-4D97-AF65-F5344CB8AC3E}">
        <p14:creationId xmlns:p14="http://schemas.microsoft.com/office/powerpoint/2010/main" val="164285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820E-7D3D-429F-33E8-C560ACC2CA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964D0DD-00C9-11D6-76C6-78A642DC874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dirty="0"/>
          </a:p>
        </p:txBody>
      </p:sp>
      <p:grpSp>
        <p:nvGrpSpPr>
          <p:cNvPr id="3" name="Group 3">
            <a:extLst>
              <a:ext uri="{FF2B5EF4-FFF2-40B4-BE49-F238E27FC236}">
                <a16:creationId xmlns:a16="http://schemas.microsoft.com/office/drawing/2014/main" id="{CDF0B8EC-6DAE-62D1-5D3B-4ECCA8BAA1F0}"/>
              </a:ext>
            </a:extLst>
          </p:cNvPr>
          <p:cNvGrpSpPr/>
          <p:nvPr/>
        </p:nvGrpSpPr>
        <p:grpSpPr>
          <a:xfrm>
            <a:off x="11659720" y="2113300"/>
            <a:ext cx="7375886" cy="4837430"/>
            <a:chOff x="0" y="0"/>
            <a:chExt cx="1942620" cy="1274056"/>
          </a:xfrm>
        </p:grpSpPr>
        <p:sp>
          <p:nvSpPr>
            <p:cNvPr id="4" name="Freeform 4">
              <a:extLst>
                <a:ext uri="{FF2B5EF4-FFF2-40B4-BE49-F238E27FC236}">
                  <a16:creationId xmlns:a16="http://schemas.microsoft.com/office/drawing/2014/main" id="{7BBE29F8-2B6C-7C3B-5A15-C9FAF132F348}"/>
                </a:ext>
              </a:extLst>
            </p:cNvPr>
            <p:cNvSpPr/>
            <p:nvPr/>
          </p:nvSpPr>
          <p:spPr>
            <a:xfrm>
              <a:off x="0" y="0"/>
              <a:ext cx="1942620" cy="1274056"/>
            </a:xfrm>
            <a:custGeom>
              <a:avLst/>
              <a:gdLst/>
              <a:ahLst/>
              <a:cxnLst/>
              <a:rect l="l" t="t" r="r" b="b"/>
              <a:pathLst>
                <a:path w="1942620" h="1274056">
                  <a:moveTo>
                    <a:pt x="0" y="0"/>
                  </a:moveTo>
                  <a:lnTo>
                    <a:pt x="1942620" y="0"/>
                  </a:lnTo>
                  <a:lnTo>
                    <a:pt x="1942620" y="1274056"/>
                  </a:lnTo>
                  <a:lnTo>
                    <a:pt x="0" y="1274056"/>
                  </a:lnTo>
                  <a:close/>
                </a:path>
              </a:pathLst>
            </a:custGeom>
            <a:solidFill>
              <a:srgbClr val="F1F1FF"/>
            </a:solidFill>
          </p:spPr>
          <p:txBody>
            <a:bodyPr/>
            <a:lstStyle/>
            <a:p>
              <a:endParaRPr lang="de-DE"/>
            </a:p>
          </p:txBody>
        </p:sp>
        <p:sp>
          <p:nvSpPr>
            <p:cNvPr id="5" name="TextBox 5">
              <a:extLst>
                <a:ext uri="{FF2B5EF4-FFF2-40B4-BE49-F238E27FC236}">
                  <a16:creationId xmlns:a16="http://schemas.microsoft.com/office/drawing/2014/main" id="{4197A633-005D-1ADD-5FA9-27B3D3268A37}"/>
                </a:ext>
              </a:extLst>
            </p:cNvPr>
            <p:cNvSpPr txBox="1"/>
            <p:nvPr/>
          </p:nvSpPr>
          <p:spPr>
            <a:xfrm>
              <a:off x="0" y="-57150"/>
              <a:ext cx="1942620" cy="1331206"/>
            </a:xfrm>
            <a:prstGeom prst="rect">
              <a:avLst/>
            </a:prstGeom>
          </p:spPr>
          <p:txBody>
            <a:bodyPr lIns="50800" tIns="50800" rIns="50800" bIns="50800" rtlCol="0" anchor="ctr"/>
            <a:lstStyle/>
            <a:p>
              <a:pPr algn="ctr">
                <a:lnSpc>
                  <a:spcPts val="3359"/>
                </a:lnSpc>
              </a:pPr>
              <a:endParaRPr/>
            </a:p>
          </p:txBody>
        </p:sp>
      </p:grpSp>
      <p:sp>
        <p:nvSpPr>
          <p:cNvPr id="6" name="AutoShape 6">
            <a:extLst>
              <a:ext uri="{FF2B5EF4-FFF2-40B4-BE49-F238E27FC236}">
                <a16:creationId xmlns:a16="http://schemas.microsoft.com/office/drawing/2014/main" id="{8C8FA1D2-8303-3A1E-51D4-2D0E039AB4FD}"/>
              </a:ext>
            </a:extLst>
          </p:cNvPr>
          <p:cNvSpPr/>
          <p:nvPr/>
        </p:nvSpPr>
        <p:spPr>
          <a:xfrm rot="-10800000">
            <a:off x="-1503937" y="4904760"/>
            <a:ext cx="18132779"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a:extLst>
              <a:ext uri="{FF2B5EF4-FFF2-40B4-BE49-F238E27FC236}">
                <a16:creationId xmlns:a16="http://schemas.microsoft.com/office/drawing/2014/main" id="{71320DEB-4066-8250-2084-043FB1031292}"/>
              </a:ext>
            </a:extLst>
          </p:cNvPr>
          <p:cNvSpPr/>
          <p:nvPr/>
        </p:nvSpPr>
        <p:spPr>
          <a:xfrm rot="-10800000">
            <a:off x="14834018" y="5250835"/>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a:extLst>
              <a:ext uri="{FF2B5EF4-FFF2-40B4-BE49-F238E27FC236}">
                <a16:creationId xmlns:a16="http://schemas.microsoft.com/office/drawing/2014/main" id="{197B82AD-D004-9366-D78D-5EA5185C3C3C}"/>
              </a:ext>
            </a:extLst>
          </p:cNvPr>
          <p:cNvSpPr txBox="1"/>
          <p:nvPr/>
        </p:nvSpPr>
        <p:spPr>
          <a:xfrm>
            <a:off x="914400" y="2962479"/>
            <a:ext cx="12420600" cy="1712007"/>
          </a:xfrm>
          <a:prstGeom prst="rect">
            <a:avLst/>
          </a:prstGeom>
        </p:spPr>
        <p:txBody>
          <a:bodyPr wrap="square" lIns="0" tIns="0" rIns="0" bIns="0" rtlCol="0" anchor="t">
            <a:spAutoFit/>
          </a:bodyPr>
          <a:lstStyle/>
          <a:p>
            <a:pPr algn="l">
              <a:lnSpc>
                <a:spcPts val="6600"/>
              </a:lnSpc>
            </a:pPr>
            <a:r>
              <a:rPr lang="en-US" sz="6000" b="1" dirty="0">
                <a:solidFill>
                  <a:srgbClr val="090847"/>
                </a:solidFill>
                <a:latin typeface="Garet Heavy"/>
                <a:ea typeface="Garet Heavy"/>
                <a:cs typeface="Garet Heavy"/>
                <a:sym typeface="Garet Heavy"/>
              </a:rPr>
              <a:t>PhD </a:t>
            </a:r>
            <a:r>
              <a:rPr lang="en-US" sz="6000" b="1" dirty="0" err="1">
                <a:solidFill>
                  <a:srgbClr val="090847"/>
                </a:solidFill>
                <a:latin typeface="Garet Heavy"/>
                <a:ea typeface="Garet Heavy"/>
                <a:cs typeface="Garet Heavy"/>
                <a:sym typeface="Garet Heavy"/>
              </a:rPr>
              <a:t>Kolloquium</a:t>
            </a:r>
            <a:r>
              <a:rPr lang="en-US" sz="6000" b="1" dirty="0">
                <a:solidFill>
                  <a:srgbClr val="090847"/>
                </a:solidFill>
                <a:latin typeface="Garet Heavy"/>
                <a:ea typeface="Garet Heavy"/>
                <a:cs typeface="Garet Heavy"/>
                <a:sym typeface="Garet Heavy"/>
              </a:rPr>
              <a:t> </a:t>
            </a:r>
          </a:p>
          <a:p>
            <a:pPr algn="l">
              <a:lnSpc>
                <a:spcPts val="6600"/>
              </a:lnSpc>
            </a:pPr>
            <a:r>
              <a:rPr lang="en-US" sz="6000" b="1" dirty="0">
                <a:solidFill>
                  <a:srgbClr val="090847"/>
                </a:solidFill>
                <a:latin typeface="Garet Heavy"/>
                <a:ea typeface="Garet Heavy"/>
                <a:cs typeface="Garet Heavy"/>
                <a:sym typeface="Garet Heavy"/>
              </a:rPr>
              <a:t>Art &amp; Design</a:t>
            </a:r>
          </a:p>
        </p:txBody>
      </p:sp>
      <p:sp>
        <p:nvSpPr>
          <p:cNvPr id="7" name="Textfeld 6">
            <a:extLst>
              <a:ext uri="{FF2B5EF4-FFF2-40B4-BE49-F238E27FC236}">
                <a16:creationId xmlns:a16="http://schemas.microsoft.com/office/drawing/2014/main" id="{CA64EFF6-4179-4360-045C-B61CF8F43772}"/>
              </a:ext>
            </a:extLst>
          </p:cNvPr>
          <p:cNvSpPr txBox="1"/>
          <p:nvPr/>
        </p:nvSpPr>
        <p:spPr>
          <a:xfrm>
            <a:off x="1413164" y="1363287"/>
            <a:ext cx="184731" cy="369332"/>
          </a:xfrm>
          <a:prstGeom prst="rect">
            <a:avLst/>
          </a:prstGeom>
          <a:noFill/>
        </p:spPr>
        <p:txBody>
          <a:bodyPr wrap="none" rtlCol="0">
            <a:spAutoFit/>
          </a:bodyPr>
          <a:lstStyle/>
          <a:p>
            <a:endParaRPr lang="de-DE" dirty="0"/>
          </a:p>
        </p:txBody>
      </p:sp>
      <p:sp>
        <p:nvSpPr>
          <p:cNvPr id="13" name="Textfeld 12">
            <a:extLst>
              <a:ext uri="{FF2B5EF4-FFF2-40B4-BE49-F238E27FC236}">
                <a16:creationId xmlns:a16="http://schemas.microsoft.com/office/drawing/2014/main" id="{7D77FCA4-368B-D835-B404-ADB6E37116AB}"/>
              </a:ext>
            </a:extLst>
          </p:cNvPr>
          <p:cNvSpPr txBox="1"/>
          <p:nvPr/>
        </p:nvSpPr>
        <p:spPr>
          <a:xfrm>
            <a:off x="914400" y="5122333"/>
            <a:ext cx="14633303" cy="5016758"/>
          </a:xfrm>
          <a:prstGeom prst="rect">
            <a:avLst/>
          </a:prstGeom>
          <a:noFill/>
        </p:spPr>
        <p:txBody>
          <a:bodyPr wrap="square">
            <a:spAutoFit/>
          </a:bodyPr>
          <a:lstStyle/>
          <a:p>
            <a:pPr marL="0" indent="0">
              <a:buNone/>
            </a:pPr>
            <a:r>
              <a:rPr lang="de-DE" sz="3200" b="1" dirty="0">
                <a:latin typeface="Century Gothic" panose="020B0502020202020204" pitchFamily="34" charset="0"/>
              </a:rPr>
              <a:t>Wann?</a:t>
            </a:r>
          </a:p>
          <a:p>
            <a:pPr marL="0" indent="0">
              <a:buNone/>
            </a:pPr>
            <a:r>
              <a:rPr lang="de-DE" sz="3200" i="0" u="none" strike="noStrike" dirty="0">
                <a:effectLst/>
                <a:latin typeface="Century Gothic" panose="020B0502020202020204" pitchFamily="34" charset="0"/>
              </a:rPr>
              <a:t>16. Mai von 13.00 bis 17.15 Uhr </a:t>
            </a:r>
          </a:p>
          <a:p>
            <a:pPr marL="0" indent="0">
              <a:buNone/>
            </a:pPr>
            <a:endParaRPr lang="de-DE" sz="3200" dirty="0">
              <a:latin typeface="Century Gothic" panose="020B0502020202020204" pitchFamily="34" charset="0"/>
            </a:endParaRPr>
          </a:p>
          <a:p>
            <a:pPr marL="0" indent="0">
              <a:buNone/>
            </a:pPr>
            <a:r>
              <a:rPr lang="de-DE" sz="3200" b="1" dirty="0">
                <a:latin typeface="Century Gothic" panose="020B0502020202020204" pitchFamily="34" charset="0"/>
              </a:rPr>
              <a:t>Wo?</a:t>
            </a:r>
          </a:p>
          <a:p>
            <a:pPr marL="0" indent="0">
              <a:buNone/>
            </a:pPr>
            <a:r>
              <a:rPr lang="de-DE" sz="3200" dirty="0">
                <a:latin typeface="Century Gothic" panose="020B0502020202020204" pitchFamily="34" charset="0"/>
              </a:rPr>
              <a:t>FLAG-Pavillon, ABK</a:t>
            </a:r>
          </a:p>
          <a:p>
            <a:pPr marL="0" indent="0">
              <a:buNone/>
            </a:pPr>
            <a:endParaRPr lang="de-DE" sz="3200" dirty="0">
              <a:latin typeface="Century Gothic" panose="020B0502020202020204" pitchFamily="34" charset="0"/>
            </a:endParaRPr>
          </a:p>
          <a:p>
            <a:pPr marL="0" indent="0">
              <a:buNone/>
            </a:pPr>
            <a:r>
              <a:rPr lang="de-DE" sz="3200" b="1" i="0" u="none" strike="noStrike" dirty="0">
                <a:effectLst/>
                <a:latin typeface="Century Gothic" panose="020B0502020202020204" pitchFamily="34" charset="0"/>
              </a:rPr>
              <a:t>Es berichten aus ihren laufenden PhD-Projekten:</a:t>
            </a:r>
            <a:endParaRPr lang="de-DE" sz="3200" b="1" dirty="0">
              <a:latin typeface="Century Gothic" panose="020B0502020202020204" pitchFamily="34" charset="0"/>
            </a:endParaRPr>
          </a:p>
          <a:p>
            <a:r>
              <a:rPr lang="de-DE" sz="3200" i="0" u="none" strike="noStrike" dirty="0">
                <a:effectLst/>
                <a:latin typeface="Century Gothic" panose="020B0502020202020204" pitchFamily="34" charset="0"/>
              </a:rPr>
              <a:t>Sina Hartmann (Rheinland-Pfälzische TU Kaiserslautern-Landau/ RPTU), </a:t>
            </a:r>
          </a:p>
          <a:p>
            <a:r>
              <a:rPr lang="de-DE" sz="3200" i="0" u="none" strike="noStrike" dirty="0">
                <a:effectLst/>
                <a:latin typeface="Century Gothic" panose="020B0502020202020204" pitchFamily="34" charset="0"/>
              </a:rPr>
              <a:t>Undine Widmer (PhD Programm, ABK Stuttgart) </a:t>
            </a:r>
          </a:p>
          <a:p>
            <a:r>
              <a:rPr lang="de-DE" sz="3200" i="0" u="none" strike="noStrike" dirty="0">
                <a:effectLst/>
                <a:latin typeface="Century Gothic" panose="020B0502020202020204" pitchFamily="34" charset="0"/>
              </a:rPr>
              <a:t>Jérôme Zgraggen (PhD Programm, ABK Stuttgart)</a:t>
            </a:r>
            <a:endParaRPr lang="de-DE" sz="3200" dirty="0">
              <a:latin typeface="Century Gothic" panose="020B0502020202020204" pitchFamily="34" charset="0"/>
            </a:endParaRPr>
          </a:p>
        </p:txBody>
      </p:sp>
      <p:sp>
        <p:nvSpPr>
          <p:cNvPr id="14" name="Freeform 10">
            <a:extLst>
              <a:ext uri="{FF2B5EF4-FFF2-40B4-BE49-F238E27FC236}">
                <a16:creationId xmlns:a16="http://schemas.microsoft.com/office/drawing/2014/main" id="{791F6676-8205-401A-3C23-6AF8EE3BBE83}"/>
              </a:ext>
            </a:extLst>
          </p:cNvPr>
          <p:cNvSpPr/>
          <p:nvPr/>
        </p:nvSpPr>
        <p:spPr>
          <a:xfrm>
            <a:off x="1076325" y="1164208"/>
            <a:ext cx="774471" cy="930042"/>
          </a:xfrm>
          <a:custGeom>
            <a:avLst/>
            <a:gdLst/>
            <a:ahLst/>
            <a:cxnLst/>
            <a:rect l="l" t="t" r="r" b="b"/>
            <a:pathLst>
              <a:path w="774471" h="930042">
                <a:moveTo>
                  <a:pt x="0" y="0"/>
                </a:moveTo>
                <a:lnTo>
                  <a:pt x="774471" y="0"/>
                </a:lnTo>
                <a:lnTo>
                  <a:pt x="774471" y="930042"/>
                </a:lnTo>
                <a:lnTo>
                  <a:pt x="0" y="9300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Tree>
    <p:extLst>
      <p:ext uri="{BB962C8B-B14F-4D97-AF65-F5344CB8AC3E}">
        <p14:creationId xmlns:p14="http://schemas.microsoft.com/office/powerpoint/2010/main" val="428710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E50A-5941-F168-4178-7404FEE211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108887-CC42-1DBE-FAEB-BD7B3823591F}"/>
              </a:ext>
            </a:extLst>
          </p:cNvPr>
          <p:cNvSpPr/>
          <p:nvPr/>
        </p:nvSpPr>
        <p:spPr>
          <a:xfrm>
            <a:off x="0" y="623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dirty="0"/>
          </a:p>
        </p:txBody>
      </p:sp>
      <p:grpSp>
        <p:nvGrpSpPr>
          <p:cNvPr id="3" name="Group 3">
            <a:extLst>
              <a:ext uri="{FF2B5EF4-FFF2-40B4-BE49-F238E27FC236}">
                <a16:creationId xmlns:a16="http://schemas.microsoft.com/office/drawing/2014/main" id="{5CC22B69-AD9F-A68D-C1CF-335BFEAAB0E1}"/>
              </a:ext>
            </a:extLst>
          </p:cNvPr>
          <p:cNvGrpSpPr/>
          <p:nvPr/>
        </p:nvGrpSpPr>
        <p:grpSpPr>
          <a:xfrm>
            <a:off x="11659720" y="2113300"/>
            <a:ext cx="7375886" cy="4837430"/>
            <a:chOff x="0" y="0"/>
            <a:chExt cx="1942620" cy="1274056"/>
          </a:xfrm>
        </p:grpSpPr>
        <p:sp>
          <p:nvSpPr>
            <p:cNvPr id="4" name="Freeform 4">
              <a:extLst>
                <a:ext uri="{FF2B5EF4-FFF2-40B4-BE49-F238E27FC236}">
                  <a16:creationId xmlns:a16="http://schemas.microsoft.com/office/drawing/2014/main" id="{0D110DC2-9AA9-DCDE-028C-FE9DDD816133}"/>
                </a:ext>
              </a:extLst>
            </p:cNvPr>
            <p:cNvSpPr/>
            <p:nvPr/>
          </p:nvSpPr>
          <p:spPr>
            <a:xfrm>
              <a:off x="0" y="0"/>
              <a:ext cx="1942620" cy="1274056"/>
            </a:xfrm>
            <a:custGeom>
              <a:avLst/>
              <a:gdLst/>
              <a:ahLst/>
              <a:cxnLst/>
              <a:rect l="l" t="t" r="r" b="b"/>
              <a:pathLst>
                <a:path w="1942620" h="1274056">
                  <a:moveTo>
                    <a:pt x="0" y="0"/>
                  </a:moveTo>
                  <a:lnTo>
                    <a:pt x="1942620" y="0"/>
                  </a:lnTo>
                  <a:lnTo>
                    <a:pt x="1942620" y="1274056"/>
                  </a:lnTo>
                  <a:lnTo>
                    <a:pt x="0" y="1274056"/>
                  </a:lnTo>
                  <a:close/>
                </a:path>
              </a:pathLst>
            </a:custGeom>
            <a:solidFill>
              <a:srgbClr val="F1F1FF"/>
            </a:solidFill>
          </p:spPr>
          <p:txBody>
            <a:bodyPr/>
            <a:lstStyle/>
            <a:p>
              <a:endParaRPr lang="de-DE"/>
            </a:p>
          </p:txBody>
        </p:sp>
        <p:sp>
          <p:nvSpPr>
            <p:cNvPr id="5" name="TextBox 5">
              <a:extLst>
                <a:ext uri="{FF2B5EF4-FFF2-40B4-BE49-F238E27FC236}">
                  <a16:creationId xmlns:a16="http://schemas.microsoft.com/office/drawing/2014/main" id="{65B1232C-6099-472A-4C46-AA92ADD34280}"/>
                </a:ext>
              </a:extLst>
            </p:cNvPr>
            <p:cNvSpPr txBox="1"/>
            <p:nvPr/>
          </p:nvSpPr>
          <p:spPr>
            <a:xfrm>
              <a:off x="0" y="-57150"/>
              <a:ext cx="1942620" cy="1331206"/>
            </a:xfrm>
            <a:prstGeom prst="rect">
              <a:avLst/>
            </a:prstGeom>
          </p:spPr>
          <p:txBody>
            <a:bodyPr lIns="50800" tIns="50800" rIns="50800" bIns="50800" rtlCol="0" anchor="ctr"/>
            <a:lstStyle/>
            <a:p>
              <a:pPr algn="ctr">
                <a:lnSpc>
                  <a:spcPts val="3359"/>
                </a:lnSpc>
              </a:pPr>
              <a:endParaRPr/>
            </a:p>
          </p:txBody>
        </p:sp>
      </p:grpSp>
      <p:sp>
        <p:nvSpPr>
          <p:cNvPr id="6" name="AutoShape 6">
            <a:extLst>
              <a:ext uri="{FF2B5EF4-FFF2-40B4-BE49-F238E27FC236}">
                <a16:creationId xmlns:a16="http://schemas.microsoft.com/office/drawing/2014/main" id="{DB028621-EDF3-A9EF-9FCD-6D0514BC0BE4}"/>
              </a:ext>
            </a:extLst>
          </p:cNvPr>
          <p:cNvSpPr/>
          <p:nvPr/>
        </p:nvSpPr>
        <p:spPr>
          <a:xfrm rot="-10800000">
            <a:off x="-1503937" y="4904760"/>
            <a:ext cx="18132779"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a:extLst>
              <a:ext uri="{FF2B5EF4-FFF2-40B4-BE49-F238E27FC236}">
                <a16:creationId xmlns:a16="http://schemas.microsoft.com/office/drawing/2014/main" id="{FE5FF384-35E2-D405-EC97-39CE7B272797}"/>
              </a:ext>
            </a:extLst>
          </p:cNvPr>
          <p:cNvSpPr/>
          <p:nvPr/>
        </p:nvSpPr>
        <p:spPr>
          <a:xfrm rot="-10800000">
            <a:off x="14834018" y="5250835"/>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a:extLst>
              <a:ext uri="{FF2B5EF4-FFF2-40B4-BE49-F238E27FC236}">
                <a16:creationId xmlns:a16="http://schemas.microsoft.com/office/drawing/2014/main" id="{CDDDCFF8-535F-D835-8D2E-D5CE424C05F4}"/>
              </a:ext>
            </a:extLst>
          </p:cNvPr>
          <p:cNvSpPr txBox="1"/>
          <p:nvPr/>
        </p:nvSpPr>
        <p:spPr>
          <a:xfrm>
            <a:off x="787139" y="2922500"/>
            <a:ext cx="11982450" cy="1712007"/>
          </a:xfrm>
          <a:prstGeom prst="rect">
            <a:avLst/>
          </a:prstGeom>
        </p:spPr>
        <p:txBody>
          <a:bodyPr wrap="square" lIns="0" tIns="0" rIns="0" bIns="0" rtlCol="0" anchor="t">
            <a:spAutoFit/>
          </a:bodyPr>
          <a:lstStyle/>
          <a:p>
            <a:pPr algn="l">
              <a:lnSpc>
                <a:spcPts val="6600"/>
              </a:lnSpc>
            </a:pPr>
            <a:r>
              <a:rPr lang="en-US" sz="6000" b="1" dirty="0">
                <a:solidFill>
                  <a:srgbClr val="090847"/>
                </a:solidFill>
                <a:latin typeface="Garet Heavy"/>
                <a:ea typeface="Garet Heavy"/>
                <a:cs typeface="Garet Heavy"/>
                <a:sym typeface="Garet Heavy"/>
              </a:rPr>
              <a:t>Auswertung </a:t>
            </a:r>
          </a:p>
          <a:p>
            <a:pPr algn="l">
              <a:lnSpc>
                <a:spcPts val="6600"/>
              </a:lnSpc>
            </a:pPr>
            <a:r>
              <a:rPr lang="en-US" sz="6000" b="1" dirty="0">
                <a:solidFill>
                  <a:srgbClr val="090847"/>
                </a:solidFill>
                <a:latin typeface="Garet Heavy"/>
                <a:ea typeface="Garet Heavy"/>
                <a:cs typeface="Garet Heavy"/>
                <a:sym typeface="Garet Heavy"/>
              </a:rPr>
              <a:t>Kanon-Bildung</a:t>
            </a:r>
          </a:p>
        </p:txBody>
      </p:sp>
      <p:sp>
        <p:nvSpPr>
          <p:cNvPr id="7" name="Textfeld 6">
            <a:extLst>
              <a:ext uri="{FF2B5EF4-FFF2-40B4-BE49-F238E27FC236}">
                <a16:creationId xmlns:a16="http://schemas.microsoft.com/office/drawing/2014/main" id="{89558AF8-E83C-C8EB-CBED-EC047FEC14AB}"/>
              </a:ext>
            </a:extLst>
          </p:cNvPr>
          <p:cNvSpPr txBox="1"/>
          <p:nvPr/>
        </p:nvSpPr>
        <p:spPr>
          <a:xfrm>
            <a:off x="1413164" y="1363287"/>
            <a:ext cx="184731" cy="369332"/>
          </a:xfrm>
          <a:prstGeom prst="rect">
            <a:avLst/>
          </a:prstGeom>
          <a:noFill/>
        </p:spPr>
        <p:txBody>
          <a:bodyPr wrap="none" rtlCol="0">
            <a:spAutoFit/>
          </a:bodyPr>
          <a:lstStyle/>
          <a:p>
            <a:endParaRPr lang="de-DE" dirty="0"/>
          </a:p>
        </p:txBody>
      </p:sp>
      <p:pic>
        <p:nvPicPr>
          <p:cNvPr id="10" name="Grafik 9">
            <a:extLst>
              <a:ext uri="{FF2B5EF4-FFF2-40B4-BE49-F238E27FC236}">
                <a16:creationId xmlns:a16="http://schemas.microsoft.com/office/drawing/2014/main" id="{9E481F83-B8D5-49C0-DFF2-C82FA0743C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63388" y="2432629"/>
            <a:ext cx="3845732" cy="4336202"/>
          </a:xfrm>
          <a:prstGeom prst="rect">
            <a:avLst/>
          </a:prstGeom>
        </p:spPr>
      </p:pic>
      <p:sp>
        <p:nvSpPr>
          <p:cNvPr id="13" name="Textfeld 12">
            <a:extLst>
              <a:ext uri="{FF2B5EF4-FFF2-40B4-BE49-F238E27FC236}">
                <a16:creationId xmlns:a16="http://schemas.microsoft.com/office/drawing/2014/main" id="{DFB2F52C-403D-0930-879D-C0C4604D2B16}"/>
              </a:ext>
            </a:extLst>
          </p:cNvPr>
          <p:cNvSpPr txBox="1"/>
          <p:nvPr/>
        </p:nvSpPr>
        <p:spPr>
          <a:xfrm>
            <a:off x="682897" y="5490355"/>
            <a:ext cx="10975438" cy="4524315"/>
          </a:xfrm>
          <a:prstGeom prst="rect">
            <a:avLst/>
          </a:prstGeom>
          <a:noFill/>
        </p:spPr>
        <p:txBody>
          <a:bodyPr wrap="square">
            <a:spAutoFit/>
          </a:bodyPr>
          <a:lstStyle/>
          <a:p>
            <a:r>
              <a:rPr lang="de-DE" sz="3200" dirty="0">
                <a:latin typeface="Century Gothic" panose="020B0502020202020204" pitchFamily="34" charset="0"/>
              </a:rPr>
              <a:t>Lest den Infotext “Kanon“ auf: </a:t>
            </a:r>
            <a:r>
              <a:rPr lang="de-DE" sz="3200" dirty="0">
                <a:latin typeface="Century Gothic" panose="020B0502020202020204" pitchFamily="34" charset="0"/>
                <a:hlinkClick r:id="rId5"/>
              </a:rPr>
              <a:t>https://diskrit-kubi.net/ueben_kategorie/kanon/</a:t>
            </a:r>
            <a:r>
              <a:rPr lang="de-DE" sz="3200" dirty="0">
                <a:latin typeface="Century Gothic" panose="020B0502020202020204" pitchFamily="34" charset="0"/>
              </a:rPr>
              <a:t> (ABK Portal) und beschäftigt euch mit den </a:t>
            </a:r>
            <a:r>
              <a:rPr lang="de-DE" sz="3200" dirty="0" err="1">
                <a:latin typeface="Century Gothic" panose="020B0502020202020204" pitchFamily="34" charset="0"/>
              </a:rPr>
              <a:t>Übekarten</a:t>
            </a:r>
            <a:r>
              <a:rPr lang="de-DE" sz="3200" dirty="0">
                <a:latin typeface="Century Gothic" panose="020B0502020202020204" pitchFamily="34" charset="0"/>
              </a:rPr>
              <a:t> zum Thema „Kanon“:</a:t>
            </a:r>
          </a:p>
          <a:p>
            <a:pPr marL="285750" indent="-285750">
              <a:buFont typeface="Arial" panose="020B0604020202020204" pitchFamily="34" charset="0"/>
              <a:buChar char="•"/>
            </a:pPr>
            <a:r>
              <a:rPr lang="de-DE" sz="3200" dirty="0">
                <a:latin typeface="Century Gothic" panose="020B0502020202020204" pitchFamily="34" charset="0"/>
              </a:rPr>
              <a:t>In welchen Feldern bist du schon gut informiert? Worüber möchtest du gern mehr wissen?</a:t>
            </a:r>
          </a:p>
          <a:p>
            <a:pPr marL="285750" indent="-285750">
              <a:buFont typeface="Arial" panose="020B0604020202020204" pitchFamily="34" charset="0"/>
              <a:buChar char="•"/>
            </a:pPr>
            <a:r>
              <a:rPr lang="de-DE" sz="3200" dirty="0">
                <a:latin typeface="Century Gothic" panose="020B0502020202020204" pitchFamily="34" charset="0"/>
              </a:rPr>
              <a:t>Welche (Forschungs-)Fragen hast du an das Thema?</a:t>
            </a:r>
          </a:p>
          <a:p>
            <a:pPr marL="285750" indent="-285750">
              <a:buFont typeface="Arial" panose="020B0604020202020204" pitchFamily="34" charset="0"/>
              <a:buChar char="•"/>
            </a:pPr>
            <a:r>
              <a:rPr lang="de-DE" sz="3200" dirty="0">
                <a:latin typeface="Century Gothic" panose="020B0502020202020204" pitchFamily="34" charset="0"/>
              </a:rPr>
              <a:t>Welche Projekt-/Unterrichtsideen kommen dir bei der Beschäftigung mit dem Thema Kanon in den Sinn?</a:t>
            </a:r>
          </a:p>
        </p:txBody>
      </p:sp>
      <p:sp>
        <p:nvSpPr>
          <p:cNvPr id="14" name="Freeform 10">
            <a:extLst>
              <a:ext uri="{FF2B5EF4-FFF2-40B4-BE49-F238E27FC236}">
                <a16:creationId xmlns:a16="http://schemas.microsoft.com/office/drawing/2014/main" id="{9A8FD6E1-C909-9767-67BE-4A1C8A453F2E}"/>
              </a:ext>
            </a:extLst>
          </p:cNvPr>
          <p:cNvSpPr/>
          <p:nvPr/>
        </p:nvSpPr>
        <p:spPr>
          <a:xfrm>
            <a:off x="1076325" y="1164208"/>
            <a:ext cx="774471" cy="930042"/>
          </a:xfrm>
          <a:custGeom>
            <a:avLst/>
            <a:gdLst/>
            <a:ahLst/>
            <a:cxnLst/>
            <a:rect l="l" t="t" r="r" b="b"/>
            <a:pathLst>
              <a:path w="774471" h="930042">
                <a:moveTo>
                  <a:pt x="0" y="0"/>
                </a:moveTo>
                <a:lnTo>
                  <a:pt x="774471" y="0"/>
                </a:lnTo>
                <a:lnTo>
                  <a:pt x="774471" y="930042"/>
                </a:lnTo>
                <a:lnTo>
                  <a:pt x="0" y="9300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Tree>
    <p:extLst>
      <p:ext uri="{BB962C8B-B14F-4D97-AF65-F5344CB8AC3E}">
        <p14:creationId xmlns:p14="http://schemas.microsoft.com/office/powerpoint/2010/main" val="238848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8F1C-6EAA-D6A2-82B4-8909B52128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B29E2D-3C73-1DCF-CEB3-82216C906C4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de-DE"/>
          </a:p>
        </p:txBody>
      </p:sp>
      <p:sp>
        <p:nvSpPr>
          <p:cNvPr id="6" name="AutoShape 6">
            <a:extLst>
              <a:ext uri="{FF2B5EF4-FFF2-40B4-BE49-F238E27FC236}">
                <a16:creationId xmlns:a16="http://schemas.microsoft.com/office/drawing/2014/main" id="{A043DE3B-3B47-6DDA-F036-5EAF421CCD7F}"/>
              </a:ext>
            </a:extLst>
          </p:cNvPr>
          <p:cNvSpPr/>
          <p:nvPr/>
        </p:nvSpPr>
        <p:spPr>
          <a:xfrm rot="-10800000">
            <a:off x="-1503937" y="4904760"/>
            <a:ext cx="18463554" cy="0"/>
          </a:xfrm>
          <a:prstGeom prst="line">
            <a:avLst/>
          </a:prstGeom>
          <a:ln w="95250" cap="rnd">
            <a:solidFill>
              <a:srgbClr val="090847"/>
            </a:solidFill>
            <a:prstDash val="solid"/>
            <a:headEnd type="none" w="sm" len="sm"/>
            <a:tailEnd type="none" w="sm" len="sm"/>
          </a:ln>
        </p:spPr>
        <p:txBody>
          <a:bodyPr/>
          <a:lstStyle/>
          <a:p>
            <a:endParaRPr lang="de-DE"/>
          </a:p>
        </p:txBody>
      </p:sp>
      <p:sp>
        <p:nvSpPr>
          <p:cNvPr id="9" name="AutoShape 9">
            <a:extLst>
              <a:ext uri="{FF2B5EF4-FFF2-40B4-BE49-F238E27FC236}">
                <a16:creationId xmlns:a16="http://schemas.microsoft.com/office/drawing/2014/main" id="{5C91D2B9-F118-2BDD-C5A9-D568E26CC951}"/>
              </a:ext>
            </a:extLst>
          </p:cNvPr>
          <p:cNvSpPr/>
          <p:nvPr/>
        </p:nvSpPr>
        <p:spPr>
          <a:xfrm rot="-10800000">
            <a:off x="14834018" y="5664304"/>
            <a:ext cx="2725739" cy="0"/>
          </a:xfrm>
          <a:prstGeom prst="line">
            <a:avLst/>
          </a:prstGeom>
          <a:ln w="95250" cap="rnd">
            <a:solidFill>
              <a:srgbClr val="090847"/>
            </a:solidFill>
            <a:prstDash val="solid"/>
            <a:headEnd type="none" w="sm" len="sm"/>
            <a:tailEnd type="none" w="sm" len="sm"/>
          </a:ln>
        </p:spPr>
        <p:txBody>
          <a:bodyPr/>
          <a:lstStyle/>
          <a:p>
            <a:endParaRPr lang="de-DE"/>
          </a:p>
        </p:txBody>
      </p:sp>
      <p:sp>
        <p:nvSpPr>
          <p:cNvPr id="12" name="TextBox 12">
            <a:extLst>
              <a:ext uri="{FF2B5EF4-FFF2-40B4-BE49-F238E27FC236}">
                <a16:creationId xmlns:a16="http://schemas.microsoft.com/office/drawing/2014/main" id="{23C93455-1E8A-A6FF-3973-61F59B1498A3}"/>
              </a:ext>
            </a:extLst>
          </p:cNvPr>
          <p:cNvSpPr txBox="1"/>
          <p:nvPr/>
        </p:nvSpPr>
        <p:spPr>
          <a:xfrm>
            <a:off x="1047750" y="2774059"/>
            <a:ext cx="15082587" cy="1712007"/>
          </a:xfrm>
          <a:prstGeom prst="rect">
            <a:avLst/>
          </a:prstGeom>
        </p:spPr>
        <p:txBody>
          <a:bodyPr wrap="square" lIns="0" tIns="0" rIns="0" bIns="0" rtlCol="0" anchor="t">
            <a:spAutoFit/>
          </a:bodyPr>
          <a:lstStyle/>
          <a:p>
            <a:pPr algn="l">
              <a:lnSpc>
                <a:spcPts val="6600"/>
              </a:lnSpc>
            </a:pPr>
            <a:r>
              <a:rPr lang="en-US" sz="6000" b="1" dirty="0" err="1">
                <a:solidFill>
                  <a:srgbClr val="090847"/>
                </a:solidFill>
                <a:latin typeface="Garet Heavy"/>
                <a:ea typeface="Garet Heavy"/>
                <a:cs typeface="Garet Heavy"/>
                <a:sym typeface="Garet Heavy"/>
              </a:rPr>
              <a:t>Bildmacht</a:t>
            </a:r>
            <a:r>
              <a:rPr lang="en-US" sz="6000" b="1" dirty="0">
                <a:solidFill>
                  <a:srgbClr val="090847"/>
                </a:solidFill>
                <a:latin typeface="Garet Heavy"/>
                <a:ea typeface="Garet Heavy"/>
                <a:cs typeface="Garet Heavy"/>
                <a:sym typeface="Garet Heavy"/>
              </a:rPr>
              <a:t>.</a:t>
            </a:r>
          </a:p>
          <a:p>
            <a:pPr algn="l">
              <a:lnSpc>
                <a:spcPts val="6600"/>
              </a:lnSpc>
            </a:pPr>
            <a:r>
              <a:rPr lang="en-US" sz="6000" b="1" dirty="0">
                <a:solidFill>
                  <a:srgbClr val="090847"/>
                </a:solidFill>
                <a:latin typeface="Garet Heavy"/>
                <a:ea typeface="Garet Heavy"/>
                <a:cs typeface="Garet Heavy"/>
                <a:sym typeface="Garet Heavy"/>
              </a:rPr>
              <a:t>Macht der Bilder </a:t>
            </a:r>
          </a:p>
        </p:txBody>
      </p:sp>
      <p:sp>
        <p:nvSpPr>
          <p:cNvPr id="13" name="TextBox 13">
            <a:extLst>
              <a:ext uri="{FF2B5EF4-FFF2-40B4-BE49-F238E27FC236}">
                <a16:creationId xmlns:a16="http://schemas.microsoft.com/office/drawing/2014/main" id="{D167573A-8CF0-ACB7-14D8-88E38C643097}"/>
              </a:ext>
            </a:extLst>
          </p:cNvPr>
          <p:cNvSpPr txBox="1"/>
          <p:nvPr/>
        </p:nvSpPr>
        <p:spPr>
          <a:xfrm>
            <a:off x="1029739" y="5352631"/>
            <a:ext cx="13277850" cy="4766113"/>
          </a:xfrm>
          <a:prstGeom prst="rect">
            <a:avLst/>
          </a:prstGeom>
        </p:spPr>
        <p:txBody>
          <a:bodyPr wrap="square" lIns="0" tIns="0" rIns="0" bIns="0" rtlCol="0" anchor="t">
            <a:spAutoFit/>
          </a:bodyPr>
          <a:lstStyle/>
          <a:p>
            <a:pPr algn="just">
              <a:lnSpc>
                <a:spcPts val="3359"/>
              </a:lnSpc>
              <a:spcBef>
                <a:spcPct val="0"/>
              </a:spcBef>
            </a:pPr>
            <a:r>
              <a:rPr lang="de-DE" sz="2400" dirty="0">
                <a:solidFill>
                  <a:srgbClr val="333333"/>
                </a:solidFill>
                <a:latin typeface="Open Sans" panose="020B0606030504020204" pitchFamily="34" charset="0"/>
              </a:rPr>
              <a:t>Als Lehrpersonen</a:t>
            </a:r>
            <a:r>
              <a:rPr lang="de-DE" sz="2400" b="0" i="0" u="none" strike="noStrike" dirty="0">
                <a:solidFill>
                  <a:srgbClr val="333333"/>
                </a:solidFill>
                <a:effectLst/>
                <a:latin typeface="Open Sans" panose="020B0606030504020204" pitchFamily="34" charset="0"/>
              </a:rPr>
              <a:t> entscheidet ihr, welche Geschichte erzählt und niedergeschrieben wird und welche nicht.</a:t>
            </a:r>
            <a:r>
              <a:rPr lang="de-DE" sz="2400" dirty="0">
                <a:solidFill>
                  <a:srgbClr val="333333"/>
                </a:solidFill>
                <a:latin typeface="Open Sans" panose="020B0606030504020204" pitchFamily="34" charset="0"/>
              </a:rPr>
              <a:t> </a:t>
            </a:r>
            <a:r>
              <a:rPr lang="de-DE" sz="2400" b="0" i="0" u="none" strike="noStrike" dirty="0">
                <a:solidFill>
                  <a:srgbClr val="333333"/>
                </a:solidFill>
                <a:effectLst/>
                <a:latin typeface="Open Sans" panose="020B0606030504020204" pitchFamily="34" charset="0"/>
              </a:rPr>
              <a:t>Es ist daher wichtig, zu reflektieren und zu hinterfragen, von wo aus wir die Welt betrachten – und vor allem, von wo aus wir denken und sprechen und aus welcher Position heraus.</a:t>
            </a:r>
          </a:p>
          <a:p>
            <a:pPr algn="just">
              <a:lnSpc>
                <a:spcPts val="3359"/>
              </a:lnSpc>
              <a:spcBef>
                <a:spcPct val="0"/>
              </a:spcBef>
            </a:pPr>
            <a:r>
              <a:rPr lang="de-DE" sz="2400" b="0" i="0" u="none" strike="noStrike" dirty="0">
                <a:solidFill>
                  <a:srgbClr val="333333"/>
                </a:solidFill>
                <a:effectLst/>
                <a:latin typeface="Open Sans" panose="020B0606030504020204" pitchFamily="34" charset="0"/>
              </a:rPr>
              <a:t>Es gibt in den gegenwärtigen Medien viele Beispiele, die deutlich machen, wie sehr Bildermacher*innen und –</a:t>
            </a:r>
            <a:r>
              <a:rPr lang="de-DE" sz="2400" b="0" i="0" u="none" strike="noStrike" dirty="0" err="1">
                <a:solidFill>
                  <a:srgbClr val="333333"/>
                </a:solidFill>
                <a:effectLst/>
                <a:latin typeface="Open Sans" panose="020B0606030504020204" pitchFamily="34" charset="0"/>
              </a:rPr>
              <a:t>vermittlerinnen</a:t>
            </a:r>
            <a:r>
              <a:rPr lang="de-DE" sz="2400" b="0" i="0" u="none" strike="noStrike" dirty="0">
                <a:solidFill>
                  <a:srgbClr val="333333"/>
                </a:solidFill>
                <a:effectLst/>
                <a:latin typeface="Open Sans" panose="020B0606030504020204" pitchFamily="34" charset="0"/>
              </a:rPr>
              <a:t> dazu beitragen, dass stereotype, rassistische und diskriminierende Bildsprachen tagtäglich reproduziert werden und wie wichtig eine Reflektion und Korrektur der Erzählweisen ist.</a:t>
            </a:r>
          </a:p>
          <a:p>
            <a:pPr algn="just">
              <a:lnSpc>
                <a:spcPts val="3359"/>
              </a:lnSpc>
              <a:spcBef>
                <a:spcPct val="0"/>
              </a:spcBef>
            </a:pPr>
            <a:r>
              <a:rPr lang="de-DE" sz="2400" b="0" i="0" u="none" strike="noStrike" dirty="0">
                <a:solidFill>
                  <a:srgbClr val="333333"/>
                </a:solidFill>
                <a:effectLst/>
                <a:latin typeface="Open Sans" panose="020B0606030504020204" pitchFamily="34" charset="0"/>
              </a:rPr>
              <a:t>Auch unbewusste Äußerungen, unreflektierter Sprachgebrauch und die Reproduktion von Bildern, die Stereotype und Vorurteile vermitteln, tragen zu rassistischen und diskriminierenden Denk- und Verhaltensweisen bei.</a:t>
            </a:r>
            <a:endParaRPr lang="en-US" sz="2400" dirty="0">
              <a:solidFill>
                <a:srgbClr val="090847"/>
              </a:solidFill>
              <a:latin typeface="Roboto"/>
              <a:ea typeface="Roboto"/>
              <a:cs typeface="Roboto"/>
              <a:sym typeface="Roboto"/>
            </a:endParaRPr>
          </a:p>
        </p:txBody>
      </p:sp>
      <p:sp>
        <p:nvSpPr>
          <p:cNvPr id="3" name="Freeform 17">
            <a:extLst>
              <a:ext uri="{FF2B5EF4-FFF2-40B4-BE49-F238E27FC236}">
                <a16:creationId xmlns:a16="http://schemas.microsoft.com/office/drawing/2014/main" id="{09779C7E-DB49-CB40-BF8F-2C9F0506C0A4}"/>
              </a:ext>
            </a:extLst>
          </p:cNvPr>
          <p:cNvSpPr/>
          <p:nvPr/>
        </p:nvSpPr>
        <p:spPr>
          <a:xfrm>
            <a:off x="1047750" y="1121271"/>
            <a:ext cx="885349" cy="885349"/>
          </a:xfrm>
          <a:custGeom>
            <a:avLst/>
            <a:gdLst/>
            <a:ahLst/>
            <a:cxnLst/>
            <a:rect l="l" t="t" r="r" b="b"/>
            <a:pathLst>
              <a:path w="885349" h="885349">
                <a:moveTo>
                  <a:pt x="0" y="0"/>
                </a:moveTo>
                <a:lnTo>
                  <a:pt x="885349" y="0"/>
                </a:lnTo>
                <a:lnTo>
                  <a:pt x="885349" y="885349"/>
                </a:lnTo>
                <a:lnTo>
                  <a:pt x="0" y="8853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Tree>
    <p:extLst>
      <p:ext uri="{BB962C8B-B14F-4D97-AF65-F5344CB8AC3E}">
        <p14:creationId xmlns:p14="http://schemas.microsoft.com/office/powerpoint/2010/main" val="3754072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hließen, Sauerkonserve, Gemüse enthält.&#10;&#10;Automatisch generierte Beschreibung">
            <a:extLst>
              <a:ext uri="{FF2B5EF4-FFF2-40B4-BE49-F238E27FC236}">
                <a16:creationId xmlns:a16="http://schemas.microsoft.com/office/drawing/2014/main" id="{48498EB4-767A-412A-BFF6-7D08C7B30A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18866" y="3467100"/>
            <a:ext cx="13069741" cy="6534871"/>
          </a:xfrm>
        </p:spPr>
      </p:pic>
      <p:sp>
        <p:nvSpPr>
          <p:cNvPr id="6" name="Titel 5">
            <a:extLst>
              <a:ext uri="{FF2B5EF4-FFF2-40B4-BE49-F238E27FC236}">
                <a16:creationId xmlns:a16="http://schemas.microsoft.com/office/drawing/2014/main" id="{43B61623-F8F8-9065-632A-7229830753F6}"/>
              </a:ext>
            </a:extLst>
          </p:cNvPr>
          <p:cNvSpPr>
            <a:spLocks noGrp="1"/>
          </p:cNvSpPr>
          <p:nvPr>
            <p:ph type="title"/>
          </p:nvPr>
        </p:nvSpPr>
        <p:spPr>
          <a:xfrm>
            <a:off x="533400" y="1638300"/>
            <a:ext cx="16840200" cy="1143000"/>
          </a:xfrm>
        </p:spPr>
        <p:txBody>
          <a:bodyPr>
            <a:normAutofit fontScale="90000"/>
          </a:bodyPr>
          <a:lstStyle/>
          <a:p>
            <a:pPr algn="l">
              <a:spcBef>
                <a:spcPct val="0"/>
              </a:spcBef>
            </a:pPr>
            <a:r>
              <a:rPr lang="de-DE" dirty="0"/>
              <a:t>Elfchen</a:t>
            </a:r>
            <a:br>
              <a:rPr lang="de-DE" dirty="0"/>
            </a:br>
            <a:r>
              <a:rPr lang="en-US" sz="3100" dirty="0" err="1">
                <a:solidFill>
                  <a:srgbClr val="090847"/>
                </a:solidFill>
                <a:latin typeface="Century Gothic" panose="020B0502020202020204" pitchFamily="34" charset="0"/>
                <a:ea typeface="Roboto"/>
                <a:cs typeface="Roboto"/>
                <a:sym typeface="Roboto"/>
              </a:rPr>
              <a:t>Verfasst</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einen</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kurzen</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assoziativen</a:t>
            </a:r>
            <a:r>
              <a:rPr lang="en-US" sz="3100" dirty="0">
                <a:solidFill>
                  <a:srgbClr val="090847"/>
                </a:solidFill>
                <a:latin typeface="Century Gothic" panose="020B0502020202020204" pitchFamily="34" charset="0"/>
                <a:ea typeface="Roboto"/>
                <a:cs typeface="Roboto"/>
                <a:sym typeface="Roboto"/>
              </a:rPr>
              <a:t> Text </a:t>
            </a:r>
            <a:r>
              <a:rPr lang="en-US" sz="3100" dirty="0" err="1">
                <a:solidFill>
                  <a:srgbClr val="090847"/>
                </a:solidFill>
                <a:latin typeface="Century Gothic" panose="020B0502020202020204" pitchFamily="34" charset="0"/>
                <a:ea typeface="Roboto"/>
                <a:cs typeface="Roboto"/>
                <a:sym typeface="Roboto"/>
              </a:rPr>
              <a:t>zu</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eurem</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Bildeindruck</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nach</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folgenden</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Regeln</a:t>
            </a:r>
            <a:r>
              <a:rPr lang="en-US" sz="3100" dirty="0">
                <a:solidFill>
                  <a:srgbClr val="090847"/>
                </a:solidFill>
                <a:latin typeface="Century Gothic" panose="020B0502020202020204" pitchFamily="34" charset="0"/>
                <a:ea typeface="Roboto"/>
                <a:cs typeface="Roboto"/>
                <a:sym typeface="Roboto"/>
              </a:rPr>
              <a:t>:</a:t>
            </a:r>
            <a:br>
              <a:rPr lang="en-US" sz="3100" dirty="0">
                <a:solidFill>
                  <a:srgbClr val="090847"/>
                </a:solidFill>
                <a:latin typeface="Century Gothic" panose="020B0502020202020204" pitchFamily="34" charset="0"/>
                <a:ea typeface="Roboto"/>
                <a:cs typeface="Roboto"/>
                <a:sym typeface="Roboto"/>
              </a:rPr>
            </a:br>
            <a:r>
              <a:rPr lang="en-US" sz="3100" dirty="0">
                <a:solidFill>
                  <a:srgbClr val="090847"/>
                </a:solidFill>
                <a:latin typeface="Century Gothic" panose="020B0502020202020204" pitchFamily="34" charset="0"/>
                <a:ea typeface="Roboto"/>
                <a:cs typeface="Roboto"/>
                <a:sym typeface="Roboto"/>
              </a:rPr>
              <a:t>1 Wort: der </a:t>
            </a:r>
            <a:r>
              <a:rPr lang="en-US" sz="3100" dirty="0" err="1">
                <a:solidFill>
                  <a:srgbClr val="090847"/>
                </a:solidFill>
                <a:latin typeface="Century Gothic" panose="020B0502020202020204" pitchFamily="34" charset="0"/>
                <a:ea typeface="Roboto"/>
                <a:cs typeface="Roboto"/>
                <a:sym typeface="Roboto"/>
              </a:rPr>
              <a:t>erste</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Eindruck</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eine</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Farbe</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oder</a:t>
            </a:r>
            <a:r>
              <a:rPr lang="en-US" sz="3100" dirty="0">
                <a:solidFill>
                  <a:srgbClr val="090847"/>
                </a:solidFill>
                <a:latin typeface="Century Gothic" panose="020B0502020202020204" pitchFamily="34" charset="0"/>
                <a:ea typeface="Roboto"/>
                <a:cs typeface="Roboto"/>
                <a:sym typeface="Roboto"/>
              </a:rPr>
              <a:t> Form</a:t>
            </a:r>
            <a:br>
              <a:rPr lang="en-US" sz="3100" dirty="0">
                <a:solidFill>
                  <a:srgbClr val="090847"/>
                </a:solidFill>
                <a:latin typeface="Century Gothic" panose="020B0502020202020204" pitchFamily="34" charset="0"/>
                <a:ea typeface="Roboto"/>
                <a:cs typeface="Roboto"/>
                <a:sym typeface="Roboto"/>
              </a:rPr>
            </a:br>
            <a:r>
              <a:rPr lang="en-US" sz="3100" dirty="0">
                <a:solidFill>
                  <a:srgbClr val="090847"/>
                </a:solidFill>
                <a:latin typeface="Century Gothic" panose="020B0502020202020204" pitchFamily="34" charset="0"/>
                <a:ea typeface="Roboto"/>
                <a:cs typeface="Roboto"/>
                <a:sym typeface="Roboto"/>
              </a:rPr>
              <a:t>2 </a:t>
            </a:r>
            <a:r>
              <a:rPr lang="en-US" sz="3100" dirty="0" err="1">
                <a:solidFill>
                  <a:srgbClr val="090847"/>
                </a:solidFill>
                <a:latin typeface="Century Gothic" panose="020B0502020202020204" pitchFamily="34" charset="0"/>
                <a:ea typeface="Roboto"/>
                <a:cs typeface="Roboto"/>
                <a:sym typeface="Roboto"/>
              </a:rPr>
              <a:t>Wörter</a:t>
            </a:r>
            <a:r>
              <a:rPr lang="en-US" sz="3100" dirty="0">
                <a:solidFill>
                  <a:srgbClr val="090847"/>
                </a:solidFill>
                <a:latin typeface="Century Gothic" panose="020B0502020202020204" pitchFamily="34" charset="0"/>
                <a:ea typeface="Roboto"/>
                <a:cs typeface="Roboto"/>
                <a:sym typeface="Roboto"/>
              </a:rPr>
              <a:t>: 2 </a:t>
            </a:r>
            <a:r>
              <a:rPr lang="en-US" sz="3100" dirty="0" err="1">
                <a:solidFill>
                  <a:srgbClr val="090847"/>
                </a:solidFill>
                <a:latin typeface="Century Gothic" panose="020B0502020202020204" pitchFamily="34" charset="0"/>
                <a:ea typeface="Roboto"/>
                <a:cs typeface="Roboto"/>
                <a:sym typeface="Roboto"/>
              </a:rPr>
              <a:t>Eigenschaften</a:t>
            </a:r>
            <a:br>
              <a:rPr lang="en-US" sz="3100" dirty="0">
                <a:solidFill>
                  <a:srgbClr val="090847"/>
                </a:solidFill>
                <a:latin typeface="Century Gothic" panose="020B0502020202020204" pitchFamily="34" charset="0"/>
                <a:ea typeface="Roboto"/>
                <a:cs typeface="Roboto"/>
                <a:sym typeface="Roboto"/>
              </a:rPr>
            </a:br>
            <a:r>
              <a:rPr lang="en-US" sz="3100" dirty="0">
                <a:solidFill>
                  <a:srgbClr val="090847"/>
                </a:solidFill>
                <a:latin typeface="Century Gothic" panose="020B0502020202020204" pitchFamily="34" charset="0"/>
                <a:ea typeface="Roboto"/>
                <a:cs typeface="Roboto"/>
                <a:sym typeface="Roboto"/>
              </a:rPr>
              <a:t>3 </a:t>
            </a:r>
            <a:r>
              <a:rPr lang="en-US" sz="3100" dirty="0" err="1">
                <a:solidFill>
                  <a:srgbClr val="090847"/>
                </a:solidFill>
                <a:latin typeface="Century Gothic" panose="020B0502020202020204" pitchFamily="34" charset="0"/>
                <a:ea typeface="Roboto"/>
                <a:cs typeface="Roboto"/>
                <a:sym typeface="Roboto"/>
              </a:rPr>
              <a:t>Wörter</a:t>
            </a:r>
            <a:r>
              <a:rPr lang="en-US" sz="3100" dirty="0">
                <a:solidFill>
                  <a:srgbClr val="090847"/>
                </a:solidFill>
                <a:latin typeface="Century Gothic" panose="020B0502020202020204" pitchFamily="34" charset="0"/>
                <a:ea typeface="Roboto"/>
                <a:cs typeface="Roboto"/>
                <a:sym typeface="Roboto"/>
              </a:rPr>
              <a:t>: wo es </a:t>
            </a:r>
            <a:r>
              <a:rPr lang="en-US" sz="3100" dirty="0" err="1">
                <a:solidFill>
                  <a:srgbClr val="090847"/>
                </a:solidFill>
                <a:latin typeface="Century Gothic" panose="020B0502020202020204" pitchFamily="34" charset="0"/>
                <a:ea typeface="Roboto"/>
                <a:cs typeface="Roboto"/>
                <a:sym typeface="Roboto"/>
              </a:rPr>
              <a:t>ist</a:t>
            </a:r>
            <a:br>
              <a:rPr lang="en-US" sz="3100" dirty="0">
                <a:solidFill>
                  <a:srgbClr val="090847"/>
                </a:solidFill>
                <a:latin typeface="Century Gothic" panose="020B0502020202020204" pitchFamily="34" charset="0"/>
                <a:ea typeface="Roboto"/>
                <a:cs typeface="Roboto"/>
                <a:sym typeface="Roboto"/>
              </a:rPr>
            </a:br>
            <a:r>
              <a:rPr lang="en-US" sz="3100" dirty="0">
                <a:solidFill>
                  <a:srgbClr val="090847"/>
                </a:solidFill>
                <a:latin typeface="Century Gothic" panose="020B0502020202020204" pitchFamily="34" charset="0"/>
                <a:ea typeface="Roboto"/>
                <a:cs typeface="Roboto"/>
                <a:sym typeface="Roboto"/>
              </a:rPr>
              <a:t>4 </a:t>
            </a:r>
            <a:r>
              <a:rPr lang="en-US" sz="3100" dirty="0" err="1">
                <a:solidFill>
                  <a:srgbClr val="090847"/>
                </a:solidFill>
                <a:latin typeface="Century Gothic" panose="020B0502020202020204" pitchFamily="34" charset="0"/>
                <a:ea typeface="Roboto"/>
                <a:cs typeface="Roboto"/>
                <a:sym typeface="Roboto"/>
              </a:rPr>
              <a:t>Wörter</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noch</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ein</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Einfall</a:t>
            </a:r>
            <a:br>
              <a:rPr lang="en-US" sz="3100" dirty="0">
                <a:solidFill>
                  <a:srgbClr val="090847"/>
                </a:solidFill>
                <a:latin typeface="Century Gothic" panose="020B0502020202020204" pitchFamily="34" charset="0"/>
                <a:ea typeface="Roboto"/>
                <a:cs typeface="Roboto"/>
                <a:sym typeface="Roboto"/>
              </a:rPr>
            </a:br>
            <a:r>
              <a:rPr lang="en-US" sz="3100" dirty="0">
                <a:solidFill>
                  <a:srgbClr val="090847"/>
                </a:solidFill>
                <a:latin typeface="Century Gothic" panose="020B0502020202020204" pitchFamily="34" charset="0"/>
                <a:ea typeface="Roboto"/>
                <a:cs typeface="Roboto"/>
                <a:sym typeface="Roboto"/>
              </a:rPr>
              <a:t>1 Wort: </a:t>
            </a:r>
            <a:r>
              <a:rPr lang="en-US" sz="3100" dirty="0" err="1">
                <a:solidFill>
                  <a:srgbClr val="090847"/>
                </a:solidFill>
                <a:latin typeface="Century Gothic" panose="020B0502020202020204" pitchFamily="34" charset="0"/>
                <a:ea typeface="Roboto"/>
                <a:cs typeface="Roboto"/>
                <a:sym typeface="Roboto"/>
              </a:rPr>
              <a:t>ein</a:t>
            </a:r>
            <a:r>
              <a:rPr lang="en-US" sz="3100" dirty="0">
                <a:solidFill>
                  <a:srgbClr val="090847"/>
                </a:solidFill>
                <a:latin typeface="Century Gothic" panose="020B0502020202020204" pitchFamily="34" charset="0"/>
                <a:ea typeface="Roboto"/>
                <a:cs typeface="Roboto"/>
                <a:sym typeface="Roboto"/>
              </a:rPr>
              <a:t> </a:t>
            </a:r>
            <a:r>
              <a:rPr lang="en-US" sz="3100" dirty="0" err="1">
                <a:solidFill>
                  <a:srgbClr val="090847"/>
                </a:solidFill>
                <a:latin typeface="Century Gothic" panose="020B0502020202020204" pitchFamily="34" charset="0"/>
                <a:ea typeface="Roboto"/>
                <a:cs typeface="Roboto"/>
                <a:sym typeface="Roboto"/>
              </a:rPr>
              <a:t>letztes</a:t>
            </a:r>
            <a:r>
              <a:rPr lang="en-US" sz="3100" dirty="0">
                <a:solidFill>
                  <a:srgbClr val="090847"/>
                </a:solidFill>
                <a:latin typeface="Century Gothic" panose="020B0502020202020204" pitchFamily="34" charset="0"/>
                <a:ea typeface="Roboto"/>
                <a:cs typeface="Roboto"/>
                <a:sym typeface="Roboto"/>
              </a:rPr>
              <a:t> Wort</a:t>
            </a:r>
            <a:br>
              <a:rPr lang="en-US" sz="3100" dirty="0">
                <a:solidFill>
                  <a:srgbClr val="090847"/>
                </a:solidFill>
                <a:latin typeface="Century Gothic" panose="020B0502020202020204" pitchFamily="34" charset="0"/>
                <a:ea typeface="Roboto"/>
                <a:cs typeface="Roboto"/>
                <a:sym typeface="Roboto"/>
              </a:rPr>
            </a:br>
            <a:endParaRPr lang="de-DE" sz="3100" dirty="0"/>
          </a:p>
        </p:txBody>
      </p:sp>
    </p:spTree>
    <p:extLst>
      <p:ext uri="{BB962C8B-B14F-4D97-AF65-F5344CB8AC3E}">
        <p14:creationId xmlns:p14="http://schemas.microsoft.com/office/powerpoint/2010/main" val="101713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4A4D-4368-E4EC-F11C-70606CFF86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9D7112-9758-C2E7-7712-321D8778F07D}"/>
              </a:ext>
            </a:extLst>
          </p:cNvPr>
          <p:cNvSpPr>
            <a:spLocks noGrp="1"/>
          </p:cNvSpPr>
          <p:nvPr>
            <p:ph type="title"/>
          </p:nvPr>
        </p:nvSpPr>
        <p:spPr/>
        <p:txBody>
          <a:bodyPr>
            <a:normAutofit/>
          </a:bodyPr>
          <a:lstStyle/>
          <a:p>
            <a:r>
              <a:rPr lang="de-DE" sz="4800" dirty="0"/>
              <a:t>Petra Collins 2013</a:t>
            </a:r>
          </a:p>
        </p:txBody>
      </p:sp>
      <p:pic>
        <p:nvPicPr>
          <p:cNvPr id="5" name="Inhaltsplatzhalter 4" descr="Ein Bild, das schließen, Sauerkonserve, Gemüse enthält.&#10;&#10;Automatisch generierte Beschreibung">
            <a:extLst>
              <a:ext uri="{FF2B5EF4-FFF2-40B4-BE49-F238E27FC236}">
                <a16:creationId xmlns:a16="http://schemas.microsoft.com/office/drawing/2014/main" id="{00EC22D0-3825-1E31-5FDA-BD69343A29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7046" y="2536033"/>
            <a:ext cx="14406561" cy="7203281"/>
          </a:xfrm>
        </p:spPr>
      </p:pic>
      <p:pic>
        <p:nvPicPr>
          <p:cNvPr id="4" name="Grafik 3">
            <a:extLst>
              <a:ext uri="{FF2B5EF4-FFF2-40B4-BE49-F238E27FC236}">
                <a16:creationId xmlns:a16="http://schemas.microsoft.com/office/drawing/2014/main" id="{CCA1A42A-8D3B-543E-ECDF-ADCFD5D54E13}"/>
              </a:ext>
            </a:extLst>
          </p:cNvPr>
          <p:cNvPicPr>
            <a:picLocks noChangeAspect="1"/>
          </p:cNvPicPr>
          <p:nvPr/>
        </p:nvPicPr>
        <p:blipFill rotWithShape="1">
          <a:blip r:embed="rId4"/>
          <a:srcRect l="16278" t="21546" r="27466" b="54830"/>
          <a:stretch/>
        </p:blipFill>
        <p:spPr>
          <a:xfrm>
            <a:off x="9353994" y="293604"/>
            <a:ext cx="8686800" cy="2052000"/>
          </a:xfrm>
          <a:prstGeom prst="rect">
            <a:avLst/>
          </a:prstGeom>
        </p:spPr>
      </p:pic>
    </p:spTree>
    <p:extLst>
      <p:ext uri="{BB962C8B-B14F-4D97-AF65-F5344CB8AC3E}">
        <p14:creationId xmlns:p14="http://schemas.microsoft.com/office/powerpoint/2010/main" val="1751338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hließen, Sauerkonserve, Gemüse enthält.&#10;&#10;Automatisch generierte Beschreibung">
            <a:extLst>
              <a:ext uri="{FF2B5EF4-FFF2-40B4-BE49-F238E27FC236}">
                <a16:creationId xmlns:a16="http://schemas.microsoft.com/office/drawing/2014/main" id="{48498EB4-767A-412A-BFF6-7D08C7B30A81}"/>
              </a:ext>
            </a:extLst>
          </p:cNvPr>
          <p:cNvPicPr>
            <a:picLocks noChangeAspect="1"/>
          </p:cNvPicPr>
          <p:nvPr/>
        </p:nvPicPr>
        <p:blipFill rotWithShape="1">
          <a:blip r:embed="rId2">
            <a:extLst>
              <a:ext uri="{28A0092B-C50C-407E-A947-70E740481C1C}">
                <a14:useLocalDpi xmlns:a14="http://schemas.microsoft.com/office/drawing/2010/main" val="0"/>
              </a:ext>
            </a:extLst>
          </a:blip>
          <a:srcRect l="22803" r="6698"/>
          <a:stretch/>
        </p:blipFill>
        <p:spPr>
          <a:xfrm>
            <a:off x="3783534" y="15"/>
            <a:ext cx="14504463" cy="10286985"/>
          </a:xfrm>
          <a:prstGeom prst="rect">
            <a:avLst/>
          </a:prstGeom>
        </p:spPr>
      </p:pic>
      <p:sp>
        <p:nvSpPr>
          <p:cNvPr id="2" name="Titel 1">
            <a:extLst>
              <a:ext uri="{FF2B5EF4-FFF2-40B4-BE49-F238E27FC236}">
                <a16:creationId xmlns:a16="http://schemas.microsoft.com/office/drawing/2014/main" id="{181C994E-86C8-4D2B-BAC1-4319B32D8485}"/>
              </a:ext>
            </a:extLst>
          </p:cNvPr>
          <p:cNvSpPr>
            <a:spLocks noGrp="1"/>
          </p:cNvSpPr>
          <p:nvPr>
            <p:ph type="title"/>
          </p:nvPr>
        </p:nvSpPr>
        <p:spPr>
          <a:xfrm>
            <a:off x="917014" y="527285"/>
            <a:ext cx="8215313" cy="2849868"/>
          </a:xfrm>
        </p:spPr>
        <p:txBody>
          <a:bodyPr>
            <a:normAutofit/>
          </a:bodyPr>
          <a:lstStyle/>
          <a:p>
            <a:br>
              <a:rPr lang="de-DE" sz="6000" dirty="0"/>
            </a:br>
            <a:r>
              <a:rPr lang="de-DE" sz="6000" dirty="0"/>
              <a:t>Gemeinschaftsrichtlinien</a:t>
            </a:r>
          </a:p>
        </p:txBody>
      </p:sp>
      <p:pic>
        <p:nvPicPr>
          <p:cNvPr id="7" name="Grafik 6">
            <a:extLst>
              <a:ext uri="{FF2B5EF4-FFF2-40B4-BE49-F238E27FC236}">
                <a16:creationId xmlns:a16="http://schemas.microsoft.com/office/drawing/2014/main" id="{8B2332B3-D474-4F2B-B96C-635763198B8D}"/>
              </a:ext>
            </a:extLst>
          </p:cNvPr>
          <p:cNvPicPr>
            <a:picLocks noChangeAspect="1"/>
          </p:cNvPicPr>
          <p:nvPr/>
        </p:nvPicPr>
        <p:blipFill rotWithShape="1">
          <a:blip r:embed="rId3"/>
          <a:srcRect l="16957" t="13766" r="69876" b="80605"/>
          <a:stretch/>
        </p:blipFill>
        <p:spPr>
          <a:xfrm>
            <a:off x="1017599" y="1081645"/>
            <a:ext cx="3414713" cy="821261"/>
          </a:xfrm>
          <a:prstGeom prst="rect">
            <a:avLst/>
          </a:prstGeom>
        </p:spPr>
      </p:pic>
      <p:pic>
        <p:nvPicPr>
          <p:cNvPr id="8" name="Inhaltsplatzhalter 4">
            <a:extLst>
              <a:ext uri="{FF2B5EF4-FFF2-40B4-BE49-F238E27FC236}">
                <a16:creationId xmlns:a16="http://schemas.microsoft.com/office/drawing/2014/main" id="{2AA7CBEF-E68B-468E-AB8D-BD9751F94E2B}"/>
              </a:ext>
            </a:extLst>
          </p:cNvPr>
          <p:cNvPicPr>
            <a:picLocks noGrp="1" noChangeAspect="1"/>
          </p:cNvPicPr>
          <p:nvPr>
            <p:ph idx="1"/>
          </p:nvPr>
        </p:nvPicPr>
        <p:blipFill rotWithShape="1">
          <a:blip r:embed="rId4"/>
          <a:srcRect l="36715" t="47355" r="22926" b="27471"/>
          <a:stretch/>
        </p:blipFill>
        <p:spPr>
          <a:xfrm>
            <a:off x="359891" y="3078779"/>
            <a:ext cx="14504463" cy="5089038"/>
          </a:xfrm>
          <a:noFill/>
        </p:spPr>
      </p:pic>
      <p:sp>
        <p:nvSpPr>
          <p:cNvPr id="10" name="Textfeld 9">
            <a:extLst>
              <a:ext uri="{FF2B5EF4-FFF2-40B4-BE49-F238E27FC236}">
                <a16:creationId xmlns:a16="http://schemas.microsoft.com/office/drawing/2014/main" id="{A52C76AA-C0E0-44FD-B0B7-D5BA67212458}"/>
              </a:ext>
            </a:extLst>
          </p:cNvPr>
          <p:cNvSpPr txBox="1"/>
          <p:nvPr/>
        </p:nvSpPr>
        <p:spPr>
          <a:xfrm>
            <a:off x="1110914" y="9067219"/>
            <a:ext cx="9209378" cy="646331"/>
          </a:xfrm>
          <a:prstGeom prst="rect">
            <a:avLst/>
          </a:prstGeom>
          <a:noFill/>
        </p:spPr>
        <p:txBody>
          <a:bodyPr wrap="square">
            <a:spAutoFit/>
          </a:bodyPr>
          <a:lstStyle/>
          <a:p>
            <a:r>
              <a:rPr lang="de-DE" dirty="0"/>
              <a:t>Quelle: https://help.instagram.com/477434105621119/community-guidelines/?bc[0]=Instagram%20Help&amp;bc[1]=Privacy%20and%20Safety%20Center</a:t>
            </a:r>
          </a:p>
        </p:txBody>
      </p:sp>
    </p:spTree>
    <p:extLst>
      <p:ext uri="{BB962C8B-B14F-4D97-AF65-F5344CB8AC3E}">
        <p14:creationId xmlns:p14="http://schemas.microsoft.com/office/powerpoint/2010/main" val="229099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p:nvPr/>
        </p:nvSpPr>
        <p:spPr>
          <a:xfrm>
            <a:off x="2286" y="0"/>
            <a:ext cx="18283428" cy="10287000"/>
          </a:xfrm>
          <a:prstGeom prst="rect">
            <a:avLst/>
          </a:prstGeom>
          <a:no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49" name="Google Shape;149;p6" descr="Ein Bild, das schließen, Sauerkonserve, Gemüse enthält.&#10;&#10;Automatisch generierte Beschreibung"/>
          <p:cNvPicPr preferRelativeResize="0">
            <a:picLocks noGrp="1"/>
          </p:cNvPicPr>
          <p:nvPr>
            <p:ph type="body" idx="1"/>
          </p:nvPr>
        </p:nvPicPr>
        <p:blipFill rotWithShape="1">
          <a:blip r:embed="rId3">
            <a:alphaModFix/>
          </a:blip>
          <a:srcRect l="11095" b="1"/>
          <a:stretch/>
        </p:blipFill>
        <p:spPr>
          <a:xfrm>
            <a:off x="30" y="1923"/>
            <a:ext cx="18287970" cy="10285077"/>
          </a:xfrm>
          <a:prstGeom prst="rect">
            <a:avLst/>
          </a:prstGeom>
          <a:noFill/>
          <a:ln>
            <a:noFill/>
          </a:ln>
        </p:spPr>
      </p:pic>
      <p:pic>
        <p:nvPicPr>
          <p:cNvPr id="150" name="Google Shape;150;p6"/>
          <p:cNvPicPr preferRelativeResize="0"/>
          <p:nvPr/>
        </p:nvPicPr>
        <p:blipFill rotWithShape="1">
          <a:blip r:embed="rId4">
            <a:alphaModFix/>
          </a:blip>
          <a:srcRect l="18970" t="21704" r="20025" b="9038"/>
          <a:stretch/>
        </p:blipFill>
        <p:spPr>
          <a:xfrm>
            <a:off x="3039075" y="1843574"/>
            <a:ext cx="12514650" cy="7992000"/>
          </a:xfrm>
          <a:prstGeom prst="rect">
            <a:avLst/>
          </a:prstGeom>
          <a:noFill/>
          <a:ln>
            <a:noFill/>
          </a:ln>
        </p:spPr>
      </p:pic>
      <p:sp>
        <p:nvSpPr>
          <p:cNvPr id="151" name="Google Shape;151;p6"/>
          <p:cNvSpPr txBox="1">
            <a:spLocks noGrp="1"/>
          </p:cNvSpPr>
          <p:nvPr>
            <p:ph type="title"/>
          </p:nvPr>
        </p:nvSpPr>
        <p:spPr>
          <a:xfrm>
            <a:off x="1430414" y="108244"/>
            <a:ext cx="15773400" cy="1988345"/>
          </a:xfrm>
          <a:prstGeom prst="rect">
            <a:avLst/>
          </a:prstGeom>
          <a:noFill/>
          <a:ln>
            <a:noFill/>
          </a:ln>
        </p:spPr>
        <p:txBody>
          <a:bodyPr spcFirstLastPara="1" vert="horz" wrap="square" lIns="137138" tIns="68550" rIns="137138" bIns="68550" rtlCol="0" anchor="ctr" anchorCtr="0">
            <a:normAutofit/>
          </a:bodyPr>
          <a:lstStyle/>
          <a:p>
            <a:pPr algn="l">
              <a:lnSpc>
                <a:spcPct val="90000"/>
              </a:lnSpc>
              <a:spcBef>
                <a:spcPts val="0"/>
              </a:spcBef>
              <a:buClr>
                <a:schemeClr val="lt1"/>
              </a:buClr>
              <a:buSzPts val="4000"/>
            </a:pPr>
            <a:r>
              <a:rPr lang="de-DE" sz="6000">
                <a:solidFill>
                  <a:schemeClr val="lt1"/>
                </a:solidFill>
              </a:rPr>
              <a:t>Arvida Bystrom Werbekampagne für Adidas 2017 </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893</Words>
  <Application>Microsoft Macintosh PowerPoint</Application>
  <PresentationFormat>Benutzerdefiniert</PresentationFormat>
  <Paragraphs>84</Paragraphs>
  <Slides>20</Slides>
  <Notes>10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20</vt:i4>
      </vt:variant>
    </vt:vector>
  </HeadingPairs>
  <TitlesOfParts>
    <vt:vector size="31" baseType="lpstr">
      <vt:lpstr>Arial</vt:lpstr>
      <vt:lpstr>Garet Ultra-Bold</vt:lpstr>
      <vt:lpstr>Garet Heavy</vt:lpstr>
      <vt:lpstr>Garet Light</vt:lpstr>
      <vt:lpstr>Century Gothic</vt:lpstr>
      <vt:lpstr>Open Sans</vt:lpstr>
      <vt:lpstr>Calibri</vt:lpstr>
      <vt:lpstr>abk_stuttgartbold</vt:lpstr>
      <vt:lpstr>Roboto</vt:lpstr>
      <vt:lpstr>Aptos</vt:lpstr>
      <vt:lpstr>Office Theme</vt:lpstr>
      <vt:lpstr>PowerPoint-Präsentation</vt:lpstr>
      <vt:lpstr>PowerPoint-Präsentation</vt:lpstr>
      <vt:lpstr>PowerPoint-Präsentation</vt:lpstr>
      <vt:lpstr>PowerPoint-Präsentation</vt:lpstr>
      <vt:lpstr>PowerPoint-Präsentation</vt:lpstr>
      <vt:lpstr>Elfchen Verfasst einen kurzen assoziativen Text zu eurem Bildeindruck nach folgenden Regeln: 1 Wort: der erste Eindruck, eine Farbe oder Form 2 Wörter: 2 Eigenschaften 3 Wörter: wo es ist 4 Wörter: noch ein Einfall 1 Wort: ein letztes Wort </vt:lpstr>
      <vt:lpstr>Petra Collins 2013</vt:lpstr>
      <vt:lpstr> Gemeinschaftsrichtlinien</vt:lpstr>
      <vt:lpstr>Arvida Bystrom Werbekampagne für Adidas 2017 </vt:lpstr>
      <vt:lpstr>„Male Gaze“ auf Instagram</vt:lpstr>
      <vt:lpstr>PowerPoint-Präsentation</vt:lpstr>
      <vt:lpstr>Wie schauen wir auf Frauen? </vt:lpstr>
      <vt:lpstr>Frauen, die Frauen fotografieren</vt:lpstr>
      <vt:lpstr>Mit „instagramablen“ Bildern  Tabuthemen auflösen</vt:lpstr>
      <vt:lpstr>Unterlassen –  Pixy Liao:  Experimental Relationship 2007-2016 </vt:lpstr>
      <vt:lpstr>Sein-Lassen:   Iiu Susiraja</vt:lpstr>
      <vt:lpstr>Übertrag: Warum ist Thema wichtig?</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Johanna Tewes</cp:lastModifiedBy>
  <cp:revision>11</cp:revision>
  <dcterms:created xsi:type="dcterms:W3CDTF">2006-08-16T00:00:00Z</dcterms:created>
  <dcterms:modified xsi:type="dcterms:W3CDTF">2025-04-30T16:10:46Z</dcterms:modified>
  <dc:identifier>DAGj9tYlAeg</dc:identifier>
</cp:coreProperties>
</file>