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61" r:id="rId3"/>
    <p:sldId id="283" r:id="rId4"/>
    <p:sldId id="276" r:id="rId5"/>
    <p:sldId id="275" r:id="rId6"/>
    <p:sldId id="281" r:id="rId7"/>
    <p:sldId id="277" r:id="rId8"/>
    <p:sldId id="286" r:id="rId9"/>
    <p:sldId id="287" r:id="rId10"/>
    <p:sldId id="288" r:id="rId11"/>
    <p:sldId id="289" r:id="rId12"/>
    <p:sldId id="290" r:id="rId13"/>
    <p:sldId id="280" r:id="rId14"/>
    <p:sldId id="278" r:id="rId15"/>
    <p:sldId id="258" r:id="rId16"/>
    <p:sldId id="270" r:id="rId17"/>
    <p:sldId id="291" r:id="rId18"/>
    <p:sldId id="284" r:id="rId19"/>
    <p:sldId id="285" r:id="rId20"/>
  </p:sldIdLst>
  <p:sldSz cx="18288000" cy="10287000"/>
  <p:notesSz cx="6858000" cy="9144000"/>
  <p:embeddedFontLst>
    <p:embeddedFont>
      <p:font typeface="Century Gothic" panose="020B0502020202020204" pitchFamily="34" charset="0"/>
      <p:regular r:id="rId22"/>
      <p:bold r:id="rId23"/>
      <p:italic r:id="rId24"/>
      <p:boldItalic r:id="rId25"/>
    </p:embeddedFont>
    <p:embeddedFont>
      <p:font typeface="Muli" pitchFamily="2" charset="77"/>
      <p:regular r:id="rId26"/>
    </p:embeddedFont>
    <p:embeddedFont>
      <p:font typeface="Muli Bold" pitchFamily="2" charset="77"/>
      <p:regular r:id="rId27"/>
      <p:bold r:id="rId28"/>
    </p:embeddedFont>
    <p:embeddedFont>
      <p:font typeface="Muli Semi-Bold" pitchFamily="2" charset="77"/>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2" autoAdjust="0"/>
    <p:restoredTop sz="94625" autoAdjust="0"/>
  </p:normalViewPr>
  <p:slideViewPr>
    <p:cSldViewPr>
      <p:cViewPr varScale="1">
        <p:scale>
          <a:sx n="77" d="100"/>
          <a:sy n="77" d="100"/>
        </p:scale>
        <p:origin x="6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10:08:55.928"/>
    </inkml:context>
    <inkml:brush xml:id="br0">
      <inkml:brushProperty name="width" value="0.035" units="cm"/>
      <inkml:brushProperty name="height" value="0.035" units="cm"/>
    </inkml:brush>
  </inkml:definitions>
  <inkml:trace contextRef="#ctx0" brushRef="#br0">252 169 24575,'28'0'0,"29"-6"0,-8 0 0,6 0 0,23-4 0,6 0 0,-16 1 0,4 0 0,1 0-394,5-1 1,2 0 0,2 1 393,5-1 0,1 0 0,1 1 0,1 1 0,1 0 0,0 1 0,-2 2 0,1 0 0,-2 1 0,-2 1 0,0 1 0,-2 1 0,-6 0 0,-2 0 0,-1 1-14,-5 0 0,-2 0 1,0 0 13,1 0 0,0 0 0,-1 0 0,-1 0 0,0 0 0,0 0 0,4 0 0,1 0 0,1 0 0,6 0 0,0 0 0,1 0-284,2 0 0,1 0 0,0 0 284,4 0 0,1 0 0,0 0 0,-1 0 0,0 0 0,-1 0 0,-2 0 0,0 0 0,-1 0 0,-1 0 0,0 0 0,-1 0 0,-4 0 0,-1 0 0,0 0-119,-4 0 0,-1 1 0,0 0 119,-1 0 0,0 0 0,-1 1 0,30 2 0,-2-1 0,-3 1 0,0-1 0,-4 1 0,-1-1 0,-5 0 0,-1 1 0,3 2 0,0 1 0,2 3 0,0 1 0,-5 0 0,-1 2 411,-1 2 0,-1 1-411,-4-1 0,-3 0 161,-5-1 0,-2-1-161,-5-3 0,-3-1 888,33 0-888,-19-7 398,-17-2-398,-12 0 0,-12 0 0,-12 6 0,-9 7 0,-4 21 0,0 22 0,3 23 0,-2-29 0,0 3 0,0 6 0,0 3 0,0 6 0,-1 1 0,-1 2 0,-1-1 0,0-1 0,0-2 0,0-9 0,-2-2 0,2 32 0,0-25 0,-1-19 0,2 0 0,0 11 0,-1 9 0,-2 0 0,0-6 0,1-16 0,0-5 0,-1 8 0,2 20 0,2 19 0,3 4 0,-1-13 0,-1-24 0,-2-19 0,-3-13 0,-1 1 0,-1 8 0,0 12 0,0 3 0,2-5 0,1-10 0,0-13 0,1-3 0,-2-3 0,2-3 0,-3 0 0,-2-4 0,-8-2 0,-13 0 0,-23 0 0,-35 0 0,22 0 0,-6 0 0,-19 2 0,-7 0 0,19 1 0,-3-1 0,-2 1-375,-9 0 1,-2 0 0,-2 0 374,-4-1 0,-2 1 0,0-1 0,-1-1 0,0 0 0,1 0 0,3-1 0,1 1 0,0-2 0,2 0 0,1-1 0,-1-2 0,0-1 0,-1-2 0,0-1 0,-1-2 0,0-1 0,-1 0 0,-1-1 0,-1-1 0,2 2 0,5 0 0,1 1 0,2 1-147,5 3 1,1 1-1,1 1 147,7 1 0,1 1 0,1 1 0,-26-1 0,1 0 0,3-1 0,1-1 0,4 0 0,0-2 0,-1 0 0,0-1 0,2 1 0,-1 0 0,-4 2 0,-1 1 0,-1 1 0,0 1 0,-6 0 0,0 2 0,-2-2 0,1 0 0,7 0 0,0-1 0,0-1 0,1-1 0,3 0 0,1 0 0,-2 1 0,0 0 0,0 1 0,1 1 0,4 1 0,1 0 0,6 0 0,2 0 0,4 0 0,2 0 0,8 1 0,2 1 548,4-1 1,2 1-549,-37 1 466,10 0-466,6-3 0,9 0 0,1 0 0,0 0 0,-1 0 0,-1 0 0,3 0 0,9 0 0,10 0 0,8 0 0,7 0 0,4 0 0,2 0 0,3 0 0,3 0 0,4-2 0,6-2 0,4-2 0,2-1 0,0-2 0,1 3 0,0 1 0,0 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30T10:08:58.679"/>
    </inkml:context>
    <inkml:brush xml:id="br0">
      <inkml:brushProperty name="width" value="0.035" units="cm"/>
      <inkml:brushProperty name="height" value="0.035" units="cm"/>
    </inkml:brush>
  </inkml:definitions>
  <inkml:trace contextRef="#ctx0" brushRef="#br0">460 73 24575,'-11'0'0,"-6"0"0,-8 0 0,-3 0 0,3 0 0,3 0 0,1-2 0,-1-2 0,1-4 0,0-1 0,5 2 0,0 1 0,2 2 0,1-1 0,-3 0 0,0 2 0,-3-2 0,1 3 0,2-2 0,1 0 0,3 2 0,1 0 0,0 2 0,3 0 0,-1 0 0,0 0 0,0-1 0,-1 1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71333-1B6F-4AEE-B00D-B6A39A2F3301}" type="datetimeFigureOut">
              <a:rPr lang="de-DE" smtClean="0"/>
              <a:t>30.04.25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EA63D-0E08-4B3F-AC83-7E54F83D1A7C}" type="slidenum">
              <a:rPr lang="de-DE" smtClean="0"/>
              <a:t>‹Nr.›</a:t>
            </a:fld>
            <a:endParaRPr lang="de-DE"/>
          </a:p>
        </p:txBody>
      </p:sp>
    </p:spTree>
    <p:extLst>
      <p:ext uri="{BB962C8B-B14F-4D97-AF65-F5344CB8AC3E}">
        <p14:creationId xmlns:p14="http://schemas.microsoft.com/office/powerpoint/2010/main" val="1220082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C0477-104F-F03A-2C77-B49A6E2E8CD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D91D6F-2D11-7C95-F215-2A5A219691B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11C4CE-12C6-CA5F-72BD-4D90A5953B73}"/>
              </a:ext>
            </a:extLst>
          </p:cNvPr>
          <p:cNvSpPr>
            <a:spLocks noGrp="1"/>
          </p:cNvSpPr>
          <p:nvPr>
            <p:ph type="body" idx="1"/>
          </p:nvPr>
        </p:nvSpPr>
        <p:spPr/>
        <p:txBody>
          <a:bodyPr/>
          <a:lstStyle/>
          <a:p>
            <a:r>
              <a:rPr lang="de-DE" dirty="0"/>
              <a:t>Inwiefern decken sich die Thesen Meyers mit ihren eigenen Recherchen? Wo ordnen Sie sich aufgrund Ihrer digitalen Sozialisation ein? </a:t>
            </a:r>
          </a:p>
          <a:p>
            <a:r>
              <a:rPr lang="de-DE" dirty="0"/>
              <a:t>Was haben die Kinder und Jugendlichen gesagt, die befragt wurden?</a:t>
            </a:r>
          </a:p>
        </p:txBody>
      </p:sp>
      <p:sp>
        <p:nvSpPr>
          <p:cNvPr id="4" name="Foliennummernplatzhalter 3">
            <a:extLst>
              <a:ext uri="{FF2B5EF4-FFF2-40B4-BE49-F238E27FC236}">
                <a16:creationId xmlns:a16="http://schemas.microsoft.com/office/drawing/2014/main" id="{5290402A-5DAF-4F40-8457-C16B7C3CFBC4}"/>
              </a:ext>
            </a:extLst>
          </p:cNvPr>
          <p:cNvSpPr>
            <a:spLocks noGrp="1"/>
          </p:cNvSpPr>
          <p:nvPr>
            <p:ph type="sldNum" sz="quarter" idx="5"/>
          </p:nvPr>
        </p:nvSpPr>
        <p:spPr/>
        <p:txBody>
          <a:bodyPr/>
          <a:lstStyle/>
          <a:p>
            <a:fld id="{404EA63D-0E08-4B3F-AC83-7E54F83D1A7C}" type="slidenum">
              <a:rPr lang="de-DE" smtClean="0"/>
              <a:t>4</a:t>
            </a:fld>
            <a:endParaRPr lang="de-DE"/>
          </a:p>
        </p:txBody>
      </p:sp>
    </p:spTree>
    <p:extLst>
      <p:ext uri="{BB962C8B-B14F-4D97-AF65-F5344CB8AC3E}">
        <p14:creationId xmlns:p14="http://schemas.microsoft.com/office/powerpoint/2010/main" val="22786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Inwiefern decken sich die Thesen Meyers mit ihren eigenen Recherchen? Wo ordnen Sie sich aufgrund Ihrer digitalen Sozialisation ein? </a:t>
            </a:r>
          </a:p>
          <a:p>
            <a:r>
              <a:rPr lang="de-DE" dirty="0"/>
              <a:t>Was haben die Kinder und Jugendlichen gesagt, die befragt wurden?</a:t>
            </a:r>
          </a:p>
        </p:txBody>
      </p:sp>
      <p:sp>
        <p:nvSpPr>
          <p:cNvPr id="4" name="Foliennummernplatzhalter 3"/>
          <p:cNvSpPr>
            <a:spLocks noGrp="1"/>
          </p:cNvSpPr>
          <p:nvPr>
            <p:ph type="sldNum" sz="quarter" idx="5"/>
          </p:nvPr>
        </p:nvSpPr>
        <p:spPr/>
        <p:txBody>
          <a:bodyPr/>
          <a:lstStyle/>
          <a:p>
            <a:fld id="{404EA63D-0E08-4B3F-AC83-7E54F83D1A7C}" type="slidenum">
              <a:rPr lang="de-DE" smtClean="0"/>
              <a:t>15</a:t>
            </a:fld>
            <a:endParaRPr lang="de-DE"/>
          </a:p>
        </p:txBody>
      </p:sp>
    </p:spTree>
    <p:extLst>
      <p:ext uri="{BB962C8B-B14F-4D97-AF65-F5344CB8AC3E}">
        <p14:creationId xmlns:p14="http://schemas.microsoft.com/office/powerpoint/2010/main" val="18711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263123">
            <a:off x="4381918" y="-3400635"/>
            <a:ext cx="15315362" cy="17088270"/>
          </a:xfrm>
          <a:custGeom>
            <a:avLst/>
            <a:gdLst/>
            <a:ahLst/>
            <a:cxnLst/>
            <a:rect l="l" t="t" r="r" b="b"/>
            <a:pathLst>
              <a:path w="15315362" h="17088270">
                <a:moveTo>
                  <a:pt x="0" y="0"/>
                </a:moveTo>
                <a:lnTo>
                  <a:pt x="15315361" y="0"/>
                </a:lnTo>
                <a:lnTo>
                  <a:pt x="15315361" y="17088270"/>
                </a:lnTo>
                <a:lnTo>
                  <a:pt x="0" y="17088270"/>
                </a:lnTo>
                <a:lnTo>
                  <a:pt x="0" y="0"/>
                </a:lnTo>
                <a:close/>
              </a:path>
            </a:pathLst>
          </a:custGeom>
          <a:blipFill>
            <a:blip r:embed="rId2"/>
            <a:stretch>
              <a:fillRect/>
            </a:stretch>
          </a:blipFill>
        </p:spPr>
        <p:txBody>
          <a:bodyPr/>
          <a:lstStyle/>
          <a:p>
            <a:endParaRPr lang="de-DE"/>
          </a:p>
        </p:txBody>
      </p:sp>
      <p:sp>
        <p:nvSpPr>
          <p:cNvPr id="8" name="TextBox 8"/>
          <p:cNvSpPr txBox="1"/>
          <p:nvPr/>
        </p:nvSpPr>
        <p:spPr>
          <a:xfrm>
            <a:off x="13258800" y="8724900"/>
            <a:ext cx="5411594" cy="961097"/>
          </a:xfrm>
          <a:prstGeom prst="rect">
            <a:avLst/>
          </a:prstGeom>
        </p:spPr>
        <p:txBody>
          <a:bodyPr wrap="square" lIns="0" tIns="0" rIns="0" bIns="0" rtlCol="0" anchor="t">
            <a:spAutoFit/>
          </a:bodyPr>
          <a:lstStyle/>
          <a:p>
            <a:pPr>
              <a:lnSpc>
                <a:spcPts val="3920"/>
              </a:lnSpc>
            </a:pPr>
            <a:endParaRPr lang="en-US" sz="2800" i="1" dirty="0">
              <a:solidFill>
                <a:srgbClr val="604ABD"/>
              </a:solidFill>
              <a:latin typeface="Muli"/>
            </a:endParaRPr>
          </a:p>
          <a:p>
            <a:pPr>
              <a:lnSpc>
                <a:spcPts val="3920"/>
              </a:lnSpc>
            </a:pPr>
            <a:r>
              <a:rPr lang="en-US" sz="2800" dirty="0">
                <a:solidFill>
                  <a:srgbClr val="604ABD"/>
                </a:solidFill>
                <a:latin typeface="Muli"/>
              </a:rPr>
              <a:t>Prof. Dr. Johanna </a:t>
            </a:r>
            <a:r>
              <a:rPr lang="en-US" sz="2800" dirty="0" err="1">
                <a:solidFill>
                  <a:srgbClr val="604ABD"/>
                </a:solidFill>
                <a:latin typeface="Muli"/>
              </a:rPr>
              <a:t>Tewes</a:t>
            </a:r>
            <a:endParaRPr lang="en-US" sz="2800" dirty="0">
              <a:solidFill>
                <a:srgbClr val="604ABD"/>
              </a:solidFill>
              <a:latin typeface="Muli"/>
            </a:endParaRPr>
          </a:p>
        </p:txBody>
      </p:sp>
      <p:sp>
        <p:nvSpPr>
          <p:cNvPr id="9" name="TextBox 9"/>
          <p:cNvSpPr txBox="1"/>
          <p:nvPr/>
        </p:nvSpPr>
        <p:spPr>
          <a:xfrm>
            <a:off x="1028699" y="1638300"/>
            <a:ext cx="11010900" cy="5847755"/>
          </a:xfrm>
          <a:prstGeom prst="rect">
            <a:avLst/>
          </a:prstGeom>
        </p:spPr>
        <p:txBody>
          <a:bodyPr wrap="square" lIns="0" tIns="0" rIns="0" bIns="0" rtlCol="0" anchor="t">
            <a:spAutoFit/>
          </a:bodyPr>
          <a:lstStyle/>
          <a:p>
            <a:pPr>
              <a:lnSpc>
                <a:spcPts val="13200"/>
              </a:lnSpc>
            </a:pPr>
            <a:r>
              <a:rPr lang="en-US" sz="9600" dirty="0">
                <a:solidFill>
                  <a:srgbClr val="604ABD"/>
                </a:solidFill>
                <a:latin typeface="Muli Semi-Bold"/>
              </a:rPr>
              <a:t>BW 2.2: </a:t>
            </a:r>
            <a:endParaRPr lang="en-US" sz="9600" dirty="0">
              <a:solidFill>
                <a:srgbClr val="604ABD"/>
              </a:solidFill>
              <a:latin typeface="Muli Semi-Bold"/>
              <a:ea typeface="Calibri"/>
              <a:cs typeface="Calibri"/>
            </a:endParaRPr>
          </a:p>
          <a:p>
            <a:pPr>
              <a:lnSpc>
                <a:spcPts val="13200"/>
              </a:lnSpc>
            </a:pPr>
            <a:r>
              <a:rPr lang="en-US" sz="9600" dirty="0" err="1">
                <a:solidFill>
                  <a:srgbClr val="604ABD"/>
                </a:solidFill>
                <a:latin typeface="Muli Semi-Bold"/>
              </a:rPr>
              <a:t>Zusammen</a:t>
            </a:r>
            <a:r>
              <a:rPr lang="en-US" sz="9600" dirty="0">
                <a:solidFill>
                  <a:srgbClr val="604ABD"/>
                </a:solidFill>
                <a:latin typeface="Muli Semi-Bold"/>
              </a:rPr>
              <a:t> </a:t>
            </a:r>
            <a:r>
              <a:rPr lang="en-US" sz="9600" dirty="0" err="1">
                <a:solidFill>
                  <a:srgbClr val="604ABD"/>
                </a:solidFill>
                <a:latin typeface="Muli Semi-Bold"/>
              </a:rPr>
              <a:t>lernen</a:t>
            </a:r>
            <a:r>
              <a:rPr lang="en-US" sz="9600" dirty="0">
                <a:solidFill>
                  <a:srgbClr val="604ABD"/>
                </a:solidFill>
                <a:latin typeface="Muli Semi-Bold"/>
              </a:rPr>
              <a:t>.</a:t>
            </a:r>
            <a:endParaRPr lang="en-US" sz="9600" dirty="0">
              <a:solidFill>
                <a:srgbClr val="604ABD"/>
              </a:solidFill>
              <a:latin typeface="Muli Semi-Bold"/>
              <a:ea typeface="Calibri"/>
              <a:cs typeface="Calibri"/>
            </a:endParaRPr>
          </a:p>
          <a:p>
            <a:endParaRPr lang="de-DE" sz="4000" i="1" u="none" strike="noStrike" dirty="0">
              <a:solidFill>
                <a:srgbClr val="7030A0"/>
              </a:solidFill>
              <a:effectLst/>
              <a:latin typeface="Century Gothic" panose="020B0502020202020204" pitchFamily="34" charset="0"/>
            </a:endParaRPr>
          </a:p>
          <a:p>
            <a:r>
              <a:rPr lang="de-DE" sz="4000" i="1" u="none" strike="noStrike" dirty="0">
                <a:solidFill>
                  <a:srgbClr val="7030A0"/>
                </a:solidFill>
                <a:effectLst/>
                <a:latin typeface="Century Gothic" panose="020B0502020202020204" pitchFamily="34" charset="0"/>
              </a:rPr>
              <a:t>Individualisierung und berufsbezogene Überzeugungen im Spiegel kollaborativer Praxis</a:t>
            </a:r>
            <a:endParaRPr lang="en-US" sz="4000" i="1" dirty="0">
              <a:solidFill>
                <a:srgbClr val="7030A0"/>
              </a:solidFill>
              <a:latin typeface="Century Gothic" panose="020B0502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0D053-10FA-EDA2-90AF-A236A8E1D9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7B6737-A832-E9CB-2984-83456F7216A7}"/>
              </a:ext>
            </a:extLst>
          </p:cNvPr>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57ABAD36-A0D7-7EEB-0BA7-2970EB6C8A2C}"/>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a:solidFill>
                  <a:srgbClr val="7030A0"/>
                </a:solidFill>
                <a:latin typeface="Muli Bold"/>
              </a:rPr>
              <a:t>ÜBUNG 3</a:t>
            </a:r>
            <a:r>
              <a:rPr lang="en-US" sz="7200" u="none" dirty="0">
                <a:solidFill>
                  <a:srgbClr val="7030A0"/>
                </a:solidFill>
                <a:latin typeface="Muli Bold"/>
              </a:rPr>
              <a:t> </a:t>
            </a:r>
          </a:p>
        </p:txBody>
      </p:sp>
      <p:sp>
        <p:nvSpPr>
          <p:cNvPr id="12" name="Textfeld 11">
            <a:extLst>
              <a:ext uri="{FF2B5EF4-FFF2-40B4-BE49-F238E27FC236}">
                <a16:creationId xmlns:a16="http://schemas.microsoft.com/office/drawing/2014/main" id="{18586199-EA1F-5C83-B2B2-E8C8951B3E60}"/>
              </a:ext>
            </a:extLst>
          </p:cNvPr>
          <p:cNvSpPr txBox="1"/>
          <p:nvPr/>
        </p:nvSpPr>
        <p:spPr>
          <a:xfrm>
            <a:off x="990600" y="3168008"/>
            <a:ext cx="12877800" cy="6247864"/>
          </a:xfrm>
          <a:prstGeom prst="rect">
            <a:avLst/>
          </a:prstGeom>
          <a:noFill/>
        </p:spPr>
        <p:txBody>
          <a:bodyPr wrap="square" rtlCol="0">
            <a:spAutoFit/>
          </a:bodyPr>
          <a:lstStyle/>
          <a:p>
            <a:pPr algn="l" rtl="0">
              <a:buNone/>
            </a:pPr>
            <a:r>
              <a:rPr lang="de-DE" sz="4000" b="0" i="0" u="none" strike="noStrike" dirty="0">
                <a:solidFill>
                  <a:srgbClr val="000000"/>
                </a:solidFill>
                <a:effectLst/>
                <a:latin typeface="Century Gothic" panose="020B0502020202020204" pitchFamily="34" charset="0"/>
              </a:rPr>
              <a:t>Formuliert einen </a:t>
            </a:r>
            <a:r>
              <a:rPr lang="de-DE" sz="4000" b="1" i="0" u="none" strike="noStrike" dirty="0">
                <a:solidFill>
                  <a:srgbClr val="000000"/>
                </a:solidFill>
                <a:effectLst/>
                <a:latin typeface="Century Gothic" panose="020B0502020202020204" pitchFamily="34" charset="0"/>
              </a:rPr>
              <a:t>Kurzbeitrag</a:t>
            </a:r>
            <a:r>
              <a:rPr lang="de-DE" sz="4000" b="0" i="0" u="none" strike="noStrike" dirty="0">
                <a:solidFill>
                  <a:srgbClr val="000000"/>
                </a:solidFill>
                <a:effectLst/>
                <a:latin typeface="Century Gothic" panose="020B0502020202020204" pitchFamily="34" charset="0"/>
              </a:rPr>
              <a:t> zum Thema: </a:t>
            </a:r>
            <a:r>
              <a:rPr lang="de-DE" sz="4000" b="0" i="1" u="none" strike="noStrike" dirty="0">
                <a:solidFill>
                  <a:srgbClr val="000000"/>
                </a:solidFill>
                <a:effectLst/>
                <a:latin typeface="Century Gothic" panose="020B0502020202020204" pitchFamily="34" charset="0"/>
              </a:rPr>
              <a:t>“Wie können wir Gemeinschaftlichkeit in den (Kunst-)Unterricht / System Schule integrieren</a:t>
            </a:r>
            <a:r>
              <a:rPr lang="de-DE" sz="4000" b="0" i="0" u="none" strike="noStrike" dirty="0">
                <a:solidFill>
                  <a:srgbClr val="000000"/>
                </a:solidFill>
                <a:effectLst/>
                <a:latin typeface="Century Gothic" panose="020B0502020202020204" pitchFamily="34" charset="0"/>
              </a:rPr>
              <a:t>(max. 500 Zeichen) im </a:t>
            </a:r>
            <a:r>
              <a:rPr lang="de-DE" sz="4000" b="0" i="0" u="none" strike="noStrike" dirty="0" err="1">
                <a:solidFill>
                  <a:srgbClr val="000000"/>
                </a:solidFill>
                <a:effectLst/>
                <a:latin typeface="Century Gothic" panose="020B0502020202020204" pitchFamily="34" charset="0"/>
              </a:rPr>
              <a:t>Etherpad</a:t>
            </a:r>
            <a:r>
              <a:rPr lang="de-DE" sz="4000" b="0" i="0" u="none" strike="noStrike" dirty="0">
                <a:solidFill>
                  <a:srgbClr val="000000"/>
                </a:solidFill>
                <a:effectLst/>
                <a:latin typeface="Century Gothic" panose="020B0502020202020204" pitchFamily="34" charset="0"/>
              </a:rPr>
              <a:t>, für den ihr zu zweit als </a:t>
            </a:r>
            <a:r>
              <a:rPr lang="de-DE" sz="4000" b="0" i="0" u="none" strike="noStrike" dirty="0" err="1">
                <a:solidFill>
                  <a:srgbClr val="000000"/>
                </a:solidFill>
                <a:effectLst/>
                <a:latin typeface="Century Gothic" panose="020B0502020202020204" pitchFamily="34" charset="0"/>
              </a:rPr>
              <a:t>Autor:innen</a:t>
            </a:r>
            <a:r>
              <a:rPr lang="de-DE" sz="4000" b="0" i="0" u="none" strike="noStrike" dirty="0">
                <a:solidFill>
                  <a:srgbClr val="000000"/>
                </a:solidFill>
                <a:effectLst/>
                <a:latin typeface="Century Gothic" panose="020B0502020202020204" pitchFamily="34" charset="0"/>
              </a:rPr>
              <a:t> auftretet. </a:t>
            </a: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Findet eine Textform, die für euch beide passend ist. </a:t>
            </a: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Zeit: 15 Min.</a:t>
            </a:r>
          </a:p>
        </p:txBody>
      </p:sp>
    </p:spTree>
    <p:extLst>
      <p:ext uri="{BB962C8B-B14F-4D97-AF65-F5344CB8AC3E}">
        <p14:creationId xmlns:p14="http://schemas.microsoft.com/office/powerpoint/2010/main" val="2090085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3EF02-3242-7434-7510-F2F252FF7A6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F5E03D-750D-F3FA-0D87-7293F0325FE9}"/>
              </a:ext>
            </a:extLst>
          </p:cNvPr>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43270ED9-B2A0-B845-EF81-4ED982F7E533}"/>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u="none" dirty="0" err="1">
                <a:solidFill>
                  <a:srgbClr val="7030A0"/>
                </a:solidFill>
                <a:latin typeface="Muli Bold"/>
              </a:rPr>
              <a:t>Reflexion</a:t>
            </a:r>
            <a:r>
              <a:rPr lang="en-US" sz="7200" u="none" dirty="0">
                <a:solidFill>
                  <a:srgbClr val="7030A0"/>
                </a:solidFill>
                <a:latin typeface="Muli Bold"/>
              </a:rPr>
              <a:t> </a:t>
            </a:r>
          </a:p>
        </p:txBody>
      </p:sp>
      <p:sp>
        <p:nvSpPr>
          <p:cNvPr id="12" name="Textfeld 11">
            <a:extLst>
              <a:ext uri="{FF2B5EF4-FFF2-40B4-BE49-F238E27FC236}">
                <a16:creationId xmlns:a16="http://schemas.microsoft.com/office/drawing/2014/main" id="{EE2F55BF-5F0C-ED68-04DB-AC6BA9648EE9}"/>
              </a:ext>
            </a:extLst>
          </p:cNvPr>
          <p:cNvSpPr txBox="1"/>
          <p:nvPr/>
        </p:nvSpPr>
        <p:spPr>
          <a:xfrm>
            <a:off x="990600" y="3168008"/>
            <a:ext cx="14401800" cy="5632311"/>
          </a:xfrm>
          <a:prstGeom prst="rect">
            <a:avLst/>
          </a:prstGeom>
          <a:noFill/>
        </p:spPr>
        <p:txBody>
          <a:bodyPr wrap="square" rtlCol="0">
            <a:spAutoFit/>
          </a:bodyPr>
          <a:lstStyle/>
          <a:p>
            <a:pPr marL="571500" indent="-571500" rtl="0">
              <a:buFont typeface="Arial" panose="020B0604020202020204" pitchFamily="34" charset="0"/>
              <a:buChar char="•"/>
            </a:pPr>
            <a:r>
              <a:rPr lang="de-DE" sz="4000" b="0" i="0" u="none" strike="noStrike" dirty="0">
                <a:solidFill>
                  <a:srgbClr val="000000"/>
                </a:solidFill>
                <a:effectLst/>
                <a:latin typeface="Century Gothic" panose="020B0502020202020204" pitchFamily="34" charset="0"/>
              </a:rPr>
              <a:t>Wie seid ihr vorgegangen?</a:t>
            </a:r>
            <a:endParaRPr lang="de-DE" sz="4000" dirty="0">
              <a:latin typeface="Century Gothic" panose="020B0502020202020204" pitchFamily="34" charset="0"/>
            </a:endParaRPr>
          </a:p>
          <a:p>
            <a:pPr marL="571500" indent="-571500" rtl="0">
              <a:buFont typeface="Arial" panose="020B0604020202020204" pitchFamily="34" charset="0"/>
              <a:buChar char="•"/>
            </a:pPr>
            <a:r>
              <a:rPr lang="de-DE" sz="4000" b="0" i="0" u="none" strike="noStrike" dirty="0">
                <a:solidFill>
                  <a:srgbClr val="000000"/>
                </a:solidFill>
                <a:effectLst/>
                <a:latin typeface="Century Gothic" panose="020B0502020202020204" pitchFamily="34" charset="0"/>
              </a:rPr>
              <a:t>Was hat gut funktioniert? Was waren Herausforderungen?</a:t>
            </a:r>
            <a:endParaRPr lang="de-DE" sz="4000" dirty="0">
              <a:latin typeface="Century Gothic" panose="020B0502020202020204" pitchFamily="34" charset="0"/>
            </a:endParaRPr>
          </a:p>
          <a:p>
            <a:pPr marL="571500" indent="-571500" rtl="0">
              <a:buFont typeface="Arial" panose="020B0604020202020204" pitchFamily="34" charset="0"/>
              <a:buChar char="•"/>
            </a:pPr>
            <a:r>
              <a:rPr lang="de-DE" sz="4000" b="0" i="0" u="none" strike="noStrike" dirty="0">
                <a:solidFill>
                  <a:srgbClr val="000000"/>
                </a:solidFill>
                <a:effectLst/>
                <a:latin typeface="Century Gothic" panose="020B0502020202020204" pitchFamily="34" charset="0"/>
              </a:rPr>
              <a:t>Welche Bedeutung hat das Digitale in kollaborativen Schreibprozessen?</a:t>
            </a:r>
            <a:endParaRPr lang="de-DE" sz="4000" dirty="0">
              <a:latin typeface="Century Gothic" panose="020B0502020202020204" pitchFamily="34" charset="0"/>
            </a:endParaRPr>
          </a:p>
          <a:p>
            <a:pPr marL="571500" indent="-571500" rtl="0">
              <a:buFont typeface="Arial" panose="020B0604020202020204" pitchFamily="34" charset="0"/>
              <a:buChar char="•"/>
            </a:pPr>
            <a:r>
              <a:rPr lang="de-DE" sz="4000" dirty="0">
                <a:solidFill>
                  <a:srgbClr val="000000"/>
                </a:solidFill>
                <a:latin typeface="Century Gothic" panose="020B0502020202020204" pitchFamily="34" charset="0"/>
              </a:rPr>
              <a:t>Wo lässt sich kollaboratives Schreiben sinnvoll einsetzen</a:t>
            </a:r>
            <a:r>
              <a:rPr lang="de-DE" sz="4000" b="0" i="0" u="none" strike="noStrike" dirty="0">
                <a:solidFill>
                  <a:srgbClr val="000000"/>
                </a:solidFill>
                <a:effectLst/>
                <a:latin typeface="Century Gothic" panose="020B0502020202020204" pitchFamily="34" charset="0"/>
              </a:rPr>
              <a:t>? </a:t>
            </a:r>
          </a:p>
          <a:p>
            <a:pPr marL="571500" indent="-571500" rtl="0">
              <a:buFont typeface="Arial" panose="020B0604020202020204" pitchFamily="34" charset="0"/>
              <a:buChar char="•"/>
            </a:pPr>
            <a:endParaRPr lang="de-DE" sz="4000" dirty="0">
              <a:solidFill>
                <a:srgbClr val="000000"/>
              </a:solidFill>
              <a:latin typeface="Century Gothic" panose="020B0502020202020204" pitchFamily="34" charset="0"/>
            </a:endParaRPr>
          </a:p>
          <a:p>
            <a:pPr marL="571500" indent="-571500" rtl="0">
              <a:buFont typeface="Arial" panose="020B0604020202020204" pitchFamily="34" charset="0"/>
              <a:buChar char="•"/>
            </a:pPr>
            <a:r>
              <a:rPr lang="de-DE" sz="4000" dirty="0">
                <a:solidFill>
                  <a:srgbClr val="000000"/>
                </a:solidFill>
                <a:effectLst/>
                <a:latin typeface="Century Gothic" panose="020B0502020202020204" pitchFamily="34" charset="0"/>
              </a:rPr>
              <a:t>Ergebnisse?</a:t>
            </a:r>
            <a:endParaRPr lang="de-DE" sz="4000" dirty="0">
              <a:effectLst/>
              <a:latin typeface="Century Gothic" panose="020B0502020202020204" pitchFamily="34" charset="0"/>
            </a:endParaRPr>
          </a:p>
        </p:txBody>
      </p:sp>
    </p:spTree>
    <p:extLst>
      <p:ext uri="{BB962C8B-B14F-4D97-AF65-F5344CB8AC3E}">
        <p14:creationId xmlns:p14="http://schemas.microsoft.com/office/powerpoint/2010/main" val="192055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9E6C-9274-0F7D-AE3B-9AD93770955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FF0725-69B4-2AD6-81C3-743F37D2F9F1}"/>
              </a:ext>
            </a:extLst>
          </p:cNvPr>
          <p:cNvSpPr/>
          <p:nvPr/>
        </p:nvSpPr>
        <p:spPr>
          <a:xfrm rot="11263123">
            <a:off x="4381918" y="-3400635"/>
            <a:ext cx="15315362" cy="17088270"/>
          </a:xfrm>
          <a:custGeom>
            <a:avLst/>
            <a:gdLst/>
            <a:ahLst/>
            <a:cxnLst/>
            <a:rect l="l" t="t" r="r" b="b"/>
            <a:pathLst>
              <a:path w="15315362" h="17088270">
                <a:moveTo>
                  <a:pt x="0" y="0"/>
                </a:moveTo>
                <a:lnTo>
                  <a:pt x="15315361" y="0"/>
                </a:lnTo>
                <a:lnTo>
                  <a:pt x="15315361" y="17088270"/>
                </a:lnTo>
                <a:lnTo>
                  <a:pt x="0" y="17088270"/>
                </a:lnTo>
                <a:lnTo>
                  <a:pt x="0" y="0"/>
                </a:lnTo>
                <a:close/>
              </a:path>
            </a:pathLst>
          </a:custGeom>
          <a:blipFill>
            <a:blip r:embed="rId2"/>
            <a:stretch>
              <a:fillRect/>
            </a:stretch>
          </a:blipFill>
        </p:spPr>
        <p:txBody>
          <a:bodyPr/>
          <a:lstStyle/>
          <a:p>
            <a:endParaRPr lang="de-DE"/>
          </a:p>
        </p:txBody>
      </p:sp>
      <p:sp>
        <p:nvSpPr>
          <p:cNvPr id="9" name="TextBox 9">
            <a:extLst>
              <a:ext uri="{FF2B5EF4-FFF2-40B4-BE49-F238E27FC236}">
                <a16:creationId xmlns:a16="http://schemas.microsoft.com/office/drawing/2014/main" id="{B40548B2-633D-1159-D261-2CFE20100F27}"/>
              </a:ext>
            </a:extLst>
          </p:cNvPr>
          <p:cNvSpPr txBox="1"/>
          <p:nvPr/>
        </p:nvSpPr>
        <p:spPr>
          <a:xfrm>
            <a:off x="1028699" y="1638300"/>
            <a:ext cx="11010900" cy="1563890"/>
          </a:xfrm>
          <a:prstGeom prst="rect">
            <a:avLst/>
          </a:prstGeom>
        </p:spPr>
        <p:txBody>
          <a:bodyPr wrap="square" lIns="0" tIns="0" rIns="0" bIns="0" rtlCol="0" anchor="t">
            <a:spAutoFit/>
          </a:bodyPr>
          <a:lstStyle/>
          <a:p>
            <a:pPr>
              <a:lnSpc>
                <a:spcPts val="13200"/>
              </a:lnSpc>
            </a:pPr>
            <a:r>
              <a:rPr lang="en-US" sz="9600" dirty="0">
                <a:solidFill>
                  <a:srgbClr val="604ABD"/>
                </a:solidFill>
                <a:latin typeface="Muli Semi-Bold"/>
              </a:rPr>
              <a:t>Pause</a:t>
            </a:r>
          </a:p>
        </p:txBody>
      </p:sp>
    </p:spTree>
    <p:extLst>
      <p:ext uri="{BB962C8B-B14F-4D97-AF65-F5344CB8AC3E}">
        <p14:creationId xmlns:p14="http://schemas.microsoft.com/office/powerpoint/2010/main" val="25792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1E2F9-5FD0-0D78-8990-C721F5AC9A5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168EA2-0ECA-3F12-4F36-5F71B3E716D5}"/>
              </a:ext>
            </a:extLst>
          </p:cNvPr>
          <p:cNvSpPr/>
          <p:nvPr/>
        </p:nvSpPr>
        <p:spPr>
          <a:xfrm rot="1552579">
            <a:off x="10856646" y="-1595648"/>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F7BCDC2C-F8E8-10DE-F906-B553D9799777}"/>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err="1">
                <a:solidFill>
                  <a:srgbClr val="7030A0"/>
                </a:solidFill>
                <a:latin typeface="Muli Bold"/>
              </a:rPr>
              <a:t>Seminarziel</a:t>
            </a:r>
            <a:endParaRPr lang="en-US" sz="7200" u="none" dirty="0">
              <a:solidFill>
                <a:srgbClr val="7030A0"/>
              </a:solidFill>
              <a:latin typeface="Muli Bold"/>
            </a:endParaRPr>
          </a:p>
        </p:txBody>
      </p:sp>
      <p:sp>
        <p:nvSpPr>
          <p:cNvPr id="12" name="Textfeld 11">
            <a:extLst>
              <a:ext uri="{FF2B5EF4-FFF2-40B4-BE49-F238E27FC236}">
                <a16:creationId xmlns:a16="http://schemas.microsoft.com/office/drawing/2014/main" id="{F558FE24-2B07-A902-7B92-65D3045B64D1}"/>
              </a:ext>
            </a:extLst>
          </p:cNvPr>
          <p:cNvSpPr txBox="1"/>
          <p:nvPr/>
        </p:nvSpPr>
        <p:spPr>
          <a:xfrm>
            <a:off x="838200" y="2400300"/>
            <a:ext cx="13335000" cy="5016758"/>
          </a:xfrm>
          <a:prstGeom prst="rect">
            <a:avLst/>
          </a:prstGeom>
          <a:noFill/>
        </p:spPr>
        <p:txBody>
          <a:bodyPr wrap="square" rtlCol="0">
            <a:spAutoFit/>
          </a:bodyPr>
          <a:lstStyle/>
          <a:p>
            <a:pPr algn="l" rtl="0">
              <a:buNone/>
            </a:pPr>
            <a:r>
              <a:rPr lang="de-DE" sz="3200" b="0" i="0" u="none" strike="noStrike" dirty="0">
                <a:solidFill>
                  <a:srgbClr val="7030A0"/>
                </a:solidFill>
                <a:effectLst/>
                <a:latin typeface="abk_stuttgartregular"/>
              </a:rPr>
              <a:t>Herausforderungen und das subversive Potenzial kollektiver Praktiken in </a:t>
            </a:r>
            <a:r>
              <a:rPr lang="de-DE" sz="3200" dirty="0">
                <a:solidFill>
                  <a:srgbClr val="7030A0"/>
                </a:solidFill>
                <a:latin typeface="abk_stuttgartregular"/>
              </a:rPr>
              <a:t>kunstdidaktischen Bildungssettings </a:t>
            </a:r>
            <a:r>
              <a:rPr lang="de-DE" sz="3200" b="0" i="0" u="none" strike="noStrike" dirty="0">
                <a:solidFill>
                  <a:srgbClr val="7030A0"/>
                </a:solidFill>
                <a:effectLst/>
                <a:latin typeface="abk_stuttgartregular"/>
              </a:rPr>
              <a:t>diskutieren und fragen:</a:t>
            </a:r>
          </a:p>
          <a:p>
            <a:pPr marL="514350" indent="-514350" algn="l" rtl="0">
              <a:buFont typeface="+mj-lt"/>
              <a:buAutoNum type="arabicPeriod"/>
            </a:pPr>
            <a:r>
              <a:rPr lang="de-DE" sz="3200" b="0" i="0" u="none" strike="noStrike" dirty="0">
                <a:solidFill>
                  <a:srgbClr val="7030A0"/>
                </a:solidFill>
                <a:effectLst/>
                <a:latin typeface="abk_stuttgartregular"/>
              </a:rPr>
              <a:t>Welchen Herausforderungen steht Gemeinschaftlichkeit in unserer neoliberalen (Bildungs-)</a:t>
            </a:r>
            <a:r>
              <a:rPr lang="de-DE" sz="3200" dirty="0">
                <a:solidFill>
                  <a:srgbClr val="7030A0"/>
                </a:solidFill>
                <a:latin typeface="abk_stuttgartregular"/>
              </a:rPr>
              <a:t>W</a:t>
            </a:r>
            <a:r>
              <a:rPr lang="de-DE" sz="3200" b="0" i="0" u="none" strike="noStrike" dirty="0">
                <a:solidFill>
                  <a:srgbClr val="7030A0"/>
                </a:solidFill>
                <a:effectLst/>
                <a:latin typeface="abk_stuttgartregular"/>
              </a:rPr>
              <a:t>elt gegenüber (vgl. Text Hallmann)?</a:t>
            </a:r>
            <a:endParaRPr lang="de-DE" sz="3200" dirty="0">
              <a:solidFill>
                <a:srgbClr val="7030A0"/>
              </a:solidFill>
              <a:latin typeface="abk_stuttgartregular"/>
            </a:endParaRPr>
          </a:p>
          <a:p>
            <a:pPr marL="514350" indent="-514350" algn="l" rtl="0">
              <a:buFont typeface="+mj-lt"/>
              <a:buAutoNum type="arabicPeriod"/>
            </a:pPr>
            <a:r>
              <a:rPr lang="de-DE" sz="3200" b="0" i="0" u="none" strike="noStrike" dirty="0">
                <a:solidFill>
                  <a:srgbClr val="7030A0"/>
                </a:solidFill>
                <a:effectLst/>
                <a:latin typeface="abk_stuttgartregular"/>
              </a:rPr>
              <a:t>Wie kann </a:t>
            </a:r>
            <a:r>
              <a:rPr lang="de-DE" sz="3200" dirty="0">
                <a:solidFill>
                  <a:srgbClr val="7030A0"/>
                </a:solidFill>
                <a:latin typeface="abk_stuttgartregular"/>
              </a:rPr>
              <a:t>Gemeinschaftlichkeit</a:t>
            </a:r>
            <a:r>
              <a:rPr lang="de-DE" sz="3200" b="0" i="0" u="none" strike="noStrike" dirty="0">
                <a:solidFill>
                  <a:srgbClr val="7030A0"/>
                </a:solidFill>
                <a:effectLst/>
                <a:latin typeface="abk_stuttgartregular"/>
              </a:rPr>
              <a:t> die Multiperspektivität menschlicher und nichtmenschlicher Akteur*innen, Reibung und Uneinigkeit in kunstdidaktischen Projekten aktiv einbeziehen?</a:t>
            </a:r>
          </a:p>
          <a:p>
            <a:pPr marL="514350" indent="-514350" algn="l" rtl="0">
              <a:buFont typeface="+mj-lt"/>
              <a:buAutoNum type="arabicPeriod"/>
            </a:pPr>
            <a:r>
              <a:rPr lang="de-DE" sz="3200" b="0" i="0" u="none" strike="noStrike" dirty="0">
                <a:solidFill>
                  <a:srgbClr val="7030A0"/>
                </a:solidFill>
                <a:effectLst/>
                <a:latin typeface="abk_stuttgartregular"/>
              </a:rPr>
              <a:t>Von welchen Ressourcen, Geschichten und Strategien können wir lernen?</a:t>
            </a:r>
          </a:p>
          <a:p>
            <a:pPr marL="514350" indent="-514350" algn="l" rtl="0">
              <a:buFont typeface="+mj-lt"/>
              <a:buAutoNum type="arabicPeriod"/>
            </a:pPr>
            <a:r>
              <a:rPr lang="de-DE" sz="3200" b="0" i="0" u="none" strike="noStrike" dirty="0">
                <a:solidFill>
                  <a:srgbClr val="7030A0"/>
                </a:solidFill>
                <a:effectLst/>
                <a:latin typeface="abk_stuttgartregular"/>
              </a:rPr>
              <a:t>Wie können wir Gemeinschaftlichkeit ins Schulsystem/ Kunstunterricht integrieren?</a:t>
            </a:r>
            <a:endParaRPr lang="de-DE" sz="3200" dirty="0">
              <a:solidFill>
                <a:srgbClr val="7030A0"/>
              </a:solidFill>
            </a:endParaRPr>
          </a:p>
        </p:txBody>
      </p:sp>
    </p:spTree>
    <p:extLst>
      <p:ext uri="{BB962C8B-B14F-4D97-AF65-F5344CB8AC3E}">
        <p14:creationId xmlns:p14="http://schemas.microsoft.com/office/powerpoint/2010/main" val="1802459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9A2FE-7685-6CB4-7EA9-1D530FEB91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0B5EE4-1A7C-860B-0BB2-2E443DB1DAA6}"/>
              </a:ext>
            </a:extLst>
          </p:cNvPr>
          <p:cNvSpPr/>
          <p:nvPr/>
        </p:nvSpPr>
        <p:spPr>
          <a:xfrm rot="1552579">
            <a:off x="10871886" y="-986049"/>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8C0BAC26-939D-D77C-9147-4E7F03959CAE}"/>
              </a:ext>
            </a:extLst>
          </p:cNvPr>
          <p:cNvSpPr txBox="1"/>
          <p:nvPr/>
        </p:nvSpPr>
        <p:spPr>
          <a:xfrm>
            <a:off x="838200" y="625950"/>
            <a:ext cx="12877800" cy="1107291"/>
          </a:xfrm>
          <a:prstGeom prst="rect">
            <a:avLst/>
          </a:prstGeom>
        </p:spPr>
        <p:txBody>
          <a:bodyPr wrap="square" lIns="0" tIns="0" rIns="0" bIns="0" rtlCol="0" anchor="t">
            <a:spAutoFit/>
          </a:bodyPr>
          <a:lstStyle/>
          <a:p>
            <a:pPr marL="0" lvl="0" indent="0">
              <a:lnSpc>
                <a:spcPts val="9600"/>
              </a:lnSpc>
              <a:spcBef>
                <a:spcPct val="0"/>
              </a:spcBef>
            </a:pPr>
            <a:r>
              <a:rPr lang="en-US" sz="6000" dirty="0" err="1">
                <a:solidFill>
                  <a:srgbClr val="7030A0"/>
                </a:solidFill>
                <a:latin typeface="Muli Bold"/>
              </a:rPr>
              <a:t>Leistungsnachweis</a:t>
            </a:r>
            <a:endParaRPr lang="en-US" sz="6000" u="none" dirty="0">
              <a:solidFill>
                <a:srgbClr val="7030A0"/>
              </a:solidFill>
              <a:latin typeface="Muli Bold"/>
            </a:endParaRPr>
          </a:p>
        </p:txBody>
      </p:sp>
      <p:sp>
        <p:nvSpPr>
          <p:cNvPr id="12" name="Textfeld 11">
            <a:extLst>
              <a:ext uri="{FF2B5EF4-FFF2-40B4-BE49-F238E27FC236}">
                <a16:creationId xmlns:a16="http://schemas.microsoft.com/office/drawing/2014/main" id="{2EB47F42-5BD9-03B5-EB9A-92D1078092E1}"/>
              </a:ext>
            </a:extLst>
          </p:cNvPr>
          <p:cNvSpPr txBox="1"/>
          <p:nvPr/>
        </p:nvSpPr>
        <p:spPr>
          <a:xfrm>
            <a:off x="835429" y="2095500"/>
            <a:ext cx="13413971" cy="7848302"/>
          </a:xfrm>
          <a:prstGeom prst="rect">
            <a:avLst/>
          </a:prstGeom>
          <a:noFill/>
        </p:spPr>
        <p:txBody>
          <a:bodyPr wrap="square" rtlCol="0">
            <a:spAutoFit/>
          </a:bodyPr>
          <a:lstStyle/>
          <a:p>
            <a:r>
              <a:rPr lang="de-DE" sz="3600" dirty="0">
                <a:solidFill>
                  <a:srgbClr val="7030A0"/>
                </a:solidFill>
              </a:rPr>
              <a:t>Entwickelt ausgehend von den 4 Leitfragen des Seminars einen Baustein für ein Toolkit “Strategien für mehr Gemeinschaftlichkeit in der Schule“. Berücksichtigt dabei mindestens eine künstlerische Strategie (z. B. Miro) und einen zeitgenössischen Themenbezug. </a:t>
            </a:r>
          </a:p>
          <a:p>
            <a:r>
              <a:rPr lang="de-DE" sz="3600" dirty="0">
                <a:solidFill>
                  <a:srgbClr val="7030A0"/>
                </a:solidFill>
              </a:rPr>
              <a:t>Präsentiert eure Idee im Seminar und erprobt und reflektiert eine (kollaborative) Methode.</a:t>
            </a:r>
          </a:p>
          <a:p>
            <a:endParaRPr lang="de-DE" sz="3600" dirty="0">
              <a:solidFill>
                <a:srgbClr val="7030A0"/>
              </a:solidFill>
            </a:endParaRPr>
          </a:p>
          <a:p>
            <a:r>
              <a:rPr lang="de-DE" sz="3600" dirty="0">
                <a:solidFill>
                  <a:srgbClr val="7030A0"/>
                </a:solidFill>
              </a:rPr>
              <a:t>Gruppe: 3-4 Personen, Zeit: 45 Min. (10 Min. Konzept, 15 Min. Methode, 10 Min. Reflexion)</a:t>
            </a:r>
          </a:p>
          <a:p>
            <a:pPr marL="571500" indent="-571500">
              <a:buFont typeface="Wingdings" pitchFamily="2" charset="2"/>
              <a:buChar char="ü"/>
            </a:pPr>
            <a:r>
              <a:rPr lang="de-DE" sz="3600" dirty="0">
                <a:solidFill>
                  <a:srgbClr val="7030A0"/>
                </a:solidFill>
              </a:rPr>
              <a:t>Aussagekräftige Aufbereitung des Unterrichtsprojekts für den Kurs als OER-Material. Gliederung: Aufgabe, Lernziel und didaktische Legitimation (warum machen wir das?), methodisches Vorgehen, benötigte Materialien, Bezug zu künstlerischen Strategien, Quellen.</a:t>
            </a:r>
          </a:p>
          <a:p>
            <a:pPr marL="571500" indent="-571500">
              <a:buFont typeface="Wingdings" pitchFamily="2" charset="2"/>
              <a:buChar char="ü"/>
            </a:pPr>
            <a:r>
              <a:rPr lang="de-DE" sz="3600" dirty="0">
                <a:solidFill>
                  <a:srgbClr val="7030A0"/>
                </a:solidFill>
              </a:rPr>
              <a:t>1-2 Textseiten Reflexion (Vorhaben + Methode).</a:t>
            </a:r>
          </a:p>
        </p:txBody>
      </p:sp>
    </p:spTree>
    <p:extLst>
      <p:ext uri="{BB962C8B-B14F-4D97-AF65-F5344CB8AC3E}">
        <p14:creationId xmlns:p14="http://schemas.microsoft.com/office/powerpoint/2010/main" val="1442495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1F3C7A66-BA1A-5D09-8F7B-6EB7AA80A508}"/>
              </a:ext>
            </a:extLst>
          </p:cNvPr>
          <p:cNvSpPr/>
          <p:nvPr/>
        </p:nvSpPr>
        <p:spPr>
          <a:xfrm rot="4887136">
            <a:off x="8264984" y="-9980925"/>
            <a:ext cx="17101084" cy="18338964"/>
          </a:xfrm>
          <a:custGeom>
            <a:avLst/>
            <a:gdLst/>
            <a:ahLst/>
            <a:cxnLst/>
            <a:rect l="l" t="t" r="r" b="b"/>
            <a:pathLst>
              <a:path w="17101084" h="18338964">
                <a:moveTo>
                  <a:pt x="0" y="0"/>
                </a:moveTo>
                <a:lnTo>
                  <a:pt x="17101084" y="0"/>
                </a:lnTo>
                <a:lnTo>
                  <a:pt x="17101084" y="18338964"/>
                </a:lnTo>
                <a:lnTo>
                  <a:pt x="0" y="18338964"/>
                </a:lnTo>
                <a:lnTo>
                  <a:pt x="0" y="0"/>
                </a:lnTo>
                <a:close/>
              </a:path>
            </a:pathLst>
          </a:custGeom>
          <a:blipFill>
            <a:blip r:embed="rId3"/>
            <a:stretch>
              <a:fillRect/>
            </a:stretch>
          </a:blipFill>
        </p:spPr>
        <p:txBody>
          <a:bodyPr/>
          <a:lstStyle/>
          <a:p>
            <a:endParaRPr lang="de-DE" dirty="0"/>
          </a:p>
        </p:txBody>
      </p:sp>
      <p:sp>
        <p:nvSpPr>
          <p:cNvPr id="3" name="TextBox 3"/>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u="none" dirty="0">
                <a:solidFill>
                  <a:srgbClr val="7030A0"/>
                </a:solidFill>
                <a:latin typeface="Muli Bold"/>
              </a:rPr>
              <a:t>Recherche</a:t>
            </a:r>
          </a:p>
        </p:txBody>
      </p:sp>
      <p:sp>
        <p:nvSpPr>
          <p:cNvPr id="12" name="Textfeld 11">
            <a:extLst>
              <a:ext uri="{FF2B5EF4-FFF2-40B4-BE49-F238E27FC236}">
                <a16:creationId xmlns:a16="http://schemas.microsoft.com/office/drawing/2014/main" id="{FB2FF1D5-6E54-B14E-1FE7-A4DA95B4BCE2}"/>
              </a:ext>
            </a:extLst>
          </p:cNvPr>
          <p:cNvSpPr txBox="1"/>
          <p:nvPr/>
        </p:nvSpPr>
        <p:spPr>
          <a:xfrm>
            <a:off x="838200" y="2525406"/>
            <a:ext cx="14478000" cy="1938992"/>
          </a:xfrm>
          <a:prstGeom prst="rect">
            <a:avLst/>
          </a:prstGeom>
          <a:noFill/>
        </p:spPr>
        <p:txBody>
          <a:bodyPr wrap="square" rtlCol="0">
            <a:spAutoFit/>
          </a:bodyPr>
          <a:lstStyle/>
          <a:p>
            <a:r>
              <a:rPr lang="de-DE" sz="6000" dirty="0">
                <a:solidFill>
                  <a:srgbClr val="7030A0"/>
                </a:solidFill>
              </a:rPr>
              <a:t>Kostenfreie Zugänge zu Kunstforum und</a:t>
            </a:r>
          </a:p>
          <a:p>
            <a:r>
              <a:rPr lang="de-DE" sz="6000" dirty="0">
                <a:solidFill>
                  <a:srgbClr val="7030A0"/>
                </a:solidFill>
              </a:rPr>
              <a:t>Kunst und Unterricht</a:t>
            </a:r>
          </a:p>
        </p:txBody>
      </p:sp>
      <p:sp>
        <p:nvSpPr>
          <p:cNvPr id="2" name="TextBox 3">
            <a:extLst>
              <a:ext uri="{FF2B5EF4-FFF2-40B4-BE49-F238E27FC236}">
                <a16:creationId xmlns:a16="http://schemas.microsoft.com/office/drawing/2014/main" id="{ACD94A6E-65B0-E84C-F520-088A90DECC72}"/>
              </a:ext>
            </a:extLst>
          </p:cNvPr>
          <p:cNvSpPr txBox="1"/>
          <p:nvPr/>
        </p:nvSpPr>
        <p:spPr>
          <a:xfrm>
            <a:off x="838200" y="5809441"/>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err="1">
                <a:solidFill>
                  <a:srgbClr val="7030A0"/>
                </a:solidFill>
                <a:latin typeface="Muli Bold"/>
              </a:rPr>
              <a:t>Präsentationstermine</a:t>
            </a:r>
            <a:endParaRPr lang="en-US" sz="7200" dirty="0">
              <a:solidFill>
                <a:srgbClr val="7030A0"/>
              </a:solidFill>
              <a:latin typeface="Muli Bold"/>
            </a:endParaRPr>
          </a:p>
        </p:txBody>
      </p:sp>
      <p:sp>
        <p:nvSpPr>
          <p:cNvPr id="5" name="Textfeld 4">
            <a:extLst>
              <a:ext uri="{FF2B5EF4-FFF2-40B4-BE49-F238E27FC236}">
                <a16:creationId xmlns:a16="http://schemas.microsoft.com/office/drawing/2014/main" id="{DB2009FC-4E44-2C29-5A30-8A493C8A0352}"/>
              </a:ext>
            </a:extLst>
          </p:cNvPr>
          <p:cNvSpPr txBox="1"/>
          <p:nvPr/>
        </p:nvSpPr>
        <p:spPr>
          <a:xfrm>
            <a:off x="838200" y="7068022"/>
            <a:ext cx="14478000" cy="2862322"/>
          </a:xfrm>
          <a:prstGeom prst="rect">
            <a:avLst/>
          </a:prstGeom>
          <a:noFill/>
        </p:spPr>
        <p:txBody>
          <a:bodyPr wrap="square" rtlCol="0">
            <a:spAutoFit/>
          </a:bodyPr>
          <a:lstStyle/>
          <a:p>
            <a:r>
              <a:rPr lang="de-DE" sz="6000" dirty="0">
                <a:solidFill>
                  <a:srgbClr val="7030A0"/>
                </a:solidFill>
              </a:rPr>
              <a:t>14.05.       25.06.         09.07. (Ausweichtermin)</a:t>
            </a:r>
          </a:p>
          <a:p>
            <a:r>
              <a:rPr lang="de-DE" sz="6000" dirty="0">
                <a:solidFill>
                  <a:srgbClr val="7030A0"/>
                </a:solidFill>
              </a:rPr>
              <a:t>+ Aufbereitung des Materials in den Semesterferien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868A0-4EF4-2B43-13D4-11247F0162D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92E52D6-D416-4930-1182-BE7D11DDD4FE}"/>
              </a:ext>
            </a:extLst>
          </p:cNvPr>
          <p:cNvSpPr/>
          <p:nvPr/>
        </p:nvSpPr>
        <p:spPr>
          <a:xfrm rot="11263123">
            <a:off x="4381918" y="-3400635"/>
            <a:ext cx="15315362" cy="17088270"/>
          </a:xfrm>
          <a:custGeom>
            <a:avLst/>
            <a:gdLst/>
            <a:ahLst/>
            <a:cxnLst/>
            <a:rect l="l" t="t" r="r" b="b"/>
            <a:pathLst>
              <a:path w="15315362" h="17088270">
                <a:moveTo>
                  <a:pt x="0" y="0"/>
                </a:moveTo>
                <a:lnTo>
                  <a:pt x="15315361" y="0"/>
                </a:lnTo>
                <a:lnTo>
                  <a:pt x="15315361" y="17088270"/>
                </a:lnTo>
                <a:lnTo>
                  <a:pt x="0" y="17088270"/>
                </a:lnTo>
                <a:lnTo>
                  <a:pt x="0" y="0"/>
                </a:lnTo>
                <a:close/>
              </a:path>
            </a:pathLst>
          </a:custGeom>
          <a:blipFill>
            <a:blip r:embed="rId2"/>
            <a:stretch>
              <a:fillRect/>
            </a:stretch>
          </a:blipFill>
        </p:spPr>
        <p:txBody>
          <a:bodyPr/>
          <a:lstStyle/>
          <a:p>
            <a:endParaRPr lang="de-DE"/>
          </a:p>
        </p:txBody>
      </p:sp>
      <p:sp>
        <p:nvSpPr>
          <p:cNvPr id="9" name="TextBox 9">
            <a:extLst>
              <a:ext uri="{FF2B5EF4-FFF2-40B4-BE49-F238E27FC236}">
                <a16:creationId xmlns:a16="http://schemas.microsoft.com/office/drawing/2014/main" id="{97D9CD44-CE82-9168-6570-17DAF882180A}"/>
              </a:ext>
            </a:extLst>
          </p:cNvPr>
          <p:cNvSpPr txBox="1"/>
          <p:nvPr/>
        </p:nvSpPr>
        <p:spPr>
          <a:xfrm>
            <a:off x="1028699" y="1638300"/>
            <a:ext cx="11010900" cy="1563890"/>
          </a:xfrm>
          <a:prstGeom prst="rect">
            <a:avLst/>
          </a:prstGeom>
        </p:spPr>
        <p:txBody>
          <a:bodyPr wrap="square" lIns="0" tIns="0" rIns="0" bIns="0" rtlCol="0" anchor="t">
            <a:spAutoFit/>
          </a:bodyPr>
          <a:lstStyle/>
          <a:p>
            <a:pPr>
              <a:lnSpc>
                <a:spcPts val="13200"/>
              </a:lnSpc>
            </a:pPr>
            <a:r>
              <a:rPr lang="en-US" sz="9600" dirty="0">
                <a:solidFill>
                  <a:srgbClr val="604ABD"/>
                </a:solidFill>
                <a:latin typeface="Muli Semi-Bold"/>
              </a:rPr>
              <a:t>Zeit für Recherche</a:t>
            </a:r>
          </a:p>
        </p:txBody>
      </p:sp>
    </p:spTree>
    <p:extLst>
      <p:ext uri="{BB962C8B-B14F-4D97-AF65-F5344CB8AC3E}">
        <p14:creationId xmlns:p14="http://schemas.microsoft.com/office/powerpoint/2010/main" val="3957640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99D9C-51C7-B431-8338-8D10B1961434}"/>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9D7C45B8-8265-A1DD-FBFD-047CF9AFB339}"/>
              </a:ext>
            </a:extLst>
          </p:cNvPr>
          <p:cNvSpPr txBox="1"/>
          <p:nvPr/>
        </p:nvSpPr>
        <p:spPr>
          <a:xfrm>
            <a:off x="1028698" y="1638300"/>
            <a:ext cx="13220701" cy="1563890"/>
          </a:xfrm>
          <a:prstGeom prst="rect">
            <a:avLst/>
          </a:prstGeom>
        </p:spPr>
        <p:txBody>
          <a:bodyPr wrap="square" lIns="0" tIns="0" rIns="0" bIns="0" rtlCol="0" anchor="t">
            <a:spAutoFit/>
          </a:bodyPr>
          <a:lstStyle/>
          <a:p>
            <a:pPr>
              <a:lnSpc>
                <a:spcPts val="13200"/>
              </a:lnSpc>
            </a:pPr>
            <a:r>
              <a:rPr lang="en-US" sz="9600" dirty="0" err="1">
                <a:solidFill>
                  <a:srgbClr val="604ABD"/>
                </a:solidFill>
                <a:latin typeface="Muli Semi-Bold"/>
              </a:rPr>
              <a:t>Präsentationstermine</a:t>
            </a:r>
            <a:endParaRPr lang="en-US" sz="9600" dirty="0">
              <a:solidFill>
                <a:srgbClr val="604ABD"/>
              </a:solidFill>
              <a:latin typeface="Muli Semi-Bold"/>
            </a:endParaRPr>
          </a:p>
        </p:txBody>
      </p:sp>
      <p:graphicFrame>
        <p:nvGraphicFramePr>
          <p:cNvPr id="5" name="Tabelle 4">
            <a:extLst>
              <a:ext uri="{FF2B5EF4-FFF2-40B4-BE49-F238E27FC236}">
                <a16:creationId xmlns:a16="http://schemas.microsoft.com/office/drawing/2014/main" id="{D049FF22-BE03-67A3-527A-03B5A6EC024A}"/>
              </a:ext>
            </a:extLst>
          </p:cNvPr>
          <p:cNvGraphicFramePr>
            <a:graphicFrameLocks noGrp="1"/>
          </p:cNvGraphicFramePr>
          <p:nvPr>
            <p:extLst>
              <p:ext uri="{D42A27DB-BD31-4B8C-83A1-F6EECF244321}">
                <p14:modId xmlns:p14="http://schemas.microsoft.com/office/powerpoint/2010/main" val="2567301789"/>
              </p:ext>
            </p:extLst>
          </p:nvPr>
        </p:nvGraphicFramePr>
        <p:xfrm>
          <a:off x="1143000" y="4076700"/>
          <a:ext cx="12192000" cy="374904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3345535626"/>
                    </a:ext>
                  </a:extLst>
                </a:gridCol>
                <a:gridCol w="3048000">
                  <a:extLst>
                    <a:ext uri="{9D8B030D-6E8A-4147-A177-3AD203B41FA5}">
                      <a16:colId xmlns:a16="http://schemas.microsoft.com/office/drawing/2014/main" val="403818253"/>
                    </a:ext>
                  </a:extLst>
                </a:gridCol>
                <a:gridCol w="3048000">
                  <a:extLst>
                    <a:ext uri="{9D8B030D-6E8A-4147-A177-3AD203B41FA5}">
                      <a16:colId xmlns:a16="http://schemas.microsoft.com/office/drawing/2014/main" val="1647973972"/>
                    </a:ext>
                  </a:extLst>
                </a:gridCol>
                <a:gridCol w="3048000">
                  <a:extLst>
                    <a:ext uri="{9D8B030D-6E8A-4147-A177-3AD203B41FA5}">
                      <a16:colId xmlns:a16="http://schemas.microsoft.com/office/drawing/2014/main" val="2457065139"/>
                    </a:ext>
                  </a:extLst>
                </a:gridCol>
              </a:tblGrid>
              <a:tr h="370840">
                <a:tc>
                  <a:txBody>
                    <a:bodyPr/>
                    <a:lstStyle/>
                    <a:p>
                      <a:r>
                        <a:rPr lang="de-DE" sz="2400" dirty="0"/>
                        <a:t>Termin</a:t>
                      </a:r>
                    </a:p>
                  </a:txBody>
                  <a:tcPr/>
                </a:tc>
                <a:tc>
                  <a:txBody>
                    <a:bodyPr/>
                    <a:lstStyle/>
                    <a:p>
                      <a:r>
                        <a:rPr lang="de-DE" sz="2400" dirty="0"/>
                        <a:t>Gruppe 1</a:t>
                      </a:r>
                    </a:p>
                  </a:txBody>
                  <a:tcPr/>
                </a:tc>
                <a:tc>
                  <a:txBody>
                    <a:bodyPr/>
                    <a:lstStyle/>
                    <a:p>
                      <a:r>
                        <a:rPr lang="de-DE" sz="2400" dirty="0"/>
                        <a:t>Gruppe 2</a:t>
                      </a:r>
                    </a:p>
                  </a:txBody>
                  <a:tcPr/>
                </a:tc>
                <a:tc>
                  <a:txBody>
                    <a:bodyPr/>
                    <a:lstStyle/>
                    <a:p>
                      <a:r>
                        <a:rPr lang="de-DE" sz="2400" dirty="0"/>
                        <a:t>Gruppe 3</a:t>
                      </a:r>
                    </a:p>
                  </a:txBody>
                  <a:tcPr/>
                </a:tc>
                <a:extLst>
                  <a:ext uri="{0D108BD9-81ED-4DB2-BD59-A6C34878D82A}">
                    <a16:rowId xmlns:a16="http://schemas.microsoft.com/office/drawing/2014/main" val="2247700202"/>
                  </a:ext>
                </a:extLst>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srgbClr val="7030A0"/>
                          </a:solidFill>
                        </a:rPr>
                        <a:t>14.05.: </a:t>
                      </a:r>
                      <a:r>
                        <a:rPr lang="de-DE" sz="2400" dirty="0">
                          <a:solidFill>
                            <a:srgbClr val="7030A0"/>
                          </a:solidFill>
                          <a:highlight>
                            <a:srgbClr val="FFFF00"/>
                          </a:highlight>
                        </a:rPr>
                        <a:t>11-13 Uhr     </a:t>
                      </a:r>
                    </a:p>
                    <a:p>
                      <a:endParaRPr lang="de-DE" sz="2400" dirty="0"/>
                    </a:p>
                  </a:txBody>
                  <a:tcPr/>
                </a:tc>
                <a:tc>
                  <a:txBody>
                    <a:bodyPr/>
                    <a:lstStyle/>
                    <a:p>
                      <a:r>
                        <a:rPr lang="de-DE" sz="2400" dirty="0"/>
                        <a:t>Jenny, Jule M., </a:t>
                      </a:r>
                      <a:r>
                        <a:rPr lang="de-DE" sz="2400" dirty="0" err="1"/>
                        <a:t>Shanon</a:t>
                      </a:r>
                      <a:endParaRPr lang="de-DE" sz="2400" dirty="0"/>
                    </a:p>
                  </a:txBody>
                  <a:tcPr/>
                </a:tc>
                <a:tc>
                  <a:txBody>
                    <a:bodyPr/>
                    <a:lstStyle/>
                    <a:p>
                      <a:r>
                        <a:rPr lang="de-DE" sz="2400" dirty="0"/>
                        <a:t>Leonard, Florian, Dominik</a:t>
                      </a:r>
                    </a:p>
                  </a:txBody>
                  <a:tcPr/>
                </a:tc>
                <a:tc>
                  <a:txBody>
                    <a:bodyPr/>
                    <a:lstStyle/>
                    <a:p>
                      <a:endParaRPr lang="de-DE" sz="2400" dirty="0"/>
                    </a:p>
                  </a:txBody>
                  <a:tcPr/>
                </a:tc>
                <a:extLst>
                  <a:ext uri="{0D108BD9-81ED-4DB2-BD59-A6C34878D82A}">
                    <a16:rowId xmlns:a16="http://schemas.microsoft.com/office/drawing/2014/main" val="3533357358"/>
                  </a:ext>
                </a:extLst>
              </a:tr>
              <a:tr h="411480">
                <a:tc>
                  <a:txBody>
                    <a:bodyPr/>
                    <a:lstStyle/>
                    <a:p>
                      <a:r>
                        <a:rPr lang="de-DE" sz="2400" dirty="0"/>
                        <a:t>28.05.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t>Antonia, Lea, David</a:t>
                      </a:r>
                    </a:p>
                    <a:p>
                      <a:endParaRPr lang="de-DE" sz="2400" dirty="0"/>
                    </a:p>
                  </a:txBody>
                  <a:tcPr/>
                </a:tc>
                <a:tc>
                  <a:txBody>
                    <a:bodyPr/>
                    <a:lstStyle/>
                    <a:p>
                      <a:r>
                        <a:rPr lang="de-DE" sz="2400" dirty="0"/>
                        <a:t>Anschließend Gastvortrag</a:t>
                      </a:r>
                    </a:p>
                  </a:txBody>
                  <a:tcPr/>
                </a:tc>
                <a:tc>
                  <a:txBody>
                    <a:bodyPr/>
                    <a:lstStyle/>
                    <a:p>
                      <a:endParaRPr lang="de-DE" sz="2400" dirty="0"/>
                    </a:p>
                  </a:txBody>
                  <a:tcPr/>
                </a:tc>
                <a:extLst>
                  <a:ext uri="{0D108BD9-81ED-4DB2-BD59-A6C34878D82A}">
                    <a16:rowId xmlns:a16="http://schemas.microsoft.com/office/drawing/2014/main" val="5498799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srgbClr val="7030A0"/>
                          </a:solidFill>
                        </a:rPr>
                        <a:t>25.06.: </a:t>
                      </a:r>
                      <a:r>
                        <a:rPr lang="de-DE" sz="2400" dirty="0">
                          <a:solidFill>
                            <a:srgbClr val="7030A0"/>
                          </a:solidFill>
                          <a:highlight>
                            <a:srgbClr val="FFFF00"/>
                          </a:highlight>
                        </a:rPr>
                        <a:t>9-13 Uhr    </a:t>
                      </a:r>
                      <a:r>
                        <a:rPr lang="de-DE" sz="2400" dirty="0">
                          <a:solidFill>
                            <a:srgbClr val="7030A0"/>
                          </a:solidFill>
                        </a:rPr>
                        <a:t>     </a:t>
                      </a:r>
                    </a:p>
                    <a:p>
                      <a:endParaRPr lang="de-DE" sz="2400" dirty="0"/>
                    </a:p>
                  </a:txBody>
                  <a:tcPr/>
                </a:tc>
                <a:tc>
                  <a:txBody>
                    <a:bodyPr/>
                    <a:lstStyle/>
                    <a:p>
                      <a:r>
                        <a:rPr lang="de-DE" sz="2400" dirty="0" err="1"/>
                        <a:t>Urata</a:t>
                      </a:r>
                      <a:r>
                        <a:rPr lang="de-DE" sz="2400" dirty="0"/>
                        <a:t>, Janina, Jule</a:t>
                      </a:r>
                    </a:p>
                  </a:txBody>
                  <a:tcPr/>
                </a:tc>
                <a:tc>
                  <a:txBody>
                    <a:bodyPr/>
                    <a:lstStyle/>
                    <a:p>
                      <a:r>
                        <a:rPr lang="de-DE" sz="2400" dirty="0"/>
                        <a:t>Nina, Nora, Lukas, Ansgar</a:t>
                      </a:r>
                    </a:p>
                  </a:txBody>
                  <a:tcPr/>
                </a:tc>
                <a:tc>
                  <a:txBody>
                    <a:bodyPr/>
                    <a:lstStyle/>
                    <a:p>
                      <a:r>
                        <a:rPr lang="de-DE" sz="2400" dirty="0"/>
                        <a:t>Jenny, Johanna, Franzi, </a:t>
                      </a:r>
                      <a:r>
                        <a:rPr lang="de-DE" sz="2400" dirty="0" err="1"/>
                        <a:t>Kjara</a:t>
                      </a:r>
                      <a:endParaRPr lang="de-DE" sz="2400" dirty="0"/>
                    </a:p>
                  </a:txBody>
                  <a:tcPr/>
                </a:tc>
                <a:extLst>
                  <a:ext uri="{0D108BD9-81ED-4DB2-BD59-A6C34878D82A}">
                    <a16:rowId xmlns:a16="http://schemas.microsoft.com/office/drawing/2014/main" val="14733378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srgbClr val="7030A0"/>
                          </a:solidFill>
                        </a:rPr>
                        <a:t>09.07. </a:t>
                      </a:r>
                      <a:endParaRPr lang="de-DE" sz="2400" dirty="0"/>
                    </a:p>
                    <a:p>
                      <a:endParaRPr lang="de-DE" sz="2400" dirty="0"/>
                    </a:p>
                  </a:txBody>
                  <a:tcPr/>
                </a:tc>
                <a:tc>
                  <a:txBody>
                    <a:bodyPr/>
                    <a:lstStyle/>
                    <a:p>
                      <a:r>
                        <a:rPr lang="de-DE" sz="2400" dirty="0"/>
                        <a:t>Ausblick Gestaltung OER-Material</a:t>
                      </a:r>
                    </a:p>
                  </a:txBody>
                  <a:tcPr/>
                </a:tc>
                <a:tc>
                  <a:txBody>
                    <a:bodyPr/>
                    <a:lstStyle/>
                    <a:p>
                      <a:r>
                        <a:rPr lang="de-DE" sz="2400" dirty="0"/>
                        <a:t>Seminarfeedback</a:t>
                      </a:r>
                    </a:p>
                  </a:txBody>
                  <a:tcPr/>
                </a:tc>
                <a:tc>
                  <a:txBody>
                    <a:bodyPr/>
                    <a:lstStyle/>
                    <a:p>
                      <a:endParaRPr lang="de-DE" sz="2400" dirty="0"/>
                    </a:p>
                  </a:txBody>
                  <a:tcPr/>
                </a:tc>
                <a:extLst>
                  <a:ext uri="{0D108BD9-81ED-4DB2-BD59-A6C34878D82A}">
                    <a16:rowId xmlns:a16="http://schemas.microsoft.com/office/drawing/2014/main" val="819987890"/>
                  </a:ext>
                </a:extLst>
              </a:tr>
            </a:tbl>
          </a:graphicData>
        </a:graphic>
      </p:graphicFrame>
      <p:grpSp>
        <p:nvGrpSpPr>
          <p:cNvPr id="12" name="Gruppieren 11">
            <a:extLst>
              <a:ext uri="{FF2B5EF4-FFF2-40B4-BE49-F238E27FC236}">
                <a16:creationId xmlns:a16="http://schemas.microsoft.com/office/drawing/2014/main" id="{DC68B150-F33F-AD71-2E10-6CC1054120C1}"/>
              </a:ext>
            </a:extLst>
          </p:cNvPr>
          <p:cNvGrpSpPr/>
          <p:nvPr/>
        </p:nvGrpSpPr>
        <p:grpSpPr>
          <a:xfrm>
            <a:off x="13335000" y="6217589"/>
            <a:ext cx="2770560" cy="881280"/>
            <a:chOff x="13343050" y="5057416"/>
            <a:chExt cx="2770560" cy="881280"/>
          </a:xfrm>
        </p:grpSpPr>
        <mc:AlternateContent xmlns:mc="http://schemas.openxmlformats.org/markup-compatibility/2006" xmlns:p14="http://schemas.microsoft.com/office/powerpoint/2010/main">
          <mc:Choice Requires="p14">
            <p:contentPart p14:bwMode="auto" r:id="rId2">
              <p14:nvContentPartPr>
                <p14:cNvPr id="8" name="Freihand 7">
                  <a:extLst>
                    <a:ext uri="{FF2B5EF4-FFF2-40B4-BE49-F238E27FC236}">
                      <a16:creationId xmlns:a16="http://schemas.microsoft.com/office/drawing/2014/main" id="{A0D68732-68FD-4579-5991-E5C02071B981}"/>
                    </a:ext>
                  </a:extLst>
                </p14:cNvPr>
                <p14:cNvContentPartPr/>
                <p14:nvPr/>
              </p14:nvContentPartPr>
              <p14:xfrm>
                <a:off x="13362850" y="5057416"/>
                <a:ext cx="2750760" cy="881280"/>
              </p14:xfrm>
            </p:contentPart>
          </mc:Choice>
          <mc:Fallback xmlns="">
            <p:pic>
              <p:nvPicPr>
                <p:cNvPr id="8" name="Freihand 7">
                  <a:extLst>
                    <a:ext uri="{FF2B5EF4-FFF2-40B4-BE49-F238E27FC236}">
                      <a16:creationId xmlns:a16="http://schemas.microsoft.com/office/drawing/2014/main" id="{A0D68732-68FD-4579-5991-E5C02071B981}"/>
                    </a:ext>
                  </a:extLst>
                </p:cNvPr>
                <p:cNvPicPr/>
                <p:nvPr/>
              </p:nvPicPr>
              <p:blipFill>
                <a:blip r:embed="rId3"/>
                <a:stretch>
                  <a:fillRect/>
                </a:stretch>
              </p:blipFill>
              <p:spPr>
                <a:xfrm>
                  <a:off x="13356730" y="5051296"/>
                  <a:ext cx="2763000" cy="893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A224F719-1079-904A-7A48-C5E5C14C288B}"/>
                    </a:ext>
                  </a:extLst>
                </p14:cNvPr>
                <p14:cNvContentPartPr/>
                <p14:nvPr/>
              </p14:nvContentPartPr>
              <p14:xfrm>
                <a:off x="13343050" y="5094496"/>
                <a:ext cx="165960" cy="26640"/>
              </p14:xfrm>
            </p:contentPart>
          </mc:Choice>
          <mc:Fallback xmlns="">
            <p:pic>
              <p:nvPicPr>
                <p:cNvPr id="10" name="Freihand 9">
                  <a:extLst>
                    <a:ext uri="{FF2B5EF4-FFF2-40B4-BE49-F238E27FC236}">
                      <a16:creationId xmlns:a16="http://schemas.microsoft.com/office/drawing/2014/main" id="{A224F719-1079-904A-7A48-C5E5C14C288B}"/>
                    </a:ext>
                  </a:extLst>
                </p:cNvPr>
                <p:cNvPicPr/>
                <p:nvPr/>
              </p:nvPicPr>
              <p:blipFill>
                <a:blip r:embed="rId5"/>
                <a:stretch>
                  <a:fillRect/>
                </a:stretch>
              </p:blipFill>
              <p:spPr>
                <a:xfrm>
                  <a:off x="13336930" y="5088376"/>
                  <a:ext cx="178200" cy="38880"/>
                </a:xfrm>
                <a:prstGeom prst="rect">
                  <a:avLst/>
                </a:prstGeom>
              </p:spPr>
            </p:pic>
          </mc:Fallback>
        </mc:AlternateContent>
      </p:grpSp>
      <p:sp>
        <p:nvSpPr>
          <p:cNvPr id="13" name="Textfeld 12">
            <a:extLst>
              <a:ext uri="{FF2B5EF4-FFF2-40B4-BE49-F238E27FC236}">
                <a16:creationId xmlns:a16="http://schemas.microsoft.com/office/drawing/2014/main" id="{B15DAD40-554E-499F-7C71-461108008347}"/>
              </a:ext>
            </a:extLst>
          </p:cNvPr>
          <p:cNvSpPr txBox="1"/>
          <p:nvPr/>
        </p:nvSpPr>
        <p:spPr>
          <a:xfrm>
            <a:off x="13492647" y="6372803"/>
            <a:ext cx="2159566" cy="461665"/>
          </a:xfrm>
          <a:prstGeom prst="rect">
            <a:avLst/>
          </a:prstGeom>
          <a:noFill/>
        </p:spPr>
        <p:txBody>
          <a:bodyPr wrap="none" rtlCol="0">
            <a:spAutoFit/>
          </a:bodyPr>
          <a:lstStyle/>
          <a:p>
            <a:r>
              <a:rPr lang="de-DE" sz="2400" dirty="0"/>
              <a:t>Leonie, Josi, Juli</a:t>
            </a:r>
          </a:p>
        </p:txBody>
      </p:sp>
    </p:spTree>
    <p:extLst>
      <p:ext uri="{BB962C8B-B14F-4D97-AF65-F5344CB8AC3E}">
        <p14:creationId xmlns:p14="http://schemas.microsoft.com/office/powerpoint/2010/main" val="149755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116DA-A735-162C-6566-87452BB435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DF8E3F-187B-5787-4873-B5B125358AEF}"/>
              </a:ext>
            </a:extLst>
          </p:cNvPr>
          <p:cNvSpPr/>
          <p:nvPr/>
        </p:nvSpPr>
        <p:spPr>
          <a:xfrm rot="11263123">
            <a:off x="4381918" y="-3400635"/>
            <a:ext cx="15315362" cy="17088270"/>
          </a:xfrm>
          <a:custGeom>
            <a:avLst/>
            <a:gdLst/>
            <a:ahLst/>
            <a:cxnLst/>
            <a:rect l="l" t="t" r="r" b="b"/>
            <a:pathLst>
              <a:path w="15315362" h="17088270">
                <a:moveTo>
                  <a:pt x="0" y="0"/>
                </a:moveTo>
                <a:lnTo>
                  <a:pt x="15315361" y="0"/>
                </a:lnTo>
                <a:lnTo>
                  <a:pt x="15315361" y="17088270"/>
                </a:lnTo>
                <a:lnTo>
                  <a:pt x="0" y="17088270"/>
                </a:lnTo>
                <a:lnTo>
                  <a:pt x="0" y="0"/>
                </a:lnTo>
                <a:close/>
              </a:path>
            </a:pathLst>
          </a:custGeom>
          <a:blipFill>
            <a:blip r:embed="rId2"/>
            <a:stretch>
              <a:fillRect/>
            </a:stretch>
          </a:blipFill>
        </p:spPr>
        <p:txBody>
          <a:bodyPr/>
          <a:lstStyle/>
          <a:p>
            <a:endParaRPr lang="de-DE"/>
          </a:p>
        </p:txBody>
      </p:sp>
      <p:sp>
        <p:nvSpPr>
          <p:cNvPr id="9" name="TextBox 9">
            <a:extLst>
              <a:ext uri="{FF2B5EF4-FFF2-40B4-BE49-F238E27FC236}">
                <a16:creationId xmlns:a16="http://schemas.microsoft.com/office/drawing/2014/main" id="{FE3A302D-932B-EB13-90DC-02989827BCAA}"/>
              </a:ext>
            </a:extLst>
          </p:cNvPr>
          <p:cNvSpPr txBox="1"/>
          <p:nvPr/>
        </p:nvSpPr>
        <p:spPr>
          <a:xfrm>
            <a:off x="1028699" y="1638300"/>
            <a:ext cx="11010900" cy="3256661"/>
          </a:xfrm>
          <a:prstGeom prst="rect">
            <a:avLst/>
          </a:prstGeom>
        </p:spPr>
        <p:txBody>
          <a:bodyPr wrap="square" lIns="0" tIns="0" rIns="0" bIns="0" rtlCol="0" anchor="t">
            <a:spAutoFit/>
          </a:bodyPr>
          <a:lstStyle/>
          <a:p>
            <a:pPr>
              <a:lnSpc>
                <a:spcPts val="13200"/>
              </a:lnSpc>
            </a:pPr>
            <a:r>
              <a:rPr lang="en-US" sz="9600" dirty="0">
                <a:solidFill>
                  <a:srgbClr val="604ABD"/>
                </a:solidFill>
                <a:latin typeface="Muli Semi-Bold"/>
              </a:rPr>
              <a:t>Abschlussblitzlicht</a:t>
            </a:r>
          </a:p>
          <a:p>
            <a:pPr>
              <a:lnSpc>
                <a:spcPts val="13200"/>
              </a:lnSpc>
            </a:pPr>
            <a:r>
              <a:rPr lang="en-US" sz="9600" dirty="0" err="1">
                <a:solidFill>
                  <a:srgbClr val="604ABD"/>
                </a:solidFill>
                <a:latin typeface="Muli Semi-Bold"/>
              </a:rPr>
              <a:t>Zwischenstand</a:t>
            </a:r>
            <a:endParaRPr lang="en-US" sz="9600" dirty="0">
              <a:solidFill>
                <a:srgbClr val="604ABD"/>
              </a:solidFill>
              <a:latin typeface="Muli Semi-Bold"/>
            </a:endParaRPr>
          </a:p>
        </p:txBody>
      </p:sp>
    </p:spTree>
    <p:extLst>
      <p:ext uri="{BB962C8B-B14F-4D97-AF65-F5344CB8AC3E}">
        <p14:creationId xmlns:p14="http://schemas.microsoft.com/office/powerpoint/2010/main" val="24838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2FED-C905-6B64-C188-63E50689F5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68ED3A-3A2F-F2B2-7275-815444835E27}"/>
              </a:ext>
            </a:extLst>
          </p:cNvPr>
          <p:cNvSpPr/>
          <p:nvPr/>
        </p:nvSpPr>
        <p:spPr>
          <a:xfrm rot="1552579">
            <a:off x="10856646" y="-1595648"/>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8225B98B-389E-7158-5BC9-091EC6A008DA}"/>
              </a:ext>
            </a:extLst>
          </p:cNvPr>
          <p:cNvSpPr txBox="1"/>
          <p:nvPr/>
        </p:nvSpPr>
        <p:spPr>
          <a:xfrm>
            <a:off x="838200" y="800816"/>
            <a:ext cx="11811000" cy="1107291"/>
          </a:xfrm>
          <a:prstGeom prst="rect">
            <a:avLst/>
          </a:prstGeom>
        </p:spPr>
        <p:txBody>
          <a:bodyPr wrap="square" lIns="0" tIns="0" rIns="0" bIns="0" rtlCol="0" anchor="t">
            <a:spAutoFit/>
          </a:bodyPr>
          <a:lstStyle/>
          <a:p>
            <a:pPr marL="0" lvl="0" indent="0">
              <a:lnSpc>
                <a:spcPts val="9600"/>
              </a:lnSpc>
              <a:spcBef>
                <a:spcPct val="0"/>
              </a:spcBef>
            </a:pPr>
            <a:r>
              <a:rPr lang="en-US" sz="6000" u="none" dirty="0">
                <a:solidFill>
                  <a:srgbClr val="7030A0"/>
                </a:solidFill>
                <a:latin typeface="Muli Bold"/>
              </a:rPr>
              <a:t>Aufgabe für die </a:t>
            </a:r>
            <a:r>
              <a:rPr lang="en-US" sz="6000" u="none" dirty="0" err="1">
                <a:solidFill>
                  <a:srgbClr val="7030A0"/>
                </a:solidFill>
                <a:latin typeface="Muli Bold"/>
              </a:rPr>
              <a:t>nächste</a:t>
            </a:r>
            <a:r>
              <a:rPr lang="en-US" sz="6000" u="none" dirty="0">
                <a:solidFill>
                  <a:srgbClr val="7030A0"/>
                </a:solidFill>
                <a:latin typeface="Muli Bold"/>
              </a:rPr>
              <a:t> </a:t>
            </a:r>
            <a:r>
              <a:rPr lang="en-US" sz="6000" u="none" dirty="0" err="1">
                <a:solidFill>
                  <a:srgbClr val="7030A0"/>
                </a:solidFill>
                <a:latin typeface="Muli Bold"/>
              </a:rPr>
              <a:t>Sitzung</a:t>
            </a:r>
            <a:endParaRPr lang="en-US" sz="6000" u="none" dirty="0">
              <a:solidFill>
                <a:srgbClr val="7030A0"/>
              </a:solidFill>
              <a:latin typeface="Muli Bold"/>
            </a:endParaRPr>
          </a:p>
        </p:txBody>
      </p:sp>
      <p:sp>
        <p:nvSpPr>
          <p:cNvPr id="12" name="Textfeld 11">
            <a:extLst>
              <a:ext uri="{FF2B5EF4-FFF2-40B4-BE49-F238E27FC236}">
                <a16:creationId xmlns:a16="http://schemas.microsoft.com/office/drawing/2014/main" id="{82D98C64-9FA4-E232-170C-74C56969A74E}"/>
              </a:ext>
            </a:extLst>
          </p:cNvPr>
          <p:cNvSpPr txBox="1"/>
          <p:nvPr/>
        </p:nvSpPr>
        <p:spPr>
          <a:xfrm>
            <a:off x="838200" y="2469475"/>
            <a:ext cx="13792200" cy="3170099"/>
          </a:xfrm>
          <a:prstGeom prst="rect">
            <a:avLst/>
          </a:prstGeom>
          <a:noFill/>
        </p:spPr>
        <p:txBody>
          <a:bodyPr wrap="square" rtlCol="0">
            <a:spAutoFit/>
          </a:bodyPr>
          <a:lstStyle/>
          <a:p>
            <a:pPr marL="514350" indent="-514350">
              <a:buFont typeface="+mj-lt"/>
              <a:buAutoNum type="arabicPeriod"/>
            </a:pPr>
            <a:r>
              <a:rPr lang="de-DE" sz="4000" dirty="0">
                <a:solidFill>
                  <a:srgbClr val="7030A0"/>
                </a:solidFill>
              </a:rPr>
              <a:t>Lest den Text (im ABK-Portal verlinkt): Mark </a:t>
            </a:r>
            <a:r>
              <a:rPr lang="de-DE" sz="4000" dirty="0" err="1">
                <a:solidFill>
                  <a:srgbClr val="7030A0"/>
                </a:solidFill>
              </a:rPr>
              <a:t>Terkissidis</a:t>
            </a:r>
            <a:r>
              <a:rPr lang="de-DE" sz="4000" dirty="0">
                <a:solidFill>
                  <a:srgbClr val="7030A0"/>
                </a:solidFill>
              </a:rPr>
              <a:t>: Kollaboration und </a:t>
            </a:r>
            <a:r>
              <a:rPr lang="de-DE" sz="4000" dirty="0" err="1">
                <a:solidFill>
                  <a:srgbClr val="7030A0"/>
                </a:solidFill>
              </a:rPr>
              <a:t>Multiperspeketivität</a:t>
            </a:r>
            <a:r>
              <a:rPr lang="de-DE" sz="4000" dirty="0">
                <a:solidFill>
                  <a:srgbClr val="7030A0"/>
                </a:solidFill>
              </a:rPr>
              <a:t> in der Bildung. In: </a:t>
            </a:r>
            <a:r>
              <a:rPr lang="de-DE" sz="4000" dirty="0" err="1">
                <a:solidFill>
                  <a:srgbClr val="7030A0"/>
                </a:solidFill>
              </a:rPr>
              <a:t>Ders</a:t>
            </a:r>
            <a:r>
              <a:rPr lang="de-DE" sz="4000" dirty="0">
                <a:solidFill>
                  <a:srgbClr val="7030A0"/>
                </a:solidFill>
              </a:rPr>
              <a:t>.: Kollaboration, S. 127-170.</a:t>
            </a:r>
          </a:p>
          <a:p>
            <a:pPr marL="514350" indent="-514350">
              <a:buFont typeface="+mj-lt"/>
              <a:buAutoNum type="arabicPeriod"/>
            </a:pPr>
            <a:r>
              <a:rPr lang="de-DE" sz="4000" dirty="0">
                <a:solidFill>
                  <a:srgbClr val="7030A0"/>
                </a:solidFill>
              </a:rPr>
              <a:t>Überlegt, inwiefern ihr unterschiedliche Formen des Wissens in euer Toolkit einbauen könnt.</a:t>
            </a:r>
          </a:p>
        </p:txBody>
      </p:sp>
    </p:spTree>
    <p:extLst>
      <p:ext uri="{BB962C8B-B14F-4D97-AF65-F5344CB8AC3E}">
        <p14:creationId xmlns:p14="http://schemas.microsoft.com/office/powerpoint/2010/main" val="153627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a:solidFill>
                  <a:srgbClr val="7030A0"/>
                </a:solidFill>
                <a:latin typeface="Muli Bold"/>
              </a:rPr>
              <a:t>PSE-</a:t>
            </a:r>
            <a:r>
              <a:rPr lang="en-US" sz="7200" dirty="0" err="1">
                <a:solidFill>
                  <a:srgbClr val="7030A0"/>
                </a:solidFill>
                <a:latin typeface="Muli Bold"/>
              </a:rPr>
              <a:t>Kooperation</a:t>
            </a:r>
            <a:endParaRPr lang="en-US" sz="7200" u="none" dirty="0">
              <a:solidFill>
                <a:srgbClr val="7030A0"/>
              </a:solidFill>
              <a:latin typeface="Muli Bold"/>
            </a:endParaRPr>
          </a:p>
        </p:txBody>
      </p:sp>
      <p:sp>
        <p:nvSpPr>
          <p:cNvPr id="12" name="Textfeld 11">
            <a:extLst>
              <a:ext uri="{FF2B5EF4-FFF2-40B4-BE49-F238E27FC236}">
                <a16:creationId xmlns:a16="http://schemas.microsoft.com/office/drawing/2014/main" id="{FB2FF1D5-6E54-B14E-1FE7-A4DA95B4BCE2}"/>
              </a:ext>
            </a:extLst>
          </p:cNvPr>
          <p:cNvSpPr txBox="1"/>
          <p:nvPr/>
        </p:nvSpPr>
        <p:spPr>
          <a:xfrm>
            <a:off x="1524000" y="2356248"/>
            <a:ext cx="12877800" cy="7255832"/>
          </a:xfrm>
          <a:prstGeom prst="rect">
            <a:avLst/>
          </a:prstGeom>
          <a:noFill/>
        </p:spPr>
        <p:txBody>
          <a:bodyPr wrap="square" rtlCol="0">
            <a:spAutoFit/>
          </a:bodyPr>
          <a:lstStyle/>
          <a:p>
            <a:pPr fontAlgn="base">
              <a:buNone/>
            </a:pPr>
            <a:r>
              <a:rPr lang="de-DE" sz="2200" b="1" i="0" u="none" strike="noStrike" dirty="0">
                <a:effectLst/>
                <a:latin typeface="Century Gothic" panose="020B0502020202020204" pitchFamily="34" charset="0"/>
              </a:rPr>
              <a:t>Learning </a:t>
            </a:r>
            <a:r>
              <a:rPr lang="de-DE" sz="2200" b="1" i="0" u="none" strike="noStrike" dirty="0" err="1">
                <a:effectLst/>
                <a:latin typeface="Century Gothic" panose="020B0502020202020204" pitchFamily="34" charset="0"/>
              </a:rPr>
              <a:t>about</a:t>
            </a:r>
            <a:r>
              <a:rPr lang="de-DE" sz="2200" b="1" i="0" u="none" strike="noStrike" dirty="0">
                <a:effectLst/>
                <a:latin typeface="Century Gothic" panose="020B0502020202020204" pitchFamily="34" charset="0"/>
              </a:rPr>
              <a:t> AI — Perspektiven für eine kritisch-kreative Medienbildung im Kunstunterricht </a:t>
            </a:r>
            <a:br>
              <a:rPr lang="de-DE" sz="2200" b="1" i="0" u="none" strike="noStrike" dirty="0">
                <a:effectLst/>
                <a:latin typeface="Century Gothic" panose="020B0502020202020204" pitchFamily="34" charset="0"/>
              </a:rPr>
            </a:br>
            <a:r>
              <a:rPr lang="de-DE" sz="2200" i="0" u="none" strike="noStrike" dirty="0">
                <a:effectLst/>
                <a:latin typeface="Century Gothic" panose="020B0502020202020204" pitchFamily="34" charset="0"/>
              </a:rPr>
              <a:t>Referentin: Anja </a:t>
            </a:r>
            <a:r>
              <a:rPr lang="de-DE" sz="2200" i="0" u="none" strike="noStrike" dirty="0" err="1">
                <a:effectLst/>
                <a:latin typeface="Century Gothic" panose="020B0502020202020204" pitchFamily="34" charset="0"/>
              </a:rPr>
              <a:t>Lomparski</a:t>
            </a:r>
            <a:endParaRPr lang="de-DE" sz="2200" i="0" u="none" strike="noStrike" dirty="0">
              <a:effectLst/>
              <a:latin typeface="Century Gothic" panose="020B0502020202020204" pitchFamily="34" charset="0"/>
            </a:endParaRPr>
          </a:p>
          <a:p>
            <a:pPr fontAlgn="base">
              <a:buNone/>
            </a:pPr>
            <a:r>
              <a:rPr lang="de-DE" sz="2200" i="0" u="none" strike="noStrike" dirty="0">
                <a:effectLst/>
                <a:latin typeface="Century Gothic" panose="020B0502020202020204" pitchFamily="34" charset="0"/>
              </a:rPr>
              <a:t>Zeit: Mittwoch, 28.05. von 11-13 Uhr</a:t>
            </a:r>
          </a:p>
          <a:p>
            <a:pPr fontAlgn="base"/>
            <a:r>
              <a:rPr lang="de-DE" sz="2200" i="0" u="none" strike="noStrike" dirty="0">
                <a:effectLst/>
                <a:latin typeface="Century Gothic" panose="020B0502020202020204" pitchFamily="34" charset="0"/>
              </a:rPr>
              <a:t>Ort: FLAG Pavillon ABK Stuttgart</a:t>
            </a:r>
          </a:p>
          <a:p>
            <a:pPr algn="l" fontAlgn="base">
              <a:buNone/>
            </a:pPr>
            <a:endParaRPr lang="de-DE" sz="2000" b="0" i="0" u="none" strike="noStrike" dirty="0">
              <a:effectLst/>
              <a:latin typeface="Century Gothic" panose="020B0502020202020204" pitchFamily="34" charset="0"/>
            </a:endParaRPr>
          </a:p>
          <a:p>
            <a:pPr algn="l" fontAlgn="base">
              <a:spcAft>
                <a:spcPts val="900"/>
              </a:spcAft>
              <a:buNone/>
            </a:pPr>
            <a:r>
              <a:rPr lang="de-DE" sz="2000" b="0" i="0" u="none" strike="noStrike" dirty="0">
                <a:effectLst/>
                <a:latin typeface="Century Gothic" panose="020B0502020202020204" pitchFamily="34" charset="0"/>
              </a:rPr>
              <a:t>Wie lernt eine KI zwischen Hunden und Katzen zu unterschieden? Was sollten wir über den Aufbau und Funktionen dieser Technologien lernen? Was über soziale, ökologische und ökonomische Verflechtungen wissen? Und welche Rolle spielt die Kunst bzw. die künstlerische Bildung in der kritischen Reflexion einer durch Digitalität geprägten Welt?</a:t>
            </a:r>
          </a:p>
          <a:p>
            <a:pPr algn="l" fontAlgn="base">
              <a:buNone/>
            </a:pPr>
            <a:r>
              <a:rPr lang="de-DE" sz="2000" b="0" i="0" u="none" strike="noStrike" dirty="0">
                <a:effectLst/>
                <a:latin typeface="Century Gothic" panose="020B0502020202020204" pitchFamily="34" charset="0"/>
              </a:rPr>
              <a:t>Ausgehend von aktuellen künstlerischen Positionen, die sich mit Technologien und deren Auswirkungen befassen, leuchtet der Vortrag die Schnittstelle von Medien, Kunst und Bildung aus und fragt nach neuen Inhalten, Strategien und Methoden für </a:t>
            </a:r>
            <a:r>
              <a:rPr lang="de-DE" sz="2000" b="0" i="0" u="none" strike="noStrike" dirty="0" err="1">
                <a:effectLst/>
                <a:latin typeface="Century Gothic" panose="020B0502020202020204" pitchFamily="34" charset="0"/>
              </a:rPr>
              <a:t>digitalitätsbezogenes</a:t>
            </a:r>
            <a:r>
              <a:rPr lang="de-DE" sz="2000" b="0" i="0" u="none" strike="noStrike" dirty="0">
                <a:effectLst/>
                <a:latin typeface="Century Gothic" panose="020B0502020202020204" pitchFamily="34" charset="0"/>
              </a:rPr>
              <a:t> Lernen (im Kunstunterricht) unter Berücksichtigung diskriminierungskritischer Perspektiven.</a:t>
            </a:r>
          </a:p>
          <a:p>
            <a:pPr algn="l" fontAlgn="base"/>
            <a:r>
              <a:rPr lang="de-DE" sz="2000" b="0" i="0" u="none" strike="noStrike" dirty="0">
                <a:effectLst/>
                <a:latin typeface="Century Gothic" panose="020B0502020202020204" pitchFamily="34" charset="0"/>
              </a:rPr>
              <a:t>In der anschließenden Arbeitsphase wollen wir diskursiv die Relevanz von bspw. digitalen Katzenklappen für die Schulpraxis reflektieren und anhand von ausgewählten Impulsen aus Kunst, Theorie und Alltag gemeinsam Ideen für innovative Aufgabenformate entwickeln.</a:t>
            </a:r>
          </a:p>
          <a:p>
            <a:pPr algn="l">
              <a:buNone/>
            </a:pPr>
            <a:endParaRPr lang="de-DE" sz="2000" dirty="0">
              <a:solidFill>
                <a:srgbClr val="242424"/>
              </a:solidFill>
              <a:latin typeface="Century Gothic" panose="020B0502020202020204" pitchFamily="34" charset="0"/>
            </a:endParaRPr>
          </a:p>
          <a:p>
            <a:endParaRPr lang="de-DE" sz="2200" b="1" i="0" u="none" strike="noStrike" dirty="0">
              <a:solidFill>
                <a:srgbClr val="242424"/>
              </a:solidFill>
              <a:effectLst/>
              <a:latin typeface="Century Gothic" panose="020B0502020202020204" pitchFamily="34" charset="0"/>
            </a:endParaRPr>
          </a:p>
          <a:p>
            <a:r>
              <a:rPr lang="de-DE" sz="2200" b="1" i="0" u="none" strike="noStrike" dirty="0">
                <a:solidFill>
                  <a:srgbClr val="242424"/>
                </a:solidFill>
                <a:effectLst/>
                <a:latin typeface="Century Gothic" panose="020B0502020202020204" pitchFamily="34" charset="0"/>
              </a:rPr>
              <a:t>"Schule und KI"</a:t>
            </a:r>
          </a:p>
          <a:p>
            <a:r>
              <a:rPr lang="de-DE" sz="2200" b="0" i="0" u="none" strike="noStrike" dirty="0">
                <a:solidFill>
                  <a:srgbClr val="242424"/>
                </a:solidFill>
                <a:effectLst/>
                <a:latin typeface="Century Gothic" panose="020B0502020202020204" pitchFamily="34" charset="0"/>
              </a:rPr>
              <a:t>Referent: Florian </a:t>
            </a:r>
            <a:r>
              <a:rPr lang="de-DE" sz="2200" b="0" i="0" u="none" strike="noStrike" dirty="0" err="1">
                <a:solidFill>
                  <a:srgbClr val="242424"/>
                </a:solidFill>
                <a:effectLst/>
                <a:latin typeface="Century Gothic" panose="020B0502020202020204" pitchFamily="34" charset="0"/>
              </a:rPr>
              <a:t>Nuxoll</a:t>
            </a:r>
            <a:r>
              <a:rPr lang="de-DE" sz="2200" b="0" i="0" u="none" strike="noStrike" dirty="0">
                <a:solidFill>
                  <a:srgbClr val="242424"/>
                </a:solidFill>
                <a:effectLst/>
                <a:latin typeface="Century Gothic" panose="020B0502020202020204" pitchFamily="34" charset="0"/>
              </a:rPr>
              <a:t> </a:t>
            </a:r>
          </a:p>
          <a:p>
            <a:pPr algn="l">
              <a:buNone/>
            </a:pPr>
            <a:r>
              <a:rPr lang="de-DE" sz="2200" b="0" i="0" u="none" strike="noStrike" dirty="0">
                <a:solidFill>
                  <a:srgbClr val="242424"/>
                </a:solidFill>
                <a:effectLst/>
                <a:latin typeface="Century Gothic" panose="020B0502020202020204" pitchFamily="34" charset="0"/>
              </a:rPr>
              <a:t>Zeit: 25.6.2025 von 14-15 Uhr mit anschließender Diskussion </a:t>
            </a:r>
            <a:endParaRPr lang="de-DE" sz="2200" dirty="0">
              <a:solidFill>
                <a:srgbClr val="242424"/>
              </a:solidFill>
              <a:latin typeface="Century Gothic" panose="020B0502020202020204" pitchFamily="34" charset="0"/>
            </a:endParaRPr>
          </a:p>
          <a:p>
            <a:pPr algn="l">
              <a:buNone/>
            </a:pPr>
            <a:r>
              <a:rPr lang="de-DE" sz="2200" b="0" i="0" u="none" strike="noStrike" dirty="0">
                <a:solidFill>
                  <a:srgbClr val="242424"/>
                </a:solidFill>
                <a:effectLst/>
                <a:latin typeface="Century Gothic" panose="020B0502020202020204" pitchFamily="34" charset="0"/>
              </a:rPr>
              <a:t>Ort: </a:t>
            </a:r>
            <a:r>
              <a:rPr lang="de-DE" sz="2200" b="0" i="0" u="none" strike="noStrike" dirty="0" err="1">
                <a:solidFill>
                  <a:srgbClr val="242424"/>
                </a:solidFill>
                <a:effectLst/>
                <a:latin typeface="Century Gothic" panose="020B0502020202020204" pitchFamily="34" charset="0"/>
              </a:rPr>
              <a:t>Azenbergstr</a:t>
            </a:r>
            <a:r>
              <a:rPr lang="de-DE" sz="2200" b="0" i="0" u="none" strike="noStrike" dirty="0">
                <a:solidFill>
                  <a:srgbClr val="242424"/>
                </a:solidFill>
                <a:effectLst/>
                <a:latin typeface="Century Gothic" panose="020B0502020202020204" pitchFamily="34" charset="0"/>
              </a:rPr>
              <a:t>. 18, in Hörsaal M18.11</a:t>
            </a:r>
          </a:p>
        </p:txBody>
      </p:sp>
      <p:sp>
        <p:nvSpPr>
          <p:cNvPr id="4" name="Textfeld 3">
            <a:extLst>
              <a:ext uri="{FF2B5EF4-FFF2-40B4-BE49-F238E27FC236}">
                <a16:creationId xmlns:a16="http://schemas.microsoft.com/office/drawing/2014/main" id="{C9BF7B05-003B-6A22-E862-0B21F9ECBCF4}"/>
              </a:ext>
            </a:extLst>
          </p:cNvPr>
          <p:cNvSpPr txBox="1"/>
          <p:nvPr/>
        </p:nvSpPr>
        <p:spPr>
          <a:xfrm>
            <a:off x="817123" y="2490900"/>
            <a:ext cx="393056" cy="6494085"/>
          </a:xfrm>
          <a:prstGeom prst="rect">
            <a:avLst/>
          </a:prstGeom>
          <a:noFill/>
        </p:spPr>
        <p:txBody>
          <a:bodyPr wrap="none" rtlCol="0">
            <a:spAutoFit/>
          </a:bodyPr>
          <a:lstStyle/>
          <a:p>
            <a:r>
              <a:rPr lang="de-DE" sz="3200" dirty="0"/>
              <a:t>I</a:t>
            </a:r>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endParaRPr lang="de-DE" sz="3200" dirty="0"/>
          </a:p>
          <a:p>
            <a:r>
              <a:rPr lang="de-DE" sz="3200" dirty="0"/>
              <a:t>II</a:t>
            </a:r>
          </a:p>
        </p:txBody>
      </p:sp>
    </p:spTree>
    <p:extLst>
      <p:ext uri="{BB962C8B-B14F-4D97-AF65-F5344CB8AC3E}">
        <p14:creationId xmlns:p14="http://schemas.microsoft.com/office/powerpoint/2010/main" val="291830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DE0D6-55DE-9971-C74D-0311670519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8071B95-CF2A-FF63-D91D-C50E78466F56}"/>
              </a:ext>
            </a:extLst>
          </p:cNvPr>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04D8C219-F7AE-ABD0-9339-C9AE1731CFD0}"/>
              </a:ext>
            </a:extLst>
          </p:cNvPr>
          <p:cNvSpPr txBox="1"/>
          <p:nvPr/>
        </p:nvSpPr>
        <p:spPr>
          <a:xfrm>
            <a:off x="838200" y="800816"/>
            <a:ext cx="11811000" cy="2375137"/>
          </a:xfrm>
          <a:prstGeom prst="rect">
            <a:avLst/>
          </a:prstGeom>
        </p:spPr>
        <p:txBody>
          <a:bodyPr wrap="square" lIns="0" tIns="0" rIns="0" bIns="0" rtlCol="0" anchor="t">
            <a:spAutoFit/>
          </a:bodyPr>
          <a:lstStyle/>
          <a:p>
            <a:pPr marL="0" lvl="0" indent="0">
              <a:lnSpc>
                <a:spcPts val="9600"/>
              </a:lnSpc>
              <a:spcBef>
                <a:spcPct val="0"/>
              </a:spcBef>
            </a:pPr>
            <a:r>
              <a:rPr lang="en-US" sz="7200" u="none" dirty="0">
                <a:solidFill>
                  <a:srgbClr val="7030A0"/>
                </a:solidFill>
                <a:latin typeface="Muli Bold"/>
              </a:rPr>
              <a:t>PhD </a:t>
            </a:r>
            <a:r>
              <a:rPr lang="en-US" sz="7200" u="none" dirty="0" err="1">
                <a:solidFill>
                  <a:srgbClr val="7030A0"/>
                </a:solidFill>
                <a:latin typeface="Muli Bold"/>
              </a:rPr>
              <a:t>Kolloquium</a:t>
            </a:r>
            <a:r>
              <a:rPr lang="en-US" sz="7200" u="none" dirty="0">
                <a:solidFill>
                  <a:srgbClr val="7030A0"/>
                </a:solidFill>
                <a:latin typeface="Muli Bold"/>
              </a:rPr>
              <a:t> </a:t>
            </a:r>
            <a:r>
              <a:rPr lang="en-US" sz="7200" u="none" dirty="0" err="1">
                <a:solidFill>
                  <a:srgbClr val="7030A0"/>
                </a:solidFill>
                <a:latin typeface="Muli Bold"/>
              </a:rPr>
              <a:t>Fachdidaktik</a:t>
            </a:r>
            <a:r>
              <a:rPr lang="en-US" sz="7200" u="none" dirty="0">
                <a:solidFill>
                  <a:srgbClr val="7030A0"/>
                </a:solidFill>
                <a:latin typeface="Muli Bold"/>
              </a:rPr>
              <a:t> Art &amp; Design </a:t>
            </a:r>
          </a:p>
        </p:txBody>
      </p:sp>
      <p:sp>
        <p:nvSpPr>
          <p:cNvPr id="12" name="Textfeld 11">
            <a:extLst>
              <a:ext uri="{FF2B5EF4-FFF2-40B4-BE49-F238E27FC236}">
                <a16:creationId xmlns:a16="http://schemas.microsoft.com/office/drawing/2014/main" id="{1D79B40F-A4BA-5835-A63A-8846E54328A1}"/>
              </a:ext>
            </a:extLst>
          </p:cNvPr>
          <p:cNvSpPr txBox="1"/>
          <p:nvPr/>
        </p:nvSpPr>
        <p:spPr>
          <a:xfrm>
            <a:off x="1210179" y="3619500"/>
            <a:ext cx="12877800" cy="4401205"/>
          </a:xfrm>
          <a:prstGeom prst="rect">
            <a:avLst/>
          </a:prstGeom>
          <a:noFill/>
        </p:spPr>
        <p:txBody>
          <a:bodyPr wrap="square" rtlCol="0">
            <a:spAutoFit/>
          </a:bodyPr>
          <a:lstStyle/>
          <a:p>
            <a:pPr marL="0" indent="0">
              <a:buNone/>
            </a:pPr>
            <a:r>
              <a:rPr lang="de-DE" sz="2800" b="1" dirty="0">
                <a:latin typeface="Century Gothic" panose="020B0502020202020204" pitchFamily="34" charset="0"/>
              </a:rPr>
              <a:t>Wann?</a:t>
            </a:r>
          </a:p>
          <a:p>
            <a:pPr marL="0" indent="0">
              <a:buNone/>
            </a:pPr>
            <a:r>
              <a:rPr lang="de-DE" sz="2800" i="0" u="none" strike="noStrike" dirty="0">
                <a:effectLst/>
                <a:latin typeface="Century Gothic" panose="020B0502020202020204" pitchFamily="34" charset="0"/>
              </a:rPr>
              <a:t>16. Mai von 13.00 bis 17.15 Uhr </a:t>
            </a:r>
          </a:p>
          <a:p>
            <a:pPr marL="0" indent="0">
              <a:buNone/>
            </a:pPr>
            <a:endParaRPr lang="de-DE" sz="2800" dirty="0">
              <a:latin typeface="Century Gothic" panose="020B0502020202020204" pitchFamily="34" charset="0"/>
            </a:endParaRPr>
          </a:p>
          <a:p>
            <a:pPr marL="0" indent="0">
              <a:buNone/>
            </a:pPr>
            <a:r>
              <a:rPr lang="de-DE" sz="2800" b="1" dirty="0">
                <a:latin typeface="Century Gothic" panose="020B0502020202020204" pitchFamily="34" charset="0"/>
              </a:rPr>
              <a:t>Wo?</a:t>
            </a:r>
          </a:p>
          <a:p>
            <a:pPr marL="0" indent="0">
              <a:buNone/>
            </a:pPr>
            <a:r>
              <a:rPr lang="de-DE" sz="2800" dirty="0">
                <a:latin typeface="Century Gothic" panose="020B0502020202020204" pitchFamily="34" charset="0"/>
              </a:rPr>
              <a:t>FLAG-Pavillon, ABK</a:t>
            </a:r>
          </a:p>
          <a:p>
            <a:pPr marL="0" indent="0">
              <a:buNone/>
            </a:pPr>
            <a:endParaRPr lang="de-DE" sz="2800" dirty="0">
              <a:latin typeface="Century Gothic" panose="020B0502020202020204" pitchFamily="34" charset="0"/>
            </a:endParaRPr>
          </a:p>
          <a:p>
            <a:pPr marL="0" indent="0">
              <a:buNone/>
            </a:pPr>
            <a:r>
              <a:rPr lang="de-DE" sz="2800" b="1" i="0" u="none" strike="noStrike" dirty="0">
                <a:effectLst/>
                <a:latin typeface="Century Gothic" panose="020B0502020202020204" pitchFamily="34" charset="0"/>
              </a:rPr>
              <a:t>Es berichten aus ihren laufenden PhD-Projekten:</a:t>
            </a:r>
            <a:endParaRPr lang="de-DE" sz="2800" b="1" dirty="0">
              <a:latin typeface="Century Gothic" panose="020B0502020202020204" pitchFamily="34" charset="0"/>
            </a:endParaRPr>
          </a:p>
          <a:p>
            <a:r>
              <a:rPr lang="de-DE" sz="2800" i="0" u="none" strike="noStrike" dirty="0">
                <a:effectLst/>
                <a:latin typeface="Century Gothic" panose="020B0502020202020204" pitchFamily="34" charset="0"/>
              </a:rPr>
              <a:t>Sina Hartmann (Rheinland-Pfälzische TU Kaiserslautern-Landau/ RPTU), </a:t>
            </a:r>
          </a:p>
          <a:p>
            <a:r>
              <a:rPr lang="de-DE" sz="2800" i="0" u="none" strike="noStrike" dirty="0">
                <a:effectLst/>
                <a:latin typeface="Century Gothic" panose="020B0502020202020204" pitchFamily="34" charset="0"/>
              </a:rPr>
              <a:t>Undine Widmer (PhD Programm, ABK Stuttgart) </a:t>
            </a:r>
          </a:p>
          <a:p>
            <a:r>
              <a:rPr lang="de-DE" sz="2800" i="0" u="none" strike="noStrike" dirty="0">
                <a:effectLst/>
                <a:latin typeface="Century Gothic" panose="020B0502020202020204" pitchFamily="34" charset="0"/>
              </a:rPr>
              <a:t>Jérôme Zgraggen (PhD Programm, ABK Stuttgart)</a:t>
            </a:r>
            <a:endParaRPr lang="de-DE" sz="2800" dirty="0">
              <a:latin typeface="Century Gothic" panose="020B0502020202020204" pitchFamily="34" charset="0"/>
            </a:endParaRPr>
          </a:p>
        </p:txBody>
      </p:sp>
    </p:spTree>
    <p:extLst>
      <p:ext uri="{BB962C8B-B14F-4D97-AF65-F5344CB8AC3E}">
        <p14:creationId xmlns:p14="http://schemas.microsoft.com/office/powerpoint/2010/main" val="43909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3CC66-1549-0C48-09D2-E49EB56D768E}"/>
            </a:ext>
          </a:extLst>
        </p:cNvPr>
        <p:cNvGrpSpPr/>
        <p:nvPr/>
      </p:nvGrpSpPr>
      <p:grpSpPr>
        <a:xfrm>
          <a:off x="0" y="0"/>
          <a:ext cx="0" cy="0"/>
          <a:chOff x="0" y="0"/>
          <a:chExt cx="0" cy="0"/>
        </a:xfrm>
      </p:grpSpPr>
      <p:sp>
        <p:nvSpPr>
          <p:cNvPr id="15" name="Freeform 2">
            <a:extLst>
              <a:ext uri="{FF2B5EF4-FFF2-40B4-BE49-F238E27FC236}">
                <a16:creationId xmlns:a16="http://schemas.microsoft.com/office/drawing/2014/main" id="{E69CCDEE-CB41-3B56-CC67-0040A9CB212A}"/>
              </a:ext>
            </a:extLst>
          </p:cNvPr>
          <p:cNvSpPr/>
          <p:nvPr/>
        </p:nvSpPr>
        <p:spPr>
          <a:xfrm rot="20451982">
            <a:off x="7714744" y="-5048214"/>
            <a:ext cx="17101084" cy="18338964"/>
          </a:xfrm>
          <a:custGeom>
            <a:avLst/>
            <a:gdLst/>
            <a:ahLst/>
            <a:cxnLst/>
            <a:rect l="l" t="t" r="r" b="b"/>
            <a:pathLst>
              <a:path w="17101084" h="18338964">
                <a:moveTo>
                  <a:pt x="0" y="0"/>
                </a:moveTo>
                <a:lnTo>
                  <a:pt x="17101084" y="0"/>
                </a:lnTo>
                <a:lnTo>
                  <a:pt x="17101084" y="18338964"/>
                </a:lnTo>
                <a:lnTo>
                  <a:pt x="0" y="18338964"/>
                </a:lnTo>
                <a:lnTo>
                  <a:pt x="0" y="0"/>
                </a:lnTo>
                <a:close/>
              </a:path>
            </a:pathLst>
          </a:custGeom>
          <a:blipFill>
            <a:blip r:embed="rId3"/>
            <a:stretch>
              <a:fillRect/>
            </a:stretch>
          </a:blipFill>
        </p:spPr>
        <p:txBody>
          <a:bodyPr/>
          <a:lstStyle/>
          <a:p>
            <a:endParaRPr lang="de-DE" dirty="0"/>
          </a:p>
        </p:txBody>
      </p:sp>
      <p:sp>
        <p:nvSpPr>
          <p:cNvPr id="3" name="TextBox 3">
            <a:extLst>
              <a:ext uri="{FF2B5EF4-FFF2-40B4-BE49-F238E27FC236}">
                <a16:creationId xmlns:a16="http://schemas.microsoft.com/office/drawing/2014/main" id="{34D22229-4D7C-BC32-76AE-1A22C38D39D5}"/>
              </a:ext>
            </a:extLst>
          </p:cNvPr>
          <p:cNvSpPr txBox="1"/>
          <p:nvPr/>
        </p:nvSpPr>
        <p:spPr>
          <a:xfrm>
            <a:off x="990600" y="2171700"/>
            <a:ext cx="11811000" cy="2375137"/>
          </a:xfrm>
          <a:prstGeom prst="rect">
            <a:avLst/>
          </a:prstGeom>
        </p:spPr>
        <p:txBody>
          <a:bodyPr wrap="square" lIns="0" tIns="0" rIns="0" bIns="0" rtlCol="0" anchor="t">
            <a:spAutoFit/>
          </a:bodyPr>
          <a:lstStyle/>
          <a:p>
            <a:pPr marL="0" lvl="0" indent="0">
              <a:lnSpc>
                <a:spcPts val="9600"/>
              </a:lnSpc>
              <a:spcBef>
                <a:spcPct val="0"/>
              </a:spcBef>
            </a:pPr>
            <a:r>
              <a:rPr lang="en-US" sz="7200" dirty="0" err="1">
                <a:solidFill>
                  <a:srgbClr val="7030A0"/>
                </a:solidFill>
                <a:latin typeface="Muli Bold"/>
              </a:rPr>
              <a:t>Kollaboratives</a:t>
            </a:r>
            <a:r>
              <a:rPr lang="en-US" sz="7200" dirty="0">
                <a:solidFill>
                  <a:srgbClr val="7030A0"/>
                </a:solidFill>
                <a:latin typeface="Muli Bold"/>
              </a:rPr>
              <a:t> W</a:t>
            </a:r>
            <a:r>
              <a:rPr lang="en-US" sz="7200" u="none" dirty="0">
                <a:solidFill>
                  <a:srgbClr val="7030A0"/>
                </a:solidFill>
                <a:latin typeface="Muli Bold"/>
              </a:rPr>
              <a:t>arm Up</a:t>
            </a:r>
            <a:endParaRPr lang="en-US" sz="7200" dirty="0">
              <a:solidFill>
                <a:srgbClr val="7030A0"/>
              </a:solidFill>
              <a:latin typeface="Muli Bold"/>
            </a:endParaRPr>
          </a:p>
          <a:p>
            <a:pPr marL="0" lvl="0" indent="0">
              <a:lnSpc>
                <a:spcPts val="9600"/>
              </a:lnSpc>
              <a:spcBef>
                <a:spcPct val="0"/>
              </a:spcBef>
            </a:pPr>
            <a:r>
              <a:rPr lang="en-US" sz="7200" u="none" dirty="0">
                <a:solidFill>
                  <a:srgbClr val="7030A0"/>
                </a:solidFill>
                <a:latin typeface="Muli Bold"/>
              </a:rPr>
              <a:t>“</a:t>
            </a:r>
            <a:r>
              <a:rPr lang="en-US" sz="7200" u="none" dirty="0" err="1">
                <a:solidFill>
                  <a:srgbClr val="7030A0"/>
                </a:solidFill>
                <a:latin typeface="Muli Bold"/>
              </a:rPr>
              <a:t>Maschine</a:t>
            </a:r>
            <a:r>
              <a:rPr lang="en-US" sz="7200" u="none" dirty="0">
                <a:solidFill>
                  <a:srgbClr val="7030A0"/>
                </a:solidFill>
                <a:latin typeface="Muli Bold"/>
              </a:rPr>
              <a:t> </a:t>
            </a:r>
            <a:r>
              <a:rPr lang="en-US" sz="7200" u="none" dirty="0" err="1">
                <a:solidFill>
                  <a:srgbClr val="7030A0"/>
                </a:solidFill>
                <a:latin typeface="Muli Bold"/>
              </a:rPr>
              <a:t>werden</a:t>
            </a:r>
            <a:r>
              <a:rPr lang="en-US" sz="7200" u="none" dirty="0">
                <a:solidFill>
                  <a:srgbClr val="7030A0"/>
                </a:solidFill>
                <a:latin typeface="Muli Bold"/>
              </a:rPr>
              <a:t>”</a:t>
            </a:r>
          </a:p>
        </p:txBody>
      </p:sp>
    </p:spTree>
    <p:extLst>
      <p:ext uri="{BB962C8B-B14F-4D97-AF65-F5344CB8AC3E}">
        <p14:creationId xmlns:p14="http://schemas.microsoft.com/office/powerpoint/2010/main" val="326672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0BFFA-6659-720E-7890-773857382F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333BD19-15BC-5149-9389-F8B5025285B8}"/>
              </a:ext>
            </a:extLst>
          </p:cNvPr>
          <p:cNvSpPr/>
          <p:nvPr/>
        </p:nvSpPr>
        <p:spPr>
          <a:xfrm rot="1552579">
            <a:off x="10856646" y="-1595648"/>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3DCCF602-00B2-4505-5CF9-7C6EEF626456}"/>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u="none" dirty="0" err="1">
                <a:solidFill>
                  <a:srgbClr val="7030A0"/>
                </a:solidFill>
                <a:latin typeface="Muli Bold"/>
              </a:rPr>
              <a:t>Begriffsklärungen</a:t>
            </a:r>
            <a:endParaRPr lang="en-US" sz="7200" u="none" dirty="0">
              <a:solidFill>
                <a:srgbClr val="7030A0"/>
              </a:solidFill>
              <a:latin typeface="Muli Bold"/>
            </a:endParaRPr>
          </a:p>
        </p:txBody>
      </p:sp>
      <p:sp>
        <p:nvSpPr>
          <p:cNvPr id="12" name="Textfeld 11">
            <a:extLst>
              <a:ext uri="{FF2B5EF4-FFF2-40B4-BE49-F238E27FC236}">
                <a16:creationId xmlns:a16="http://schemas.microsoft.com/office/drawing/2014/main" id="{29704A7E-5E4A-F199-E66B-B914CC919F98}"/>
              </a:ext>
            </a:extLst>
          </p:cNvPr>
          <p:cNvSpPr txBox="1"/>
          <p:nvPr/>
        </p:nvSpPr>
        <p:spPr>
          <a:xfrm>
            <a:off x="838200" y="2400300"/>
            <a:ext cx="14020800" cy="6494085"/>
          </a:xfrm>
          <a:prstGeom prst="rect">
            <a:avLst/>
          </a:prstGeom>
          <a:noFill/>
        </p:spPr>
        <p:txBody>
          <a:bodyPr wrap="square" rtlCol="0">
            <a:spAutoFit/>
          </a:bodyPr>
          <a:lstStyle/>
          <a:p>
            <a:pPr algn="l" rtl="0">
              <a:buNone/>
            </a:pPr>
            <a:r>
              <a:rPr lang="de-DE" sz="3200" dirty="0">
                <a:solidFill>
                  <a:srgbClr val="7030A0"/>
                </a:solidFill>
              </a:rPr>
              <a:t>Pädagogik:</a:t>
            </a:r>
          </a:p>
          <a:p>
            <a:pPr marL="457200" indent="-457200" algn="l" rtl="0">
              <a:buFont typeface="Arial" panose="020B0604020202020204" pitchFamily="34" charset="0"/>
              <a:buChar char="•"/>
            </a:pPr>
            <a:r>
              <a:rPr lang="de-DE" sz="3200" b="1" i="1" dirty="0">
                <a:solidFill>
                  <a:srgbClr val="7030A0"/>
                </a:solidFill>
              </a:rPr>
              <a:t>Gruppenarbeit</a:t>
            </a:r>
            <a:r>
              <a:rPr lang="de-DE" sz="3200" i="1" dirty="0">
                <a:solidFill>
                  <a:srgbClr val="7030A0"/>
                </a:solidFill>
              </a:rPr>
              <a:t>: </a:t>
            </a:r>
            <a:r>
              <a:rPr lang="de-DE" sz="3200" dirty="0">
                <a:solidFill>
                  <a:srgbClr val="7030A0"/>
                </a:solidFill>
              </a:rPr>
              <a:t>Sozialform (Klein-)Gruppe sowie ggf. weitere päd. Implikationen (z. B. Anspruch auf Beteiligung aller, Erziehung zur Selbstverantwortung)</a:t>
            </a:r>
          </a:p>
          <a:p>
            <a:pPr marL="457200" indent="-457200" algn="l" rtl="0">
              <a:buFont typeface="Arial" panose="020B0604020202020204" pitchFamily="34" charset="0"/>
              <a:buChar char="•"/>
            </a:pPr>
            <a:r>
              <a:rPr lang="de-DE" sz="3200" b="1" i="1" dirty="0">
                <a:solidFill>
                  <a:srgbClr val="7030A0"/>
                </a:solidFill>
              </a:rPr>
              <a:t>Kollektiv</a:t>
            </a:r>
            <a:r>
              <a:rPr lang="de-DE" sz="3200" dirty="0">
                <a:solidFill>
                  <a:srgbClr val="7030A0"/>
                </a:solidFill>
              </a:rPr>
              <a:t>: Ideologisierung des Begriffs während des Kalten Kriegs, (Bestentwickelte Forms der Gruppe“ vs. „Totalitäres System der Sowjetunion“)</a:t>
            </a:r>
          </a:p>
          <a:p>
            <a:pPr marL="457200" indent="-457200" algn="l" rtl="0">
              <a:buFont typeface="Arial" panose="020B0604020202020204" pitchFamily="34" charset="0"/>
              <a:buChar char="•"/>
            </a:pPr>
            <a:endParaRPr lang="de-DE" sz="3200" dirty="0">
              <a:solidFill>
                <a:srgbClr val="7030A0"/>
              </a:solidFill>
            </a:endParaRPr>
          </a:p>
          <a:p>
            <a:pPr algn="l" rtl="0"/>
            <a:r>
              <a:rPr lang="de-DE" sz="3200" dirty="0">
                <a:solidFill>
                  <a:srgbClr val="7030A0"/>
                </a:solidFill>
              </a:rPr>
              <a:t>„</a:t>
            </a:r>
            <a:r>
              <a:rPr lang="de-DE" sz="3200" i="1" dirty="0">
                <a:solidFill>
                  <a:srgbClr val="7030A0"/>
                </a:solidFill>
              </a:rPr>
              <a:t>Das Kollektiv ist eine Gruppe von Menschen, die eine räumlich-zeitliche Nähe, persönliche Beziehungen, Rollenverteilungen und eine einheitliche Zielsetzung bzw. gemeinsame Weltanschauung eint, deren Legitimation nicht mehr zur Debatte stehen bzw. deren Verwirklichung ad hoc angestrebt wird</a:t>
            </a:r>
            <a:r>
              <a:rPr lang="de-DE" sz="3200" dirty="0">
                <a:solidFill>
                  <a:srgbClr val="7030A0"/>
                </a:solidFill>
              </a:rPr>
              <a:t>.“ (Winkel 1977)</a:t>
            </a:r>
          </a:p>
          <a:p>
            <a:pPr algn="l" rtl="0"/>
            <a:endParaRPr lang="de-DE" sz="3200" dirty="0">
              <a:solidFill>
                <a:srgbClr val="7030A0"/>
              </a:solidFill>
            </a:endParaRPr>
          </a:p>
          <a:p>
            <a:pPr marL="457200" indent="-457200" algn="l" rtl="0">
              <a:buFont typeface="Symbol" pitchFamily="2" charset="2"/>
              <a:buChar char="Þ"/>
            </a:pPr>
            <a:r>
              <a:rPr lang="de-DE" sz="3200" dirty="0">
                <a:solidFill>
                  <a:srgbClr val="7030A0"/>
                </a:solidFill>
              </a:rPr>
              <a:t>muss nicht politisch (</a:t>
            </a:r>
            <a:r>
              <a:rPr lang="de-DE" sz="3200" dirty="0" err="1">
                <a:solidFill>
                  <a:srgbClr val="7030A0"/>
                </a:solidFill>
              </a:rPr>
              <a:t>sozialisitisch</a:t>
            </a:r>
            <a:r>
              <a:rPr lang="de-DE" sz="3200" dirty="0">
                <a:solidFill>
                  <a:srgbClr val="7030A0"/>
                </a:solidFill>
              </a:rPr>
              <a:t>) motiviert sein</a:t>
            </a:r>
          </a:p>
          <a:p>
            <a:pPr marL="457200" indent="-457200" algn="l" rtl="0">
              <a:buFont typeface="Symbol" pitchFamily="2" charset="2"/>
              <a:buChar char="Þ"/>
            </a:pPr>
            <a:r>
              <a:rPr lang="de-DE" sz="3200" dirty="0">
                <a:solidFill>
                  <a:srgbClr val="7030A0"/>
                </a:solidFill>
              </a:rPr>
              <a:t>Kontext der Begriffsverwendung immer wichtig</a:t>
            </a:r>
          </a:p>
        </p:txBody>
      </p:sp>
    </p:spTree>
    <p:extLst>
      <p:ext uri="{BB962C8B-B14F-4D97-AF65-F5344CB8AC3E}">
        <p14:creationId xmlns:p14="http://schemas.microsoft.com/office/powerpoint/2010/main" val="217111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C5FC5-8DBE-3159-B306-C4E48CD189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995B10B-3293-72BB-251A-559098138AD1}"/>
              </a:ext>
            </a:extLst>
          </p:cNvPr>
          <p:cNvSpPr/>
          <p:nvPr/>
        </p:nvSpPr>
        <p:spPr>
          <a:xfrm rot="1552579">
            <a:off x="10856646" y="-1595648"/>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CCAB2ADC-EEE5-57A6-8C58-BAB5DACBE20A}"/>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u="none" dirty="0" err="1">
                <a:solidFill>
                  <a:srgbClr val="7030A0"/>
                </a:solidFill>
                <a:latin typeface="Muli Bold"/>
              </a:rPr>
              <a:t>Begriffsklärungen</a:t>
            </a:r>
            <a:endParaRPr lang="en-US" sz="7200" u="none" dirty="0">
              <a:solidFill>
                <a:srgbClr val="7030A0"/>
              </a:solidFill>
              <a:latin typeface="Muli Bold"/>
            </a:endParaRPr>
          </a:p>
        </p:txBody>
      </p:sp>
      <p:sp>
        <p:nvSpPr>
          <p:cNvPr id="12" name="Textfeld 11">
            <a:extLst>
              <a:ext uri="{FF2B5EF4-FFF2-40B4-BE49-F238E27FC236}">
                <a16:creationId xmlns:a16="http://schemas.microsoft.com/office/drawing/2014/main" id="{0323693A-C056-C1FF-3CB4-428857C7CA39}"/>
              </a:ext>
            </a:extLst>
          </p:cNvPr>
          <p:cNvSpPr txBox="1"/>
          <p:nvPr/>
        </p:nvSpPr>
        <p:spPr>
          <a:xfrm>
            <a:off x="838200" y="2400300"/>
            <a:ext cx="14020800" cy="6986528"/>
          </a:xfrm>
          <a:prstGeom prst="rect">
            <a:avLst/>
          </a:prstGeom>
          <a:noFill/>
        </p:spPr>
        <p:txBody>
          <a:bodyPr wrap="square" rtlCol="0">
            <a:spAutoFit/>
          </a:bodyPr>
          <a:lstStyle/>
          <a:p>
            <a:pPr algn="l" rtl="0">
              <a:buNone/>
            </a:pPr>
            <a:r>
              <a:rPr lang="de-DE" sz="3200" dirty="0">
                <a:solidFill>
                  <a:srgbClr val="7030A0"/>
                </a:solidFill>
              </a:rPr>
              <a:t>Pädagogik (verwendet Begriffe teilweise synonym):</a:t>
            </a:r>
          </a:p>
          <a:p>
            <a:pPr marL="457200" indent="-457200" algn="l" rtl="0">
              <a:buFont typeface="Arial" panose="020B0604020202020204" pitchFamily="34" charset="0"/>
              <a:buChar char="•"/>
            </a:pPr>
            <a:r>
              <a:rPr lang="de-DE" sz="3200" i="1" dirty="0">
                <a:solidFill>
                  <a:srgbClr val="7030A0"/>
                </a:solidFill>
              </a:rPr>
              <a:t>Kooperation</a:t>
            </a:r>
            <a:r>
              <a:rPr lang="de-DE" sz="3200" dirty="0">
                <a:solidFill>
                  <a:srgbClr val="7030A0"/>
                </a:solidFill>
              </a:rPr>
              <a:t>: (z. B. kooperatives Lernen) als Form der planmäßigen, strukturierten, zielgerichteten Zusammenarbeit mit klarer Aufgabenverteilung</a:t>
            </a:r>
          </a:p>
          <a:p>
            <a:pPr marL="457200" indent="-457200" algn="l" rtl="0">
              <a:buFont typeface="Arial" panose="020B0604020202020204" pitchFamily="34" charset="0"/>
              <a:buChar char="•"/>
            </a:pPr>
            <a:r>
              <a:rPr lang="de-DE" sz="3200" i="1" dirty="0">
                <a:solidFill>
                  <a:srgbClr val="7030A0"/>
                </a:solidFill>
              </a:rPr>
              <a:t>Kollaboration</a:t>
            </a:r>
            <a:r>
              <a:rPr lang="de-DE" sz="3200" dirty="0">
                <a:solidFill>
                  <a:srgbClr val="7030A0"/>
                </a:solidFill>
              </a:rPr>
              <a:t>: als Bezeichnung für Zusammenarbeit in der englischsprachigen Literatur anzutreffen, Begriff historisch eher negativ besetzt (Zusammenarbeit mir Kriegsgegner), in Deutschland daher meist im Kontext von netzbasiertem Lernen, dynamischere, ergebnisoffenere Form der Zusammenarbeit, oft auf freiwilliger Basis, gemeinsamer Prozess/ übergeordnete Ziele im Fokus (nicht arbeitsteilig)</a:t>
            </a:r>
          </a:p>
          <a:p>
            <a:pPr marL="457200" indent="-457200" algn="l" rtl="0">
              <a:buFont typeface="Arial" panose="020B0604020202020204" pitchFamily="34" charset="0"/>
              <a:buChar char="•"/>
            </a:pPr>
            <a:r>
              <a:rPr lang="de-DE" sz="3200" i="1" dirty="0">
                <a:solidFill>
                  <a:srgbClr val="7030A0"/>
                </a:solidFill>
              </a:rPr>
              <a:t>Teamarbeit</a:t>
            </a:r>
            <a:r>
              <a:rPr lang="de-DE" sz="3200" dirty="0">
                <a:solidFill>
                  <a:srgbClr val="7030A0"/>
                </a:solidFill>
              </a:rPr>
              <a:t> bezeichnet die Zusammenarbeit einer Gruppe von Personen zwecks Bearbeitung einer gemeinsamen Aufgabe. Dabei stehen vor allem die Konstellation der Personen, die sich in ihren Fähigkeiten möglichst komplementär ergänzen und Aspekte wie Zugehörigkeit und ein „Wir-Gefühl“ im Vordergrund</a:t>
            </a:r>
          </a:p>
        </p:txBody>
      </p:sp>
    </p:spTree>
    <p:extLst>
      <p:ext uri="{BB962C8B-B14F-4D97-AF65-F5344CB8AC3E}">
        <p14:creationId xmlns:p14="http://schemas.microsoft.com/office/powerpoint/2010/main" val="966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F2FED-C905-6B64-C188-63E50689F5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F68ED3A-3A2F-F2B2-7275-815444835E27}"/>
              </a:ext>
            </a:extLst>
          </p:cNvPr>
          <p:cNvSpPr/>
          <p:nvPr/>
        </p:nvSpPr>
        <p:spPr>
          <a:xfrm rot="1552579">
            <a:off x="10856646" y="-1595648"/>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8225B98B-389E-7158-5BC9-091EC6A008DA}"/>
              </a:ext>
            </a:extLst>
          </p:cNvPr>
          <p:cNvSpPr txBox="1"/>
          <p:nvPr/>
        </p:nvSpPr>
        <p:spPr>
          <a:xfrm>
            <a:off x="838200" y="800816"/>
            <a:ext cx="11811000" cy="1107291"/>
          </a:xfrm>
          <a:prstGeom prst="rect">
            <a:avLst/>
          </a:prstGeom>
        </p:spPr>
        <p:txBody>
          <a:bodyPr wrap="square" lIns="0" tIns="0" rIns="0" bIns="0" rtlCol="0" anchor="t">
            <a:spAutoFit/>
          </a:bodyPr>
          <a:lstStyle/>
          <a:p>
            <a:pPr marL="0" lvl="0" indent="0">
              <a:lnSpc>
                <a:spcPts val="9600"/>
              </a:lnSpc>
              <a:spcBef>
                <a:spcPct val="0"/>
              </a:spcBef>
            </a:pPr>
            <a:r>
              <a:rPr lang="en-US" sz="6000" dirty="0" err="1">
                <a:solidFill>
                  <a:srgbClr val="7030A0"/>
                </a:solidFill>
                <a:latin typeface="Muli Bold"/>
              </a:rPr>
              <a:t>Besprechung</a:t>
            </a:r>
            <a:r>
              <a:rPr lang="en-US" sz="6000" dirty="0">
                <a:solidFill>
                  <a:srgbClr val="7030A0"/>
                </a:solidFill>
                <a:latin typeface="Muli Bold"/>
              </a:rPr>
              <a:t> </a:t>
            </a:r>
            <a:r>
              <a:rPr lang="en-US" sz="6000" dirty="0" err="1">
                <a:solidFill>
                  <a:srgbClr val="7030A0"/>
                </a:solidFill>
                <a:latin typeface="Muli Bold"/>
              </a:rPr>
              <a:t>Hausaufgabe</a:t>
            </a:r>
            <a:endParaRPr lang="en-US" sz="6000" u="none" dirty="0">
              <a:solidFill>
                <a:srgbClr val="7030A0"/>
              </a:solidFill>
              <a:latin typeface="Muli Bold"/>
            </a:endParaRPr>
          </a:p>
        </p:txBody>
      </p:sp>
      <p:sp>
        <p:nvSpPr>
          <p:cNvPr id="12" name="Textfeld 11">
            <a:extLst>
              <a:ext uri="{FF2B5EF4-FFF2-40B4-BE49-F238E27FC236}">
                <a16:creationId xmlns:a16="http://schemas.microsoft.com/office/drawing/2014/main" id="{82D98C64-9FA4-E232-170C-74C56969A74E}"/>
              </a:ext>
            </a:extLst>
          </p:cNvPr>
          <p:cNvSpPr txBox="1"/>
          <p:nvPr/>
        </p:nvSpPr>
        <p:spPr>
          <a:xfrm>
            <a:off x="838200" y="2469475"/>
            <a:ext cx="13792200" cy="5632311"/>
          </a:xfrm>
          <a:prstGeom prst="rect">
            <a:avLst/>
          </a:prstGeom>
          <a:noFill/>
        </p:spPr>
        <p:txBody>
          <a:bodyPr wrap="square" rtlCol="0">
            <a:spAutoFit/>
          </a:bodyPr>
          <a:lstStyle/>
          <a:p>
            <a:pPr marL="514350" indent="-514350">
              <a:buFont typeface="+mj-lt"/>
              <a:buAutoNum type="arabicPeriod"/>
            </a:pPr>
            <a:r>
              <a:rPr lang="de-DE" sz="4000" dirty="0">
                <a:solidFill>
                  <a:srgbClr val="7030A0"/>
                </a:solidFill>
              </a:rPr>
              <a:t>Lest den folgenden Text (im ABK-Portal verlinkt): Dicke, N.; Hallmann, K.: Konkretionen und Relationen künstlerischer und kunstpädagogischer Formen von Gemeinschaftlichkeit, in: Dies. (</a:t>
            </a:r>
            <a:r>
              <a:rPr lang="de-DE" sz="4000" dirty="0" err="1">
                <a:solidFill>
                  <a:srgbClr val="7030A0"/>
                </a:solidFill>
              </a:rPr>
              <a:t>Hg</a:t>
            </a:r>
            <a:r>
              <a:rPr lang="de-DE" sz="4000" dirty="0">
                <a:solidFill>
                  <a:srgbClr val="7030A0"/>
                </a:solidFill>
              </a:rPr>
              <a:t>.): Gemeinschaftlichkeit. Perspektiven künstlerischer und kunstpädagogischer Kollektive und Kollaboration, </a:t>
            </a:r>
            <a:r>
              <a:rPr lang="de-DE" sz="4000" dirty="0" err="1">
                <a:solidFill>
                  <a:srgbClr val="7030A0"/>
                </a:solidFill>
              </a:rPr>
              <a:t>zkmb</a:t>
            </a:r>
            <a:r>
              <a:rPr lang="de-DE" sz="4000" dirty="0">
                <a:solidFill>
                  <a:srgbClr val="7030A0"/>
                </a:solidFill>
              </a:rPr>
              <a:t> 2024.</a:t>
            </a:r>
          </a:p>
          <a:p>
            <a:pPr marL="514350" indent="-514350">
              <a:buFont typeface="+mj-lt"/>
              <a:buAutoNum type="arabicPeriod"/>
            </a:pPr>
            <a:r>
              <a:rPr lang="de-DE" sz="4000" dirty="0">
                <a:solidFill>
                  <a:srgbClr val="7030A0"/>
                </a:solidFill>
              </a:rPr>
              <a:t>Identifiziert für euch inhaltliche Schwerpunkte und (Forschungs-)Fragen im Kontext von Kollaboration/ kollaborativen Praktiken im Kontext Bildung, denen ihr im weiteren Seminarverlauf nachgehen möchtet.</a:t>
            </a:r>
          </a:p>
        </p:txBody>
      </p:sp>
    </p:spTree>
    <p:extLst>
      <p:ext uri="{BB962C8B-B14F-4D97-AF65-F5344CB8AC3E}">
        <p14:creationId xmlns:p14="http://schemas.microsoft.com/office/powerpoint/2010/main" val="133794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A883-ECD0-098E-444C-96F661C2DBE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61DB023-014E-D2F3-10E2-9985D1FF7323}"/>
              </a:ext>
            </a:extLst>
          </p:cNvPr>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4BA28887-09CA-6F16-7055-4EFFEECC1E78}"/>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a:solidFill>
                  <a:srgbClr val="7030A0"/>
                </a:solidFill>
                <a:latin typeface="Muli Bold"/>
              </a:rPr>
              <a:t>ÜBUNG 1</a:t>
            </a:r>
            <a:r>
              <a:rPr lang="en-US" sz="7200" u="none" dirty="0">
                <a:solidFill>
                  <a:srgbClr val="7030A0"/>
                </a:solidFill>
                <a:latin typeface="Muli Bold"/>
              </a:rPr>
              <a:t> </a:t>
            </a:r>
          </a:p>
        </p:txBody>
      </p:sp>
      <p:sp>
        <p:nvSpPr>
          <p:cNvPr id="12" name="Textfeld 11">
            <a:extLst>
              <a:ext uri="{FF2B5EF4-FFF2-40B4-BE49-F238E27FC236}">
                <a16:creationId xmlns:a16="http://schemas.microsoft.com/office/drawing/2014/main" id="{3A36D3A0-8166-7DE1-FE71-1A3484F96C67}"/>
              </a:ext>
            </a:extLst>
          </p:cNvPr>
          <p:cNvSpPr txBox="1"/>
          <p:nvPr/>
        </p:nvSpPr>
        <p:spPr>
          <a:xfrm>
            <a:off x="990600" y="3168008"/>
            <a:ext cx="12877800" cy="5632311"/>
          </a:xfrm>
          <a:prstGeom prst="rect">
            <a:avLst/>
          </a:prstGeom>
          <a:noFill/>
        </p:spPr>
        <p:txBody>
          <a:bodyPr wrap="square" rtlCol="0">
            <a:spAutoFit/>
          </a:bodyPr>
          <a:lstStyle/>
          <a:p>
            <a:pPr algn="l" rtl="0">
              <a:buNone/>
            </a:pPr>
            <a:r>
              <a:rPr lang="de-DE" sz="4000" b="1" i="0" u="none" strike="noStrike" dirty="0">
                <a:solidFill>
                  <a:srgbClr val="000000"/>
                </a:solidFill>
                <a:effectLst/>
                <a:latin typeface="Century Gothic" panose="020B0502020202020204" pitchFamily="34" charset="0"/>
              </a:rPr>
              <a:t>Satz + Wort / Satz + Wort …</a:t>
            </a:r>
            <a:r>
              <a:rPr lang="de-DE" sz="4000" b="0" i="0" u="none" strike="noStrike" dirty="0">
                <a:solidFill>
                  <a:srgbClr val="000000"/>
                </a:solidFill>
                <a:effectLst/>
                <a:latin typeface="Century Gothic" panose="020B0502020202020204" pitchFamily="34" charset="0"/>
              </a:rPr>
              <a:t>: Führt den in einem Satz formulierten Gedanken des anderen weiter. Ein möglicher Einstiegssatz kann sein: “</a:t>
            </a:r>
            <a:r>
              <a:rPr lang="de-DE" sz="4000" i="1" dirty="0">
                <a:solidFill>
                  <a:srgbClr val="000000"/>
                </a:solidFill>
                <a:latin typeface="Century Gothic" panose="020B0502020202020204" pitchFamily="34" charset="0"/>
              </a:rPr>
              <a:t>Gemeinschaftlichkeit im</a:t>
            </a:r>
            <a:r>
              <a:rPr lang="de-DE" sz="4000" b="0" i="1" u="none" strike="noStrike" dirty="0">
                <a:solidFill>
                  <a:srgbClr val="000000"/>
                </a:solidFill>
                <a:effectLst/>
                <a:latin typeface="Century Gothic" panose="020B0502020202020204" pitchFamily="34" charset="0"/>
              </a:rPr>
              <a:t> (Kunst-)</a:t>
            </a:r>
            <a:r>
              <a:rPr lang="de-DE" sz="4000" i="1" dirty="0">
                <a:solidFill>
                  <a:srgbClr val="000000"/>
                </a:solidFill>
                <a:latin typeface="Century Gothic" panose="020B0502020202020204" pitchFamily="34" charset="0"/>
              </a:rPr>
              <a:t>U</a:t>
            </a:r>
            <a:r>
              <a:rPr lang="de-DE" sz="4000" b="0" i="1" u="none" strike="noStrike" dirty="0">
                <a:solidFill>
                  <a:srgbClr val="000000"/>
                </a:solidFill>
                <a:effectLst/>
                <a:latin typeface="Century Gothic" panose="020B0502020202020204" pitchFamily="34" charset="0"/>
              </a:rPr>
              <a:t>nterricht bedeutet….” &gt;&gt;&gt; “Das heißt …”</a:t>
            </a:r>
            <a:endParaRPr lang="de-DE" sz="4000" b="0" i="0" u="none" strike="noStrike" dirty="0">
              <a:solidFill>
                <a:srgbClr val="000000"/>
              </a:solidFill>
              <a:effectLst/>
              <a:latin typeface="Century Gothic" panose="020B0502020202020204" pitchFamily="34" charset="0"/>
            </a:endParaRP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&gt;&gt;&gt; Sprechdialog (kann absurd werden)</a:t>
            </a: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Zeit: 5 Min.</a:t>
            </a:r>
          </a:p>
        </p:txBody>
      </p:sp>
    </p:spTree>
    <p:extLst>
      <p:ext uri="{BB962C8B-B14F-4D97-AF65-F5344CB8AC3E}">
        <p14:creationId xmlns:p14="http://schemas.microsoft.com/office/powerpoint/2010/main" val="1312143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B9F0-BA09-B523-3046-B860E3CF188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6482AE1-5219-35A2-AC57-52F1E7076C5B}"/>
              </a:ext>
            </a:extLst>
          </p:cNvPr>
          <p:cNvSpPr/>
          <p:nvPr/>
        </p:nvSpPr>
        <p:spPr>
          <a:xfrm rot="1931418">
            <a:off x="11462241" y="-1117632"/>
            <a:ext cx="10974454" cy="10439449"/>
          </a:xfrm>
          <a:custGeom>
            <a:avLst/>
            <a:gdLst/>
            <a:ahLst/>
            <a:cxnLst/>
            <a:rect l="l" t="t" r="r" b="b"/>
            <a:pathLst>
              <a:path w="10974454" h="10439449">
                <a:moveTo>
                  <a:pt x="0" y="0"/>
                </a:moveTo>
                <a:lnTo>
                  <a:pt x="10974454" y="0"/>
                </a:lnTo>
                <a:lnTo>
                  <a:pt x="10974454" y="10439449"/>
                </a:lnTo>
                <a:lnTo>
                  <a:pt x="0" y="10439449"/>
                </a:lnTo>
                <a:lnTo>
                  <a:pt x="0" y="0"/>
                </a:lnTo>
                <a:close/>
              </a:path>
            </a:pathLst>
          </a:custGeom>
          <a:blipFill>
            <a:blip r:embed="rId2"/>
            <a:stretch>
              <a:fillRect/>
            </a:stretch>
          </a:blipFill>
        </p:spPr>
        <p:txBody>
          <a:bodyPr/>
          <a:lstStyle/>
          <a:p>
            <a:endParaRPr lang="de-DE"/>
          </a:p>
        </p:txBody>
      </p:sp>
      <p:sp>
        <p:nvSpPr>
          <p:cNvPr id="3" name="TextBox 3">
            <a:extLst>
              <a:ext uri="{FF2B5EF4-FFF2-40B4-BE49-F238E27FC236}">
                <a16:creationId xmlns:a16="http://schemas.microsoft.com/office/drawing/2014/main" id="{9FB82DB7-70EB-DE5A-B084-11C3EB967975}"/>
              </a:ext>
            </a:extLst>
          </p:cNvPr>
          <p:cNvSpPr txBox="1"/>
          <p:nvPr/>
        </p:nvSpPr>
        <p:spPr>
          <a:xfrm>
            <a:off x="838200" y="800816"/>
            <a:ext cx="11811000" cy="1144031"/>
          </a:xfrm>
          <a:prstGeom prst="rect">
            <a:avLst/>
          </a:prstGeom>
        </p:spPr>
        <p:txBody>
          <a:bodyPr wrap="square" lIns="0" tIns="0" rIns="0" bIns="0" rtlCol="0" anchor="t">
            <a:spAutoFit/>
          </a:bodyPr>
          <a:lstStyle/>
          <a:p>
            <a:pPr marL="0" lvl="0" indent="0">
              <a:lnSpc>
                <a:spcPts val="9600"/>
              </a:lnSpc>
              <a:spcBef>
                <a:spcPct val="0"/>
              </a:spcBef>
            </a:pPr>
            <a:r>
              <a:rPr lang="en-US" sz="7200" dirty="0">
                <a:solidFill>
                  <a:srgbClr val="7030A0"/>
                </a:solidFill>
                <a:latin typeface="Muli Bold"/>
              </a:rPr>
              <a:t>ÜBUNG 2</a:t>
            </a:r>
            <a:r>
              <a:rPr lang="en-US" sz="7200" u="none" dirty="0">
                <a:solidFill>
                  <a:srgbClr val="7030A0"/>
                </a:solidFill>
                <a:latin typeface="Muli Bold"/>
              </a:rPr>
              <a:t> </a:t>
            </a:r>
          </a:p>
        </p:txBody>
      </p:sp>
      <p:sp>
        <p:nvSpPr>
          <p:cNvPr id="12" name="Textfeld 11">
            <a:extLst>
              <a:ext uri="{FF2B5EF4-FFF2-40B4-BE49-F238E27FC236}">
                <a16:creationId xmlns:a16="http://schemas.microsoft.com/office/drawing/2014/main" id="{44901AAD-47D8-6F52-56FC-2937630ACE6D}"/>
              </a:ext>
            </a:extLst>
          </p:cNvPr>
          <p:cNvSpPr txBox="1"/>
          <p:nvPr/>
        </p:nvSpPr>
        <p:spPr>
          <a:xfrm>
            <a:off x="990600" y="3168008"/>
            <a:ext cx="12877800" cy="6247864"/>
          </a:xfrm>
          <a:prstGeom prst="rect">
            <a:avLst/>
          </a:prstGeom>
          <a:noFill/>
        </p:spPr>
        <p:txBody>
          <a:bodyPr wrap="square" rtlCol="0">
            <a:spAutoFit/>
          </a:bodyPr>
          <a:lstStyle/>
          <a:p>
            <a:pPr algn="l" rtl="0">
              <a:buNone/>
            </a:pPr>
            <a:r>
              <a:rPr lang="de-DE" sz="4000" b="0" i="0" u="none" strike="noStrike" dirty="0">
                <a:solidFill>
                  <a:srgbClr val="000000"/>
                </a:solidFill>
                <a:effectLst/>
                <a:latin typeface="Century Gothic" panose="020B0502020202020204" pitchFamily="34" charset="0"/>
              </a:rPr>
              <a:t>Entwickelt in Zweierteams eine </a:t>
            </a:r>
            <a:r>
              <a:rPr lang="de-DE" sz="4000" b="1" i="0" u="none" strike="noStrike" dirty="0">
                <a:solidFill>
                  <a:srgbClr val="000000"/>
                </a:solidFill>
                <a:effectLst/>
                <a:latin typeface="Century Gothic" panose="020B0502020202020204" pitchFamily="34" charset="0"/>
              </a:rPr>
              <a:t>Ideensammlung</a:t>
            </a:r>
            <a:r>
              <a:rPr lang="de-DE" sz="4000" b="0" i="0" u="none" strike="noStrike" dirty="0">
                <a:solidFill>
                  <a:srgbClr val="000000"/>
                </a:solidFill>
                <a:effectLst/>
                <a:latin typeface="Century Gothic" panose="020B0502020202020204" pitchFamily="34" charset="0"/>
              </a:rPr>
              <a:t> auf einem </a:t>
            </a:r>
            <a:r>
              <a:rPr lang="de-DE" sz="4000" b="0" i="0" u="none" strike="noStrike" dirty="0" err="1">
                <a:solidFill>
                  <a:srgbClr val="000000"/>
                </a:solidFill>
                <a:effectLst/>
                <a:latin typeface="Century Gothic" panose="020B0502020202020204" pitchFamily="34" charset="0"/>
              </a:rPr>
              <a:t>Etherpad</a:t>
            </a:r>
            <a:r>
              <a:rPr lang="de-DE" sz="4000" b="0" i="0" u="none" strike="noStrike" dirty="0">
                <a:solidFill>
                  <a:srgbClr val="000000"/>
                </a:solidFill>
                <a:effectLst/>
                <a:latin typeface="Century Gothic" panose="020B0502020202020204" pitchFamily="34" charset="0"/>
              </a:rPr>
              <a:t>/</a:t>
            </a:r>
            <a:r>
              <a:rPr lang="de-DE" sz="4000" b="0" i="0" u="none" strike="noStrike" dirty="0" err="1">
                <a:solidFill>
                  <a:srgbClr val="000000"/>
                </a:solidFill>
                <a:effectLst/>
                <a:latin typeface="Century Gothic" panose="020B0502020202020204" pitchFamily="34" charset="0"/>
              </a:rPr>
              <a:t>YoPad</a:t>
            </a:r>
            <a:r>
              <a:rPr lang="de-DE" sz="4000" b="0" i="0" u="none" strike="noStrike" dirty="0">
                <a:solidFill>
                  <a:srgbClr val="000000"/>
                </a:solidFill>
                <a:effectLst/>
                <a:latin typeface="Century Gothic" panose="020B0502020202020204" pitchFamily="34" charset="0"/>
              </a:rPr>
              <a:t> (Link im ABK-Portal) zum Thema: </a:t>
            </a:r>
            <a:r>
              <a:rPr lang="de-DE" sz="4000" b="0" i="1" u="none" strike="noStrike" dirty="0">
                <a:solidFill>
                  <a:srgbClr val="000000"/>
                </a:solidFill>
                <a:effectLst/>
                <a:latin typeface="Century Gothic" panose="020B0502020202020204" pitchFamily="34" charset="0"/>
              </a:rPr>
              <a:t>“Wie können wir Gemeinschaftlichkeit in den (Kunst-)Unterricht / System Schule integrieren?”</a:t>
            </a:r>
            <a:r>
              <a:rPr lang="de-DE" sz="4000" b="0" i="0" u="none" strike="noStrike" dirty="0">
                <a:solidFill>
                  <a:srgbClr val="000000"/>
                </a:solidFill>
                <a:effectLst/>
                <a:latin typeface="Century Gothic" panose="020B0502020202020204" pitchFamily="34" charset="0"/>
              </a:rPr>
              <a:t>. </a:t>
            </a: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Verständigt euch nur im schreibenden Dialog ohne zu sprechen.</a:t>
            </a:r>
          </a:p>
          <a:p>
            <a:pPr algn="l" rtl="0">
              <a:buNone/>
            </a:pPr>
            <a:br>
              <a:rPr lang="de-DE" sz="4000" b="0" i="0" u="none" strike="noStrike" dirty="0">
                <a:solidFill>
                  <a:srgbClr val="000000"/>
                </a:solidFill>
                <a:effectLst/>
                <a:latin typeface="Century Gothic" panose="020B0502020202020204" pitchFamily="34" charset="0"/>
              </a:rPr>
            </a:br>
            <a:r>
              <a:rPr lang="de-DE" sz="4000" b="0" i="0" u="none" strike="noStrike" dirty="0">
                <a:solidFill>
                  <a:srgbClr val="000000"/>
                </a:solidFill>
                <a:effectLst/>
                <a:latin typeface="Century Gothic" panose="020B0502020202020204" pitchFamily="34" charset="0"/>
              </a:rPr>
              <a:t>Zeit: 10 Min.</a:t>
            </a:r>
          </a:p>
        </p:txBody>
      </p:sp>
    </p:spTree>
    <p:extLst>
      <p:ext uri="{BB962C8B-B14F-4D97-AF65-F5344CB8AC3E}">
        <p14:creationId xmlns:p14="http://schemas.microsoft.com/office/powerpoint/2010/main" val="402194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1220</Words>
  <Application>Microsoft Macintosh PowerPoint</Application>
  <PresentationFormat>Benutzerdefiniert</PresentationFormat>
  <Paragraphs>133</Paragraphs>
  <Slides>19</Slides>
  <Notes>2</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19</vt:i4>
      </vt:variant>
    </vt:vector>
  </HeadingPairs>
  <TitlesOfParts>
    <vt:vector size="30" baseType="lpstr">
      <vt:lpstr>Arial</vt:lpstr>
      <vt:lpstr>Muli Semi-Bold</vt:lpstr>
      <vt:lpstr>Century Gothic</vt:lpstr>
      <vt:lpstr>abk_stuttgartregular</vt:lpstr>
      <vt:lpstr>Muli</vt:lpstr>
      <vt:lpstr>Calibri</vt:lpstr>
      <vt:lpstr>Wingdings</vt:lpstr>
      <vt:lpstr>Muli Bold</vt:lpstr>
      <vt:lpstr>Symbol</vt:lpstr>
      <vt:lpstr>Aptos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PPP KI 18.04.24</dc:title>
  <cp:lastModifiedBy>Johanna Tewes</cp:lastModifiedBy>
  <cp:revision>30</cp:revision>
  <dcterms:created xsi:type="dcterms:W3CDTF">2006-08-16T00:00:00Z</dcterms:created>
  <dcterms:modified xsi:type="dcterms:W3CDTF">2025-04-30T11:06:21Z</dcterms:modified>
  <dc:identifier>DAF96J354mI</dc:identifier>
</cp:coreProperties>
</file>