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9" r:id="rId4"/>
    <p:sldId id="287" r:id="rId5"/>
    <p:sldId id="280" r:id="rId6"/>
  </p:sldIdLst>
  <p:sldSz cx="18288000" cy="10287000"/>
  <p:notesSz cx="6858000" cy="9144000"/>
  <p:embeddedFontLst>
    <p:embeddedFont>
      <p:font typeface="Biome" panose="020B0503030204020804" pitchFamily="34" charset="0"/>
      <p:regular r:id="rId7"/>
      <p: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TT Drugs" panose="02000503060000020003" pitchFamily="2" charset="77"/>
      <p:regular r:id="rId13"/>
    </p:embeddedFont>
    <p:embeddedFont>
      <p:font typeface="TT Drugs Bold" panose="02000803060000020003" pitchFamily="2" charset="7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3" autoAdjust="0"/>
    <p:restoredTop sz="94558" autoAdjust="0"/>
  </p:normalViewPr>
  <p:slideViewPr>
    <p:cSldViewPr>
      <p:cViewPr varScale="1">
        <p:scale>
          <a:sx n="80" d="100"/>
          <a:sy n="80" d="100"/>
        </p:scale>
        <p:origin x="776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87688">
            <a:off x="10282257" y="5034286"/>
            <a:ext cx="8922358" cy="9404330"/>
          </a:xfrm>
          <a:custGeom>
            <a:avLst/>
            <a:gdLst/>
            <a:ahLst/>
            <a:cxnLst/>
            <a:rect l="l" t="t" r="r" b="b"/>
            <a:pathLst>
              <a:path w="8922358" h="9404330">
                <a:moveTo>
                  <a:pt x="0" y="0"/>
                </a:moveTo>
                <a:lnTo>
                  <a:pt x="8922358" y="0"/>
                </a:lnTo>
                <a:lnTo>
                  <a:pt x="8922358" y="9404330"/>
                </a:lnTo>
                <a:lnTo>
                  <a:pt x="0" y="940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-10013544">
            <a:off x="-1834628" y="-2396987"/>
            <a:ext cx="8825308" cy="8229600"/>
          </a:xfrm>
          <a:custGeom>
            <a:avLst/>
            <a:gdLst/>
            <a:ahLst/>
            <a:cxnLst/>
            <a:rect l="l" t="t" r="r" b="b"/>
            <a:pathLst>
              <a:path w="8825308" h="8229600">
                <a:moveTo>
                  <a:pt x="0" y="0"/>
                </a:moveTo>
                <a:lnTo>
                  <a:pt x="8825308" y="0"/>
                </a:lnTo>
                <a:lnTo>
                  <a:pt x="8825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7" name="Group 7"/>
          <p:cNvGrpSpPr/>
          <p:nvPr/>
        </p:nvGrpSpPr>
        <p:grpSpPr>
          <a:xfrm>
            <a:off x="4086015" y="3722095"/>
            <a:ext cx="10115971" cy="3469697"/>
            <a:chOff x="0" y="282179"/>
            <a:chExt cx="13487961" cy="462626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2179"/>
              <a:ext cx="13487961" cy="1726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28"/>
                </a:lnSpc>
              </a:pPr>
              <a:r>
                <a:rPr lang="en-US" sz="9207" dirty="0" err="1">
                  <a:solidFill>
                    <a:srgbClr val="FFFFFF"/>
                  </a:solidFill>
                  <a:latin typeface="Biome" panose="020B0604020202020204" pitchFamily="34" charset="0"/>
                  <a:ea typeface="Forum"/>
                  <a:cs typeface="Biome" panose="020B0604020202020204" pitchFamily="34" charset="0"/>
                  <a:sym typeface="Forum"/>
                </a:rPr>
                <a:t>Didaktik</a:t>
              </a:r>
              <a:r>
                <a:rPr lang="en-US" sz="9207" dirty="0">
                  <a:solidFill>
                    <a:srgbClr val="FFFFFF"/>
                  </a:solidFill>
                  <a:latin typeface="Biome" panose="020B0604020202020204" pitchFamily="34" charset="0"/>
                  <a:ea typeface="Forum"/>
                  <a:cs typeface="Biome" panose="020B0604020202020204" pitchFamily="34" charset="0"/>
                  <a:sym typeface="Forum"/>
                </a:rPr>
                <a:t> und Raum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01038"/>
              <a:ext cx="13487961" cy="707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>
                  <a:solidFill>
                    <a:srgbClr val="FFFFFF"/>
                  </a:solidFill>
                  <a:latin typeface="Century Gothic" panose="020B0502020202020204" pitchFamily="34" charset="0"/>
                  <a:ea typeface="TT Drugs"/>
                  <a:cs typeface="TT Drugs"/>
                  <a:sym typeface="TT Drugs"/>
                </a:rPr>
                <a:t>IMG FD I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792200" y="5327833"/>
            <a:ext cx="2482590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16. Juli 2025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3988" y="8870251"/>
            <a:ext cx="4936403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FFFFFF"/>
                </a:solidFill>
                <a:latin typeface="TT Drugs Bold"/>
                <a:ea typeface="TT Drugs Bold"/>
                <a:cs typeface="TT Drugs Bold"/>
                <a:sym typeface="TT Drugs Bold"/>
              </a:rPr>
              <a:t>Prof. Dr. Johanna Tewes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263528">
            <a:off x="9205501" y="-1391775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1295400" y="1257300"/>
            <a:ext cx="13335000" cy="1908722"/>
            <a:chOff x="0" y="-9525"/>
            <a:chExt cx="8363045" cy="1512829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8359627" cy="982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Prüfungsleistung</a:t>
              </a:r>
              <a:endParaRPr lang="en-US" sz="4000" dirty="0">
                <a:solidFill>
                  <a:srgbClr val="FFFFFF"/>
                </a:solidFill>
                <a:latin typeface="Biome" panose="020B0503030204020804" pitchFamily="34" charset="0"/>
                <a:ea typeface="Forum"/>
                <a:cs typeface="Biome" panose="020B0503030204020804" pitchFamily="34" charset="0"/>
                <a:sym typeface="Forum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18" y="1198379"/>
              <a:ext cx="8359627" cy="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4350" indent="-514350">
                <a:lnSpc>
                  <a:spcPts val="2957"/>
                </a:lnSpc>
                <a:buFont typeface="+mj-lt"/>
                <a:buAutoNum type="arabicPeriod"/>
              </a:pPr>
              <a:endParaRPr lang="de-DE" sz="30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TextBox 7">
            <a:extLst>
              <a:ext uri="{FF2B5EF4-FFF2-40B4-BE49-F238E27FC236}">
                <a16:creationId xmlns:a16="http://schemas.microsoft.com/office/drawing/2014/main" id="{C0ECDD88-2F69-764C-A208-955791576C9C}"/>
              </a:ext>
            </a:extLst>
          </p:cNvPr>
          <p:cNvSpPr txBox="1"/>
          <p:nvPr/>
        </p:nvSpPr>
        <p:spPr>
          <a:xfrm>
            <a:off x="1300850" y="3144855"/>
            <a:ext cx="11424549" cy="7315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2957"/>
              </a:lnSpc>
              <a:buFont typeface="Wingdings" pitchFamily="2" charset="2"/>
              <a:buChar char="ü"/>
            </a:pP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Konzeption eines raumbezogenen, sinnlich-didaktischen Workshops (max. 90 Min.), der im Seminarzusammenhang erprobt und reflektiert wird</a:t>
            </a:r>
          </a:p>
          <a:p>
            <a:pPr>
              <a:lnSpc>
                <a:spcPts val="2957"/>
              </a:lnSpc>
            </a:pPr>
            <a:endParaRPr lang="de-D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957"/>
              </a:lnSpc>
            </a:pPr>
            <a:endParaRPr lang="de-D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957"/>
              </a:lnSpc>
            </a:pPr>
            <a:endParaRPr lang="de-D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742950" indent="-742950">
              <a:lnSpc>
                <a:spcPts val="2957"/>
              </a:lnSpc>
              <a:buFont typeface="+mj-lt"/>
              <a:buAutoNum type="arabicPeriod"/>
            </a:pP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Visuell ansprechende Dokumentation des Workshops</a:t>
            </a:r>
          </a:p>
          <a:p>
            <a:pPr marL="742950" indent="-742950">
              <a:lnSpc>
                <a:spcPts val="2957"/>
              </a:lnSpc>
              <a:buFont typeface="+mj-lt"/>
              <a:buAutoNum type="arabicPeriod"/>
            </a:pP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Theoretisches Konzept und reflektierte Weiterentwicklung in Bezug auf Übertragbarkeit auf schulische Praxis (</a:t>
            </a:r>
            <a:r>
              <a:rPr lang="de-DE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Fachwissenschaftl</a:t>
            </a: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. Rahmung, Thema, möglicher Lehrplanbezug, Schüler*</a:t>
            </a:r>
            <a:r>
              <a:rPr lang="de-DE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innenorientierung</a:t>
            </a: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ts val="2957"/>
              </a:lnSpc>
            </a:pPr>
            <a:endParaRPr lang="de-D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ts val="2957"/>
              </a:lnSpc>
              <a:buFont typeface="Wingdings" pitchFamily="2" charset="2"/>
              <a:buChar char="Ø"/>
            </a:pP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Abgabe Dokumentation und Konzept spätestens 30.09.25</a:t>
            </a:r>
          </a:p>
          <a:p>
            <a:pPr marL="457200" indent="-457200">
              <a:lnSpc>
                <a:spcPts val="2957"/>
              </a:lnSpc>
              <a:buFont typeface="Wingdings" pitchFamily="2" charset="2"/>
              <a:buChar char="Ø"/>
            </a:pPr>
            <a:endParaRPr lang="de-D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957"/>
              </a:lnSpc>
            </a:pPr>
            <a:endParaRPr lang="de-DE" sz="360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37C99-702F-5CC6-4783-0C34C22D7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1D19C2-3128-0305-F462-DB08BD9CE71E}"/>
              </a:ext>
            </a:extLst>
          </p:cNvPr>
          <p:cNvSpPr/>
          <p:nvPr/>
        </p:nvSpPr>
        <p:spPr>
          <a:xfrm rot="18216143">
            <a:off x="9820831" y="1645171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BF1166F-35FF-ABE4-2DEB-8F6E4FFA64D4}"/>
              </a:ext>
            </a:extLst>
          </p:cNvPr>
          <p:cNvGrpSpPr/>
          <p:nvPr/>
        </p:nvGrpSpPr>
        <p:grpSpPr>
          <a:xfrm>
            <a:off x="1295400" y="876300"/>
            <a:ext cx="11353800" cy="9067027"/>
            <a:chOff x="0" y="-9525"/>
            <a:chExt cx="8359627" cy="5065580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DCFF1D8-817C-0491-E492-CF5571E01D67}"/>
                </a:ext>
              </a:extLst>
            </p:cNvPr>
            <p:cNvSpPr txBox="1"/>
            <p:nvPr/>
          </p:nvSpPr>
          <p:spPr>
            <a:xfrm>
              <a:off x="0" y="-9525"/>
              <a:ext cx="8359627" cy="692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Kriterien</a:t>
              </a:r>
              <a:endParaRPr lang="en-US" sz="4000" dirty="0">
                <a:solidFill>
                  <a:srgbClr val="FFFFFF"/>
                </a:solidFill>
                <a:latin typeface="Biome" panose="020B0503030204020804" pitchFamily="34" charset="0"/>
                <a:ea typeface="Forum"/>
                <a:cs typeface="Biome" panose="020B0503030204020804" pitchFamily="34" charset="0"/>
                <a:sym typeface="Forum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68146FB-3699-48B6-5E78-FA658DBA882B}"/>
                </a:ext>
              </a:extLst>
            </p:cNvPr>
            <p:cNvSpPr txBox="1"/>
            <p:nvPr/>
          </p:nvSpPr>
          <p:spPr>
            <a:xfrm>
              <a:off x="0" y="998057"/>
              <a:ext cx="8359627" cy="4057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Workshop und Dokumentation (60%)</a:t>
              </a:r>
              <a:endParaRPr lang="de-DE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Durchführung des Workshops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Visuell ansprechende Dokumentation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Arbeitsaufwand/Gegenstandsangemessenheit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Umfang an anschaulicher Darstellung orientiert</a:t>
              </a:r>
            </a:p>
            <a:p>
              <a:endParaRPr lang="de-DE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-DE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Theoretisches Konzept, Weiterentwicklung, Reflexion (40%)</a:t>
              </a:r>
              <a:endParaRPr lang="de-DE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Workshopkonzept wird theoriegeleitet sinnvoll erläutert und fachdidaktisch legitimiert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Perspektiven der Übertragbarkeit auf schulische Praxis (möglicher Lehrplanbezug, Schüler*</a:t>
              </a:r>
              <a:r>
                <a:rPr lang="de-DE" sz="28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innenorientierung</a:t>
              </a:r>
              <a:r>
                <a:rPr lang="de-DE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…) werden aufgezeigt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Bezüge zu Seminarinhalten sowie zu künstlerischen Kontexten werden deutlich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Gesamtprozess durch Selbsteinschätzung reflektiert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Umfang ca. 5 Seiten</a:t>
              </a:r>
            </a:p>
            <a:p>
              <a:endParaRPr lang="de-DE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36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8F6FB-AAC9-0DA4-DB3C-7F3DD125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3905FF-C6D0-FCDD-51F5-1FC8BD58C8E1}"/>
              </a:ext>
            </a:extLst>
          </p:cNvPr>
          <p:cNvSpPr/>
          <p:nvPr/>
        </p:nvSpPr>
        <p:spPr>
          <a:xfrm rot="-2571200">
            <a:off x="8093231" y="2646824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4A00055-7887-D249-BA60-F293B8B0613F}"/>
              </a:ext>
            </a:extLst>
          </p:cNvPr>
          <p:cNvGrpSpPr/>
          <p:nvPr/>
        </p:nvGrpSpPr>
        <p:grpSpPr>
          <a:xfrm>
            <a:off x="1287380" y="1257300"/>
            <a:ext cx="13337570" cy="5363765"/>
            <a:chOff x="-5030" y="-9525"/>
            <a:chExt cx="8364657" cy="2885922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5700976-39A9-3F47-8051-FBE3F2B6430E}"/>
                </a:ext>
              </a:extLst>
            </p:cNvPr>
            <p:cNvSpPr txBox="1"/>
            <p:nvPr/>
          </p:nvSpPr>
          <p:spPr>
            <a:xfrm>
              <a:off x="0" y="-9525"/>
              <a:ext cx="8359627" cy="66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Seminarreflexion</a:t>
              </a:r>
              <a:endParaRPr lang="en-US" sz="4000" dirty="0">
                <a:solidFill>
                  <a:srgbClr val="FFFFFF"/>
                </a:solidFill>
                <a:latin typeface="Biome" panose="020B0503030204020804" pitchFamily="34" charset="0"/>
                <a:ea typeface="Forum"/>
                <a:cs typeface="Biome" panose="020B0503030204020804" pitchFamily="34" charset="0"/>
                <a:sym typeface="Forum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183960E-029D-69BF-CD13-56916342B290}"/>
                </a:ext>
              </a:extLst>
            </p:cNvPr>
            <p:cNvSpPr txBox="1"/>
            <p:nvPr/>
          </p:nvSpPr>
          <p:spPr>
            <a:xfrm>
              <a:off x="-5030" y="1220435"/>
              <a:ext cx="8359627" cy="1655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57"/>
                </a:lnSpc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Wenn das Seminar ein Raum wäre, wie sähe er aus?</a:t>
              </a:r>
            </a:p>
            <a:p>
              <a:pPr>
                <a:lnSpc>
                  <a:spcPts val="2957"/>
                </a:lnSpc>
              </a:pPr>
              <a:endParaRPr lang="de-DE" sz="30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  <a:p>
              <a:pPr marL="457200" indent="-457200">
                <a:lnSpc>
                  <a:spcPts val="2957"/>
                </a:lnSpc>
                <a:buFontTx/>
                <a:buChar char="-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Welche Form hätte er?</a:t>
              </a:r>
            </a:p>
            <a:p>
              <a:pPr marL="457200" indent="-457200">
                <a:lnSpc>
                  <a:spcPts val="2957"/>
                </a:lnSpc>
                <a:buFontTx/>
                <a:buChar char="-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Welche Grenzen, Öffnungen und Hindernisse hat er?</a:t>
              </a:r>
            </a:p>
            <a:p>
              <a:pPr marL="457200" indent="-457200">
                <a:lnSpc>
                  <a:spcPts val="2957"/>
                </a:lnSpc>
                <a:buFontTx/>
                <a:buChar char="-"/>
              </a:pP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Welche Ein- und Ausblicke zeigt er?</a:t>
              </a:r>
            </a:p>
            <a:p>
              <a:pPr marL="457200" indent="-457200">
                <a:lnSpc>
                  <a:spcPts val="2957"/>
                </a:lnSpc>
                <a:buFontTx/>
                <a:buChar char="-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Welche Lücken und Leerstellen hat er?</a:t>
              </a:r>
            </a:p>
            <a:p>
              <a:pPr marL="457200" indent="-457200">
                <a:lnSpc>
                  <a:spcPts val="2957"/>
                </a:lnSpc>
                <a:buFontTx/>
                <a:buChar char="-"/>
              </a:pP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Wo ist Licht, wo ist Schatten?</a:t>
              </a:r>
            </a:p>
            <a:p>
              <a:pPr marL="457200" indent="-457200">
                <a:lnSpc>
                  <a:spcPts val="2957"/>
                </a:lnSpc>
                <a:buFontTx/>
                <a:buChar char="-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Wie sollte er sich weiter entwickeln? Welche Umbauten sind nötig?</a:t>
              </a:r>
              <a:endParaRPr lang="de-DE" sz="30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20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A2EFF7-A10D-63A4-D98B-121E24F0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E36B2A-0836-FA9F-F52A-33E732628BBC}"/>
              </a:ext>
            </a:extLst>
          </p:cNvPr>
          <p:cNvSpPr/>
          <p:nvPr/>
        </p:nvSpPr>
        <p:spPr>
          <a:xfrm rot="-2571200">
            <a:off x="8093231" y="2714310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FC55589-2FDE-87F3-358D-6CDC714E635A}"/>
              </a:ext>
            </a:extLst>
          </p:cNvPr>
          <p:cNvGrpSpPr/>
          <p:nvPr/>
        </p:nvGrpSpPr>
        <p:grpSpPr>
          <a:xfrm>
            <a:off x="1295400" y="1257300"/>
            <a:ext cx="12954000" cy="1908722"/>
            <a:chOff x="0" y="-9525"/>
            <a:chExt cx="8363045" cy="1512829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F008BD0-1B14-910B-8C54-25959BCC9CCB}"/>
                </a:ext>
              </a:extLst>
            </p:cNvPr>
            <p:cNvSpPr txBox="1"/>
            <p:nvPr/>
          </p:nvSpPr>
          <p:spPr>
            <a:xfrm>
              <a:off x="0" y="-9525"/>
              <a:ext cx="8359627" cy="982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Schöne 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Ferien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! 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31A0D34-AFB1-91FC-E8AA-F62BFDA807F2}"/>
                </a:ext>
              </a:extLst>
            </p:cNvPr>
            <p:cNvSpPr txBox="1"/>
            <p:nvPr/>
          </p:nvSpPr>
          <p:spPr>
            <a:xfrm>
              <a:off x="3418" y="1198379"/>
              <a:ext cx="8359627" cy="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2957"/>
                </a:lnSpc>
                <a:buFont typeface="Wingdings" pitchFamily="2" charset="2"/>
                <a:buChar char="Ø"/>
              </a:pPr>
              <a:endParaRPr lang="de-DE" sz="30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89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Macintosh PowerPoint</Application>
  <PresentationFormat>Benutzerdefiniert</PresentationFormat>
  <Paragraphs>36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Calibri</vt:lpstr>
      <vt:lpstr>Wingdings</vt:lpstr>
      <vt:lpstr>TT Drugs</vt:lpstr>
      <vt:lpstr>Biome</vt:lpstr>
      <vt:lpstr>Arial</vt:lpstr>
      <vt:lpstr>TT Drugs Bold</vt:lpstr>
      <vt:lpstr>Century Gothic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Johanna Tewes</cp:lastModifiedBy>
  <cp:revision>20</cp:revision>
  <dcterms:created xsi:type="dcterms:W3CDTF">2006-08-16T00:00:00Z</dcterms:created>
  <dcterms:modified xsi:type="dcterms:W3CDTF">2025-07-16T09:36:49Z</dcterms:modified>
  <dc:identifier>DAGj2OHWbKY</dc:identifier>
</cp:coreProperties>
</file>