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notesMasterIdLst>
    <p:notesMasterId r:id="rId50"/>
  </p:notesMasterIdLst>
  <p:sldIdLst>
    <p:sldId id="256" r:id="rId2"/>
    <p:sldId id="264" r:id="rId3"/>
    <p:sldId id="295" r:id="rId4"/>
    <p:sldId id="284" r:id="rId5"/>
    <p:sldId id="296" r:id="rId6"/>
    <p:sldId id="297" r:id="rId7"/>
    <p:sldId id="285" r:id="rId8"/>
    <p:sldId id="298" r:id="rId9"/>
    <p:sldId id="299" r:id="rId10"/>
    <p:sldId id="257" r:id="rId11"/>
    <p:sldId id="258" r:id="rId12"/>
    <p:sldId id="300" r:id="rId13"/>
    <p:sldId id="259" r:id="rId14"/>
    <p:sldId id="268" r:id="rId15"/>
    <p:sldId id="269" r:id="rId16"/>
    <p:sldId id="294" r:id="rId17"/>
    <p:sldId id="288" r:id="rId18"/>
    <p:sldId id="289" r:id="rId19"/>
    <p:sldId id="301" r:id="rId20"/>
    <p:sldId id="272" r:id="rId21"/>
    <p:sldId id="273" r:id="rId22"/>
    <p:sldId id="302" r:id="rId23"/>
    <p:sldId id="274" r:id="rId24"/>
    <p:sldId id="275" r:id="rId25"/>
    <p:sldId id="286" r:id="rId26"/>
    <p:sldId id="276" r:id="rId27"/>
    <p:sldId id="277" r:id="rId28"/>
    <p:sldId id="278" r:id="rId29"/>
    <p:sldId id="279" r:id="rId30"/>
    <p:sldId id="280" r:id="rId31"/>
    <p:sldId id="303" r:id="rId32"/>
    <p:sldId id="260" r:id="rId33"/>
    <p:sldId id="290" r:id="rId34"/>
    <p:sldId id="291" r:id="rId35"/>
    <p:sldId id="292" r:id="rId36"/>
    <p:sldId id="293" r:id="rId37"/>
    <p:sldId id="283" r:id="rId38"/>
    <p:sldId id="262" r:id="rId39"/>
    <p:sldId id="261" r:id="rId40"/>
    <p:sldId id="263" r:id="rId41"/>
    <p:sldId id="265" r:id="rId42"/>
    <p:sldId id="266" r:id="rId43"/>
    <p:sldId id="267" r:id="rId44"/>
    <p:sldId id="305" r:id="rId45"/>
    <p:sldId id="282" r:id="rId46"/>
    <p:sldId id="304" r:id="rId47"/>
    <p:sldId id="281" r:id="rId48"/>
    <p:sldId id="287" r:id="rId4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ffice 2004 Test Drive-Benutz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14" autoAdjust="0"/>
    <p:restoredTop sz="94660"/>
  </p:normalViewPr>
  <p:slideViewPr>
    <p:cSldViewPr snapToGrid="0" snapToObjects="1">
      <p:cViewPr varScale="1">
        <p:scale>
          <a:sx n="93" d="100"/>
          <a:sy n="93" d="100"/>
        </p:scale>
        <p:origin x="974"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BCAE9140-E139-1346-9302-490018D73E0B}" type="datetimeFigureOut">
              <a:rPr lang="de-DE" smtClean="0"/>
              <a:t>24.10.2019</a:t>
            </a:fld>
            <a:endParaRPr lang="de-DE"/>
          </a:p>
        </p:txBody>
      </p:sp>
      <p:sp>
        <p:nvSpPr>
          <p:cNvPr id="4" name="Folienbildplatzhalt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x-none" smtClean="0"/>
              <a:t>Mastertextformat bearbeiten</a:t>
            </a:r>
          </a:p>
          <a:p>
            <a:pPr lvl="1"/>
            <a:r>
              <a:rPr lang="x-none" smtClean="0"/>
              <a:t>Zweite Ebene</a:t>
            </a:r>
          </a:p>
          <a:p>
            <a:pPr lvl="2"/>
            <a:r>
              <a:rPr lang="x-none" smtClean="0"/>
              <a:t>Dritte Ebene</a:t>
            </a:r>
          </a:p>
          <a:p>
            <a:pPr lvl="3"/>
            <a:r>
              <a:rPr lang="x-none" smtClean="0"/>
              <a:t>Vierte Ebene</a:t>
            </a:r>
          </a:p>
          <a:p>
            <a:pPr lvl="4"/>
            <a:r>
              <a:rPr lang="x-none" smtClean="0"/>
              <a:t>Fünfte Ebene</a:t>
            </a:r>
            <a:endParaRPr lang="de-DE"/>
          </a:p>
        </p:txBody>
      </p:sp>
      <p:sp>
        <p:nvSpPr>
          <p:cNvPr id="6" name="Fußzeilenplatzhalt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934D5AD8-C25C-B64A-8F3B-A10B529C2053}" type="slidenum">
              <a:rPr lang="de-DE" smtClean="0"/>
              <a:t>‹Nr.›</a:t>
            </a:fld>
            <a:endParaRPr lang="de-DE"/>
          </a:p>
        </p:txBody>
      </p:sp>
    </p:spTree>
    <p:extLst>
      <p:ext uri="{BB962C8B-B14F-4D97-AF65-F5344CB8AC3E}">
        <p14:creationId xmlns:p14="http://schemas.microsoft.com/office/powerpoint/2010/main" val="28307864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ES IST EINE ÜBUNG!!</a:t>
            </a:r>
            <a:endParaRPr lang="de-DE" dirty="0"/>
          </a:p>
        </p:txBody>
      </p:sp>
      <p:sp>
        <p:nvSpPr>
          <p:cNvPr id="4" name="Foliennummernplatzhalter 3"/>
          <p:cNvSpPr>
            <a:spLocks noGrp="1"/>
          </p:cNvSpPr>
          <p:nvPr>
            <p:ph type="sldNum" sz="quarter" idx="10"/>
          </p:nvPr>
        </p:nvSpPr>
        <p:spPr/>
        <p:txBody>
          <a:bodyPr/>
          <a:lstStyle/>
          <a:p>
            <a:fld id="{B5F664E4-E902-B94C-9DCC-B21724584D6B}" type="slidenum">
              <a:rPr lang="de-DE" smtClean="0"/>
              <a:t>5</a:t>
            </a:fld>
            <a:endParaRPr lang="de-DE"/>
          </a:p>
        </p:txBody>
      </p:sp>
    </p:spTree>
    <p:extLst>
      <p:ext uri="{BB962C8B-B14F-4D97-AF65-F5344CB8AC3E}">
        <p14:creationId xmlns:p14="http://schemas.microsoft.com/office/powerpoint/2010/main" val="1932801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[sic] sic </a:t>
            </a:r>
            <a:r>
              <a:rPr lang="de-DE" dirty="0" err="1" smtClean="0"/>
              <a:t>erat</a:t>
            </a:r>
            <a:r>
              <a:rPr lang="de-DE" dirty="0" smtClean="0"/>
              <a:t> </a:t>
            </a:r>
            <a:r>
              <a:rPr lang="de-DE" dirty="0" err="1" smtClean="0"/>
              <a:t>scriptum</a:t>
            </a:r>
            <a:r>
              <a:rPr lang="de-DE" dirty="0" smtClean="0"/>
              <a:t> : so wurde es geschrieben!</a:t>
            </a:r>
            <a:endParaRPr lang="de-DE" dirty="0"/>
          </a:p>
        </p:txBody>
      </p:sp>
      <p:sp>
        <p:nvSpPr>
          <p:cNvPr id="4" name="Foliennummernplatzhalter 3"/>
          <p:cNvSpPr>
            <a:spLocks noGrp="1"/>
          </p:cNvSpPr>
          <p:nvPr>
            <p:ph type="sldNum" sz="quarter" idx="10"/>
          </p:nvPr>
        </p:nvSpPr>
        <p:spPr/>
        <p:txBody>
          <a:bodyPr/>
          <a:lstStyle/>
          <a:p>
            <a:fld id="{934D5AD8-C25C-B64A-8F3B-A10B529C2053}" type="slidenum">
              <a:rPr lang="de-DE" smtClean="0"/>
              <a:t>34</a:t>
            </a:fld>
            <a:endParaRPr lang="de-DE"/>
          </a:p>
        </p:txBody>
      </p:sp>
    </p:spTree>
    <p:extLst>
      <p:ext uri="{BB962C8B-B14F-4D97-AF65-F5344CB8AC3E}">
        <p14:creationId xmlns:p14="http://schemas.microsoft.com/office/powerpoint/2010/main" val="443646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AD8D91A-A2EE-4B54-B3C6-F6C67903BA9C}" type="datetime1">
              <a:rPr lang="en-US" smtClean="0"/>
              <a:pPr/>
              <a:t>10/24/2019</a:t>
            </a:fld>
            <a:endParaRPr lang="en-US" dirty="0"/>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A84A37A-AFC2-4A01-80A1-FC20F2C0D5BB}" type="slidenum">
              <a:rPr lang="en-US" smtClean="0"/>
              <a:pPr/>
              <a:t>‹Nr.›</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de-DE" smtClean="0"/>
              <a:t>Mastertitelformat bearbeiten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lang="en-US"/>
          </a:p>
        </p:txBody>
      </p:sp>
      <p:sp>
        <p:nvSpPr>
          <p:cNvPr id="3" name="Vertical Text Placeholder 2"/>
          <p:cNvSpPr>
            <a:spLocks noGrp="1"/>
          </p:cNvSpPr>
          <p:nvPr>
            <p:ph type="body" orient="vert" idx="1"/>
          </p:nvPr>
        </p:nvSpPr>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de-DE" smtClean="0"/>
              <a:t>Mastertitelformat bearbeiten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6A404122-9A3A-4FD8-98B8-22631F32846C}" type="datetime1">
              <a:rPr lang="en-US" smtClean="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lang="en-US"/>
          </a:p>
        </p:txBody>
      </p:sp>
      <p:sp>
        <p:nvSpPr>
          <p:cNvPr id="3" name="Content Placeholder 2"/>
          <p:cNvSpPr>
            <a:spLocks noGrp="1"/>
          </p:cNvSpPr>
          <p:nvPr>
            <p:ph idx="1"/>
          </p:nvPr>
        </p:nvSpPr>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C259A7B8-0EC4-44C9-AFEF-25E144F11C06}" type="datetime1">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2BB47B5-C739-4DAE-AACD-CC58CA843AC4}" type="datetime1">
              <a:rPr lang="en-US" smtClean="0"/>
              <a:pPr/>
              <a:t>10/24/2019</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‹Nr.›</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de-DE" smtClean="0"/>
              <a:t>Mastertitelformat bearbeiten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de-DE" smtClean="0"/>
              <a:t>Mastertitelformat bearbeiten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3E72AE48-94E6-46E0-BE32-5F0716DE9115}" type="datetime1">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de-DE" smtClean="0"/>
              <a:t>Mastertitelformat bearbeiten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0884C285-8BCE-48FC-97D9-E2837AF38351}" type="datetime1">
              <a:rPr lang="en-US" smtClean="0"/>
              <a:pPr/>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lang="en-US"/>
          </a:p>
        </p:txBody>
      </p:sp>
      <p:sp>
        <p:nvSpPr>
          <p:cNvPr id="3" name="Date Placeholder 2"/>
          <p:cNvSpPr>
            <a:spLocks noGrp="1"/>
          </p:cNvSpPr>
          <p:nvPr>
            <p:ph type="dt" sz="half" idx="10"/>
          </p:nvPr>
        </p:nvSpPr>
        <p:spPr/>
        <p:txBody>
          <a:bodyPr/>
          <a:lstStyle/>
          <a:p>
            <a:fld id="{0E70D3E6-EF16-4488-94A4-211508FE4682}" type="datetime1">
              <a:rPr lang="en-US" smtClean="0"/>
              <a:pPr/>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077FB3B-20DA-4D0E-BF16-8262B7156612}" type="datetime1">
              <a:rPr lang="en-US" smtClean="0"/>
              <a:pPr/>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Beschriftun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8C273C2C-6BD0-40EC-8D8D-4D51F089C5EB}" type="datetime1">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‹Nr.›</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de-DE" smtClean="0"/>
              <a:t>Mastertitelformat bearbeiten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Beschriftun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auf Platzhalter ziehen oder durch Klicken auf Symbol hinzufügen</a:t>
            </a:r>
            <a:endParaRPr lang="en-US" dirty="0"/>
          </a:p>
        </p:txBody>
      </p:sp>
      <p:sp>
        <p:nvSpPr>
          <p:cNvPr id="5" name="Date Placeholder 4"/>
          <p:cNvSpPr>
            <a:spLocks noGrp="1"/>
          </p:cNvSpPr>
          <p:nvPr>
            <p:ph type="dt" sz="half" idx="10"/>
          </p:nvPr>
        </p:nvSpPr>
        <p:spPr/>
        <p:txBody>
          <a:bodyPr/>
          <a:lstStyle/>
          <a:p>
            <a:fld id="{2D377F5C-EDA7-4864-9756-35769B0E62CF}" type="datetime1">
              <a:rPr lang="en-US" smtClean="0"/>
              <a:pPr/>
              <a:t>10/24/2019</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‹Nr.›</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de-DE" smtClean="0"/>
              <a:t>Mastertitelformat bearbeiten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8B99C93-F56F-46AB-9EB8-53614A95B15F}" type="datetime1">
              <a:rPr lang="en-US" smtClean="0"/>
              <a:pPr/>
              <a:t>10/24/2019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‹Nr.›</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de-DE" smtClean="0"/>
              <a:t>Mastertitelformat bearbeiten</a:t>
            </a:r>
            <a:endParaRPr lang="en-US" dirty="0"/>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wlb-stuttgart.de/" TargetMode="External"/><Relationship Id="rId7" Type="http://schemas.openxmlformats.org/officeDocument/2006/relationships/hyperlink" Target="http://kvk.ubka.uni-karlsruhe.de/" TargetMode="External"/><Relationship Id="rId2" Type="http://schemas.openxmlformats.org/officeDocument/2006/relationships/hyperlink" Target="http://swb.bsz-bw.de/" TargetMode="External"/><Relationship Id="rId1" Type="http://schemas.openxmlformats.org/officeDocument/2006/relationships/slideLayout" Target="../slideLayouts/slideLayout2.xml"/><Relationship Id="rId6" Type="http://schemas.openxmlformats.org/officeDocument/2006/relationships/hyperlink" Target="http://www.jstor.org/" TargetMode="External"/><Relationship Id="rId5" Type="http://schemas.openxmlformats.org/officeDocument/2006/relationships/hyperlink" Target="http://www.arthistoricum.net/themen/portale/gkg/quellen/" TargetMode="External"/><Relationship Id="rId4" Type="http://schemas.openxmlformats.org/officeDocument/2006/relationships/hyperlink" Target="http://www.zikg.lrz-muenchen.d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pao.chadwyck.co.uk/home.do"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bildindex.d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bpkgate.picturemaxx.com/webgate_cms" TargetMode="External"/><Relationship Id="rId2" Type="http://schemas.openxmlformats.org/officeDocument/2006/relationships/hyperlink" Target="http://www.wga.hu"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p:cNvSpPr>
            <a:spLocks noGrp="1"/>
          </p:cNvSpPr>
          <p:nvPr>
            <p:ph type="subTitle" idx="1"/>
          </p:nvPr>
        </p:nvSpPr>
        <p:spPr/>
        <p:txBody>
          <a:bodyPr/>
          <a:lstStyle/>
          <a:p>
            <a:r>
              <a:rPr lang="de-DE" dirty="0" smtClean="0"/>
              <a:t>Vom suchen, sortieren und schreiben</a:t>
            </a:r>
            <a:endParaRPr lang="de-DE" dirty="0"/>
          </a:p>
        </p:txBody>
      </p:sp>
      <p:sp>
        <p:nvSpPr>
          <p:cNvPr id="3" name="Titel 2"/>
          <p:cNvSpPr>
            <a:spLocks noGrp="1"/>
          </p:cNvSpPr>
          <p:nvPr>
            <p:ph type="ctrTitle"/>
          </p:nvPr>
        </p:nvSpPr>
        <p:spPr/>
        <p:txBody>
          <a:bodyPr/>
          <a:lstStyle/>
          <a:p>
            <a:r>
              <a:rPr lang="de-DE" dirty="0" smtClean="0"/>
              <a:t>Die Hausarbeit</a:t>
            </a:r>
            <a:endParaRPr lang="de-DE" dirty="0"/>
          </a:p>
        </p:txBody>
      </p:sp>
    </p:spTree>
    <p:extLst>
      <p:ext uri="{BB962C8B-B14F-4D97-AF65-F5344CB8AC3E}">
        <p14:creationId xmlns:p14="http://schemas.microsoft.com/office/powerpoint/2010/main" val="12224748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Suche nach Literatur</a:t>
            </a:r>
            <a:endParaRPr lang="de-DE" dirty="0"/>
          </a:p>
        </p:txBody>
      </p:sp>
      <p:sp>
        <p:nvSpPr>
          <p:cNvPr id="3" name="Inhaltsplatzhalter 2"/>
          <p:cNvSpPr>
            <a:spLocks noGrp="1"/>
          </p:cNvSpPr>
          <p:nvPr>
            <p:ph idx="1"/>
          </p:nvPr>
        </p:nvSpPr>
        <p:spPr/>
        <p:txBody>
          <a:bodyPr>
            <a:normAutofit fontScale="92500" lnSpcReduction="20000"/>
          </a:bodyPr>
          <a:lstStyle/>
          <a:p>
            <a:pPr marL="114300" indent="0">
              <a:buNone/>
            </a:pPr>
            <a:r>
              <a:rPr lang="de-DE" dirty="0" smtClean="0"/>
              <a:t>Erste Suche in</a:t>
            </a:r>
          </a:p>
          <a:p>
            <a:pPr marL="114300" indent="0">
              <a:buNone/>
            </a:pPr>
            <a:r>
              <a:rPr lang="de-DE" dirty="0" smtClean="0"/>
              <a:t>Bibliothekskatalogen 	-&gt; </a:t>
            </a:r>
            <a:r>
              <a:rPr lang="de-DE" b="1" dirty="0" smtClean="0"/>
              <a:t>OPAC der AKA/WLB</a:t>
            </a:r>
          </a:p>
          <a:p>
            <a:pPr marL="114300" indent="0">
              <a:buNone/>
            </a:pPr>
            <a:r>
              <a:rPr lang="de-DE" dirty="0" smtClean="0"/>
              <a:t>Bibliographien		-&gt; gedruckt </a:t>
            </a:r>
            <a:r>
              <a:rPr lang="de-DE" dirty="0"/>
              <a:t>und </a:t>
            </a:r>
            <a:r>
              <a:rPr lang="de-DE" dirty="0" smtClean="0"/>
              <a:t>digital</a:t>
            </a:r>
            <a:endParaRPr lang="de-DE" dirty="0"/>
          </a:p>
          <a:p>
            <a:pPr marL="114300" indent="0">
              <a:buNone/>
            </a:pPr>
            <a:r>
              <a:rPr lang="de-DE" sz="1700" dirty="0" smtClean="0">
                <a:solidFill>
                  <a:schemeClr val="accent3"/>
                </a:solidFill>
              </a:rPr>
              <a:t>Fast alle </a:t>
            </a:r>
            <a:r>
              <a:rPr lang="de-DE" sz="1700" dirty="0">
                <a:solidFill>
                  <a:schemeClr val="accent3"/>
                </a:solidFill>
              </a:rPr>
              <a:t>Bibliothekskataloge bieten weitere Features zur Literatursuche an: </a:t>
            </a:r>
            <a:r>
              <a:rPr lang="de-DE" sz="1700" dirty="0" smtClean="0">
                <a:solidFill>
                  <a:schemeClr val="accent3"/>
                </a:solidFill>
              </a:rPr>
              <a:t>Datenbanken</a:t>
            </a:r>
            <a:r>
              <a:rPr lang="de-DE" sz="1700" dirty="0">
                <a:solidFill>
                  <a:schemeClr val="accent3"/>
                </a:solidFill>
              </a:rPr>
              <a:t>, elektronische Dokumente und Zeitschriften (</a:t>
            </a:r>
            <a:r>
              <a:rPr lang="de-DE" sz="1700" dirty="0" err="1">
                <a:solidFill>
                  <a:schemeClr val="accent3"/>
                </a:solidFill>
              </a:rPr>
              <a:t>e-Doks</a:t>
            </a:r>
            <a:r>
              <a:rPr lang="de-DE" sz="1700" dirty="0">
                <a:solidFill>
                  <a:schemeClr val="accent3"/>
                </a:solidFill>
              </a:rPr>
              <a:t> und E-Journals) zuzugreifen, auch Links zu externen Katalogen, Datenbanken und Bibliographien werden dort angezeigt</a:t>
            </a:r>
            <a:r>
              <a:rPr lang="de-DE" sz="1700" dirty="0" smtClean="0">
                <a:solidFill>
                  <a:schemeClr val="accent3"/>
                </a:solidFill>
              </a:rPr>
              <a:t>.</a:t>
            </a:r>
            <a:r>
              <a:rPr lang="de-DE" dirty="0" smtClean="0"/>
              <a:t>  </a:t>
            </a:r>
            <a:endParaRPr lang="de-DE" dirty="0"/>
          </a:p>
          <a:p>
            <a:pPr marL="114300" indent="0">
              <a:buNone/>
            </a:pPr>
            <a:endParaRPr lang="de-DE" dirty="0"/>
          </a:p>
          <a:p>
            <a:pPr marL="114300" indent="0">
              <a:buNone/>
            </a:pPr>
            <a:r>
              <a:rPr lang="de-DE" dirty="0" smtClean="0"/>
              <a:t>Literaturverzeichnisse </a:t>
            </a:r>
            <a:r>
              <a:rPr lang="de-DE" dirty="0"/>
              <a:t>und Fußnoten der </a:t>
            </a:r>
            <a:r>
              <a:rPr lang="de-DE" dirty="0" smtClean="0"/>
              <a:t>einschlägigen Publikationen liefern weitere, </a:t>
            </a:r>
            <a:r>
              <a:rPr lang="de-DE" dirty="0"/>
              <a:t>für die eigene Arbeit </a:t>
            </a:r>
            <a:r>
              <a:rPr lang="de-DE" dirty="0" smtClean="0"/>
              <a:t>relevante Titel. -&gt; Schneeballprinzip</a:t>
            </a:r>
          </a:p>
          <a:p>
            <a:pPr marL="114300" indent="0">
              <a:buNone/>
            </a:pPr>
            <a:r>
              <a:rPr lang="de-DE" sz="1700" dirty="0" smtClean="0">
                <a:solidFill>
                  <a:srgbClr val="B5AE53"/>
                </a:solidFill>
              </a:rPr>
              <a:t>Dies </a:t>
            </a:r>
            <a:r>
              <a:rPr lang="de-DE" sz="1700" dirty="0">
                <a:solidFill>
                  <a:srgbClr val="B5AE53"/>
                </a:solidFill>
              </a:rPr>
              <a:t>eignet sich besonders für Aufsätze und Artikel, die in den meisten </a:t>
            </a:r>
            <a:r>
              <a:rPr lang="de-DE" sz="1700" dirty="0" smtClean="0">
                <a:solidFill>
                  <a:srgbClr val="B5AE53"/>
                </a:solidFill>
              </a:rPr>
              <a:t>Bibliotheks-katalogen </a:t>
            </a:r>
            <a:r>
              <a:rPr lang="de-DE" sz="1700" dirty="0">
                <a:solidFill>
                  <a:srgbClr val="B5AE53"/>
                </a:solidFill>
              </a:rPr>
              <a:t>nicht gesondert verzeichnet sind, da dort nur selbständige Veröffentlichungen (Kataloge, </a:t>
            </a:r>
            <a:r>
              <a:rPr lang="de-DE" sz="1700" dirty="0" err="1">
                <a:solidFill>
                  <a:srgbClr val="B5AE53"/>
                </a:solidFill>
              </a:rPr>
              <a:t>Monograpien</a:t>
            </a:r>
            <a:r>
              <a:rPr lang="de-DE" sz="1700" dirty="0">
                <a:solidFill>
                  <a:srgbClr val="B5AE53"/>
                </a:solidFill>
              </a:rPr>
              <a:t>, Aufsatzsammlungen etc.) angezeigt werden. </a:t>
            </a:r>
            <a:endParaRPr lang="de-DE" sz="1700" dirty="0" smtClean="0">
              <a:solidFill>
                <a:srgbClr val="B5AE53"/>
              </a:solidFill>
            </a:endParaRPr>
          </a:p>
          <a:p>
            <a:pPr marL="114300" indent="0">
              <a:buNone/>
            </a:pPr>
            <a:endParaRPr lang="de-DE" sz="1700" dirty="0" smtClean="0">
              <a:solidFill>
                <a:srgbClr val="B5AE53"/>
              </a:solidFill>
            </a:endParaRPr>
          </a:p>
        </p:txBody>
      </p:sp>
    </p:spTree>
    <p:extLst>
      <p:ext uri="{BB962C8B-B14F-4D97-AF65-F5344CB8AC3E}">
        <p14:creationId xmlns:p14="http://schemas.microsoft.com/office/powerpoint/2010/main" val="32402263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 suchen?</a:t>
            </a:r>
            <a:endParaRPr lang="de-DE" dirty="0"/>
          </a:p>
        </p:txBody>
      </p:sp>
      <p:sp>
        <p:nvSpPr>
          <p:cNvPr id="3" name="Inhaltsplatzhalter 2"/>
          <p:cNvSpPr>
            <a:spLocks noGrp="1"/>
          </p:cNvSpPr>
          <p:nvPr>
            <p:ph idx="1"/>
          </p:nvPr>
        </p:nvSpPr>
        <p:spPr>
          <a:xfrm>
            <a:off x="426128" y="1447799"/>
            <a:ext cx="8229600" cy="4862545"/>
          </a:xfrm>
        </p:spPr>
        <p:txBody>
          <a:bodyPr>
            <a:normAutofit fontScale="77500" lnSpcReduction="20000"/>
          </a:bodyPr>
          <a:lstStyle/>
          <a:p>
            <a:pPr marL="114300" indent="0">
              <a:buNone/>
            </a:pPr>
            <a:endParaRPr lang="de-DE" dirty="0"/>
          </a:p>
          <a:p>
            <a:r>
              <a:rPr lang="de-DE" b="1" dirty="0">
                <a:hlinkClick r:id="rId2"/>
              </a:rPr>
              <a:t>http://swb.bsz-bw.de/</a:t>
            </a:r>
            <a:r>
              <a:rPr lang="de-DE" b="1" dirty="0"/>
              <a:t> </a:t>
            </a:r>
            <a:r>
              <a:rPr lang="de-DE" dirty="0"/>
              <a:t>(Südwestverbund der </a:t>
            </a:r>
            <a:r>
              <a:rPr lang="de-DE" dirty="0" smtClean="0"/>
              <a:t>Bibliotheken</a:t>
            </a:r>
            <a:r>
              <a:rPr lang="de-DE" dirty="0"/>
              <a:t>)</a:t>
            </a:r>
          </a:p>
          <a:p>
            <a:endParaRPr lang="de-DE" dirty="0" smtClean="0">
              <a:hlinkClick r:id="rId3"/>
            </a:endParaRPr>
          </a:p>
          <a:p>
            <a:r>
              <a:rPr lang="de-DE" dirty="0" smtClean="0">
                <a:hlinkClick r:id="rId3"/>
              </a:rPr>
              <a:t>http</a:t>
            </a:r>
            <a:r>
              <a:rPr lang="de-DE" dirty="0">
                <a:hlinkClick r:id="rId3"/>
              </a:rPr>
              <a:t>://www.wlb-stuttgart.de</a:t>
            </a:r>
            <a:r>
              <a:rPr lang="de-DE" dirty="0" smtClean="0">
                <a:hlinkClick r:id="rId3"/>
              </a:rPr>
              <a:t>/</a:t>
            </a:r>
            <a:r>
              <a:rPr lang="de-DE" dirty="0" smtClean="0"/>
              <a:t> (Hat fast alles!)</a:t>
            </a:r>
          </a:p>
          <a:p>
            <a:endParaRPr lang="de-DE" dirty="0" smtClean="0"/>
          </a:p>
          <a:p>
            <a:r>
              <a:rPr lang="de-DE" dirty="0">
                <a:hlinkClick r:id="rId4"/>
              </a:rPr>
              <a:t>http://www.zikg.lrz-</a:t>
            </a:r>
            <a:r>
              <a:rPr lang="de-DE" dirty="0" smtClean="0">
                <a:hlinkClick r:id="rId4"/>
              </a:rPr>
              <a:t>muenchen.de</a:t>
            </a:r>
            <a:r>
              <a:rPr lang="de-DE" dirty="0" smtClean="0"/>
              <a:t> Zentralinstitut </a:t>
            </a:r>
            <a:r>
              <a:rPr lang="de-DE" dirty="0"/>
              <a:t>für </a:t>
            </a:r>
            <a:r>
              <a:rPr lang="de-DE" dirty="0" smtClean="0"/>
              <a:t>Kunstgeschichte (kunsthistorische </a:t>
            </a:r>
            <a:r>
              <a:rPr lang="de-DE" dirty="0"/>
              <a:t>Aufsätze einzeln </a:t>
            </a:r>
            <a:r>
              <a:rPr lang="de-DE" dirty="0" smtClean="0"/>
              <a:t>aufgeführt)</a:t>
            </a:r>
          </a:p>
          <a:p>
            <a:endParaRPr lang="de-DE" dirty="0"/>
          </a:p>
          <a:p>
            <a:r>
              <a:rPr lang="de-DE" dirty="0">
                <a:hlinkClick r:id="rId5"/>
              </a:rPr>
              <a:t>http://www.arthistoricum.net/themen/portale/gkg/quellen</a:t>
            </a:r>
            <a:r>
              <a:rPr lang="de-DE" dirty="0" smtClean="0">
                <a:hlinkClick r:id="rId5"/>
              </a:rPr>
              <a:t>/</a:t>
            </a:r>
            <a:r>
              <a:rPr lang="de-DE" dirty="0" smtClean="0"/>
              <a:t>  (Quellensammlung)</a:t>
            </a:r>
          </a:p>
          <a:p>
            <a:endParaRPr lang="de-DE" dirty="0" smtClean="0"/>
          </a:p>
          <a:p>
            <a:r>
              <a:rPr lang="de-DE" dirty="0">
                <a:hlinkClick r:id="rId6"/>
              </a:rPr>
              <a:t>http://www.jstor.org</a:t>
            </a:r>
            <a:r>
              <a:rPr lang="de-DE" dirty="0" smtClean="0">
                <a:hlinkClick r:id="rId6"/>
              </a:rPr>
              <a:t>/</a:t>
            </a:r>
            <a:r>
              <a:rPr lang="de-DE" dirty="0" smtClean="0"/>
              <a:t>  (Artikeldatenbank; Zugang über WLB)</a:t>
            </a:r>
          </a:p>
          <a:p>
            <a:endParaRPr lang="de-DE" dirty="0" smtClean="0"/>
          </a:p>
          <a:p>
            <a:r>
              <a:rPr lang="de-DE" dirty="0">
                <a:hlinkClick r:id="rId7"/>
              </a:rPr>
              <a:t>http://kvk.ubka.uni-karlsruhe.de</a:t>
            </a:r>
            <a:r>
              <a:rPr lang="de-DE" dirty="0" smtClean="0">
                <a:hlinkClick r:id="rId7"/>
              </a:rPr>
              <a:t>/</a:t>
            </a:r>
            <a:r>
              <a:rPr lang="de-DE" dirty="0" smtClean="0"/>
              <a:t>  (Meta-Katalog)</a:t>
            </a:r>
          </a:p>
          <a:p>
            <a:endParaRPr lang="de-DE" dirty="0" smtClean="0"/>
          </a:p>
          <a:p>
            <a:r>
              <a:rPr lang="de-DE" dirty="0"/>
              <a:t>http://</a:t>
            </a:r>
            <a:r>
              <a:rPr lang="de-DE" dirty="0" err="1" smtClean="0"/>
              <a:t>artlibraries.net</a:t>
            </a:r>
            <a:r>
              <a:rPr lang="de-DE" dirty="0" smtClean="0"/>
              <a:t> </a:t>
            </a:r>
            <a:r>
              <a:rPr lang="de-DE" dirty="0"/>
              <a:t>(fasst die wichtigsten </a:t>
            </a:r>
            <a:r>
              <a:rPr lang="de-DE" dirty="0" err="1" smtClean="0"/>
              <a:t>kunstwiss</a:t>
            </a:r>
            <a:r>
              <a:rPr lang="de-DE" dirty="0" smtClean="0"/>
              <a:t>. Bibliotheken </a:t>
            </a:r>
            <a:r>
              <a:rPr lang="de-DE" dirty="0"/>
              <a:t>zusammen)</a:t>
            </a:r>
            <a:r>
              <a:rPr lang="de-DE" dirty="0" smtClean="0"/>
              <a:t>:</a:t>
            </a:r>
            <a:endParaRPr lang="de-DE" dirty="0"/>
          </a:p>
        </p:txBody>
      </p:sp>
    </p:spTree>
    <p:extLst>
      <p:ext uri="{BB962C8B-B14F-4D97-AF65-F5344CB8AC3E}">
        <p14:creationId xmlns:p14="http://schemas.microsoft.com/office/powerpoint/2010/main" val="510250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4. </a:t>
            </a:r>
            <a:r>
              <a:rPr lang="de-DE" dirty="0" err="1" smtClean="0"/>
              <a:t>HIlfsmittel</a:t>
            </a:r>
            <a:endParaRPr lang="de-DE" dirty="0"/>
          </a:p>
        </p:txBody>
      </p:sp>
      <p:sp>
        <p:nvSpPr>
          <p:cNvPr id="3" name="Textplatzhalter 2"/>
          <p:cNvSpPr>
            <a:spLocks noGrp="1"/>
          </p:cNvSpPr>
          <p:nvPr>
            <p:ph type="body" idx="1"/>
          </p:nvPr>
        </p:nvSpPr>
        <p:spPr/>
        <p:txBody>
          <a:bodyPr/>
          <a:lstStyle/>
          <a:p>
            <a:r>
              <a:rPr lang="de-DE" dirty="0" smtClean="0"/>
              <a:t>Digitale </a:t>
            </a:r>
            <a:r>
              <a:rPr lang="de-DE" dirty="0" err="1" smtClean="0"/>
              <a:t>speicher</a:t>
            </a:r>
            <a:r>
              <a:rPr lang="de-DE" dirty="0" smtClean="0"/>
              <a:t> von Bildern und Wissen</a:t>
            </a:r>
            <a:endParaRPr lang="de-DE" dirty="0"/>
          </a:p>
        </p:txBody>
      </p:sp>
    </p:spTree>
    <p:extLst>
      <p:ext uri="{BB962C8B-B14F-4D97-AF65-F5344CB8AC3E}">
        <p14:creationId xmlns:p14="http://schemas.microsoft.com/office/powerpoint/2010/main" val="3279046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4.1 Datenbanken</a:t>
            </a:r>
            <a:endParaRPr lang="de-DE" dirty="0"/>
          </a:p>
        </p:txBody>
      </p:sp>
      <p:sp>
        <p:nvSpPr>
          <p:cNvPr id="3" name="Inhaltsplatzhalter 2"/>
          <p:cNvSpPr>
            <a:spLocks noGrp="1"/>
          </p:cNvSpPr>
          <p:nvPr>
            <p:ph idx="1"/>
          </p:nvPr>
        </p:nvSpPr>
        <p:spPr/>
        <p:txBody>
          <a:bodyPr>
            <a:normAutofit fontScale="62500" lnSpcReduction="20000"/>
          </a:bodyPr>
          <a:lstStyle/>
          <a:p>
            <a:r>
              <a:rPr lang="de-DE" b="1" dirty="0" err="1" smtClean="0"/>
              <a:t>Bibliography</a:t>
            </a:r>
            <a:r>
              <a:rPr lang="de-DE" b="1" dirty="0" smtClean="0"/>
              <a:t> </a:t>
            </a:r>
            <a:r>
              <a:rPr lang="de-DE" b="1" dirty="0" err="1"/>
              <a:t>of</a:t>
            </a:r>
            <a:r>
              <a:rPr lang="de-DE" b="1" dirty="0"/>
              <a:t> </a:t>
            </a:r>
            <a:r>
              <a:rPr lang="de-DE" b="1" dirty="0" err="1"/>
              <a:t>the</a:t>
            </a:r>
            <a:r>
              <a:rPr lang="de-DE" b="1" dirty="0"/>
              <a:t> </a:t>
            </a:r>
            <a:r>
              <a:rPr lang="de-DE" b="1" dirty="0" err="1"/>
              <a:t>History</a:t>
            </a:r>
            <a:r>
              <a:rPr lang="de-DE" b="1" dirty="0"/>
              <a:t> </a:t>
            </a:r>
            <a:r>
              <a:rPr lang="de-DE" b="1" dirty="0" err="1"/>
              <a:t>of</a:t>
            </a:r>
            <a:r>
              <a:rPr lang="de-DE" b="1" dirty="0"/>
              <a:t> Art (BHA)</a:t>
            </a:r>
            <a:r>
              <a:rPr lang="de-DE" b="1" dirty="0" smtClean="0"/>
              <a:t>: </a:t>
            </a:r>
            <a:r>
              <a:rPr lang="de-DE" dirty="0" smtClean="0"/>
              <a:t>Die </a:t>
            </a:r>
            <a:r>
              <a:rPr lang="de-DE" dirty="0"/>
              <a:t>Datenbank umfasst Literatur zu den verschiedensten Kunstgattungen, -räumen und -epochen. Dokumentiert sind neben der Bildenden Kunst (Architektur, Skulptur, Malerei, Graphik) auch dekorative und angewandte Kunst, Industriedesign und -architektur sowie Volkskunst</a:t>
            </a:r>
            <a:r>
              <a:rPr lang="de-DE" dirty="0" smtClean="0"/>
              <a:t>.</a:t>
            </a:r>
          </a:p>
          <a:p>
            <a:endParaRPr lang="de-DE" b="1" dirty="0"/>
          </a:p>
          <a:p>
            <a:r>
              <a:rPr lang="de-DE" b="1" dirty="0" err="1"/>
              <a:t>Periodicals</a:t>
            </a:r>
            <a:r>
              <a:rPr lang="de-DE" b="1" dirty="0"/>
              <a:t> Index Online</a:t>
            </a:r>
            <a:r>
              <a:rPr lang="de-DE" b="1" dirty="0" smtClean="0"/>
              <a:t>: </a:t>
            </a:r>
            <a:r>
              <a:rPr lang="de-DE" dirty="0"/>
              <a:t>Dieser historische Zeitschriften-Index ermöglicht die Recherche in mehreren tausend Zeitschriften aus den Geistes-und </a:t>
            </a:r>
            <a:r>
              <a:rPr lang="de-DE" dirty="0" smtClean="0"/>
              <a:t>Sozialwissenschaften. Die </a:t>
            </a:r>
            <a:r>
              <a:rPr lang="de-DE" dirty="0"/>
              <a:t>abgedeckte Zeitspanne reicht von 1665-1995, manche Zeitschriften sind nur bis 1990 </a:t>
            </a:r>
            <a:r>
              <a:rPr lang="de-DE" dirty="0" smtClean="0"/>
              <a:t>ausgewertet. </a:t>
            </a:r>
            <a:r>
              <a:rPr lang="de-DE" b="1" dirty="0" smtClean="0"/>
              <a:t>http</a:t>
            </a:r>
            <a:r>
              <a:rPr lang="de-DE" b="1" dirty="0"/>
              <a:t>://</a:t>
            </a:r>
            <a:r>
              <a:rPr lang="de-DE" b="1" dirty="0" err="1"/>
              <a:t>pio.chadwyck.co.uk</a:t>
            </a:r>
            <a:r>
              <a:rPr lang="de-DE" b="1" dirty="0"/>
              <a:t>/</a:t>
            </a:r>
            <a:r>
              <a:rPr lang="de-DE" b="1" dirty="0" err="1"/>
              <a:t>home.do</a:t>
            </a:r>
            <a:r>
              <a:rPr lang="de-DE" b="1" dirty="0"/>
              <a:t> </a:t>
            </a:r>
            <a:endParaRPr lang="de-DE" b="1" dirty="0" smtClean="0"/>
          </a:p>
          <a:p>
            <a:endParaRPr lang="de-DE" b="1" dirty="0" smtClean="0"/>
          </a:p>
          <a:p>
            <a:r>
              <a:rPr lang="de-DE" b="1" dirty="0" err="1"/>
              <a:t>Periodicals</a:t>
            </a:r>
            <a:r>
              <a:rPr lang="de-DE" b="1" dirty="0"/>
              <a:t> Archive </a:t>
            </a:r>
            <a:r>
              <a:rPr lang="de-DE" b="1" dirty="0" smtClean="0"/>
              <a:t>Online:</a:t>
            </a:r>
            <a:r>
              <a:rPr lang="de-DE" dirty="0"/>
              <a:t> </a:t>
            </a:r>
            <a:r>
              <a:rPr lang="de-DE" dirty="0" smtClean="0"/>
              <a:t>Das </a:t>
            </a:r>
            <a:r>
              <a:rPr lang="de-DE" dirty="0"/>
              <a:t>Archiv enthält circa 350 der insgesamt mehr als 4.600 im </a:t>
            </a:r>
            <a:r>
              <a:rPr lang="de-DE" dirty="0" err="1"/>
              <a:t>Periodicals</a:t>
            </a:r>
            <a:r>
              <a:rPr lang="de-DE" dirty="0"/>
              <a:t> Index Online indexierten geistes- und sozialwissenschaftlichen Zeitschriften im </a:t>
            </a:r>
            <a:r>
              <a:rPr lang="de-DE" dirty="0" smtClean="0"/>
              <a:t>Volltext.  </a:t>
            </a:r>
            <a:r>
              <a:rPr lang="de-DE" b="1" dirty="0" smtClean="0">
                <a:hlinkClick r:id="rId2"/>
              </a:rPr>
              <a:t>http</a:t>
            </a:r>
            <a:r>
              <a:rPr lang="de-DE" b="1" dirty="0">
                <a:hlinkClick r:id="rId2"/>
              </a:rPr>
              <a:t>://pao.chadwyck.co.uk/</a:t>
            </a:r>
            <a:r>
              <a:rPr lang="de-DE" b="1" dirty="0" smtClean="0">
                <a:hlinkClick r:id="rId2"/>
              </a:rPr>
              <a:t>home.do</a:t>
            </a:r>
            <a:endParaRPr lang="de-DE" b="1" dirty="0" smtClean="0"/>
          </a:p>
          <a:p>
            <a:endParaRPr lang="de-DE" b="1" dirty="0" smtClean="0"/>
          </a:p>
          <a:p>
            <a:r>
              <a:rPr lang="tr-TR" b="1" dirty="0" err="1" smtClean="0"/>
              <a:t>Allgemeines</a:t>
            </a:r>
            <a:r>
              <a:rPr lang="tr-TR" b="1" dirty="0" smtClean="0"/>
              <a:t> </a:t>
            </a:r>
            <a:r>
              <a:rPr lang="tr-TR" b="1" dirty="0" err="1" smtClean="0"/>
              <a:t>Künstlerlexikon</a:t>
            </a:r>
            <a:r>
              <a:rPr lang="tr-TR" b="1" dirty="0" smtClean="0"/>
              <a:t>: </a:t>
            </a:r>
            <a:r>
              <a:rPr lang="de-DE" dirty="0"/>
              <a:t>Die Datenbank macht die vollständigen Artikel aus den bisher erschienenen Bänden des Allgemeinen Künstlerlexikons (AKL) recherchierbar und bietet zudem Zugriff auf biographische Kurzinformationen (Indexdaten), die auf den Artikeln des AKL sowie den bekannten Nachschlagewerken Thieme-Becker (A bis Z) und Vollmer (A bis Z) beruhen. Darüber hinaus sind erstmals die vollständigen Einträge aus dem Künstlerlexikon der Antike (Hrsg. von Rainer Vollkommer und erschienen in zwei Bänden 2001 und 2004) enthalten. </a:t>
            </a:r>
          </a:p>
        </p:txBody>
      </p:sp>
    </p:spTree>
    <p:extLst>
      <p:ext uri="{BB962C8B-B14F-4D97-AF65-F5344CB8AC3E}">
        <p14:creationId xmlns:p14="http://schemas.microsoft.com/office/powerpoint/2010/main" val="12745983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4</a:t>
            </a:r>
            <a:r>
              <a:rPr lang="de-DE" dirty="0" smtClean="0"/>
              <a:t>.2 Bilddatenbanken</a:t>
            </a:r>
            <a:endParaRPr lang="de-DE" dirty="0"/>
          </a:p>
        </p:txBody>
      </p:sp>
      <p:sp>
        <p:nvSpPr>
          <p:cNvPr id="3" name="Inhaltsplatzhalter 2"/>
          <p:cNvSpPr>
            <a:spLocks noGrp="1"/>
          </p:cNvSpPr>
          <p:nvPr>
            <p:ph idx="1"/>
          </p:nvPr>
        </p:nvSpPr>
        <p:spPr/>
        <p:txBody>
          <a:bodyPr>
            <a:normAutofit fontScale="70000" lnSpcReduction="20000"/>
          </a:bodyPr>
          <a:lstStyle/>
          <a:p>
            <a:pPr marL="114300" indent="0">
              <a:buNone/>
            </a:pPr>
            <a:r>
              <a:rPr lang="de-DE" b="1" dirty="0"/>
              <a:t>Bildarchiv der Kunst und Architektur Marburg:</a:t>
            </a:r>
            <a:endParaRPr lang="de-DE" dirty="0"/>
          </a:p>
          <a:p>
            <a:pPr marL="114300" indent="0">
              <a:buNone/>
            </a:pPr>
            <a:r>
              <a:rPr lang="de-DE" dirty="0"/>
              <a:t>C</a:t>
            </a:r>
            <a:r>
              <a:rPr lang="de-DE" dirty="0" smtClean="0"/>
              <a:t>a</a:t>
            </a:r>
            <a:r>
              <a:rPr lang="de-DE" dirty="0"/>
              <a:t>. 1,9 Mio. digitalisierte Aufnahmen zur Kunst und Architektur in </a:t>
            </a:r>
            <a:r>
              <a:rPr lang="de-DE" dirty="0" smtClean="0"/>
              <a:t>D </a:t>
            </a:r>
            <a:r>
              <a:rPr lang="de-DE" dirty="0"/>
              <a:t>und </a:t>
            </a:r>
            <a:r>
              <a:rPr lang="de-DE" dirty="0" smtClean="0"/>
              <a:t>EU. </a:t>
            </a:r>
            <a:r>
              <a:rPr lang="de-DE" dirty="0"/>
              <a:t>Gesucht werden kann </a:t>
            </a:r>
            <a:r>
              <a:rPr lang="de-DE" dirty="0" smtClean="0"/>
              <a:t>in </a:t>
            </a:r>
            <a:r>
              <a:rPr lang="de-DE" dirty="0"/>
              <a:t>»Orte«, »Künstler«, »Dargestellte Themen«, »Ansichten und Porträts«. </a:t>
            </a:r>
          </a:p>
          <a:p>
            <a:pPr marL="114300" indent="0">
              <a:buNone/>
            </a:pPr>
            <a:r>
              <a:rPr lang="de-DE" dirty="0" smtClean="0"/>
              <a:t>Die </a:t>
            </a:r>
            <a:r>
              <a:rPr lang="de-DE" dirty="0"/>
              <a:t>1985-2004 in der Zeitschrift »Kunstchronik« veröffentlichten Themen begonnener und abgeschlossener Dissertationen und Magisterarbeiten.</a:t>
            </a:r>
          </a:p>
          <a:p>
            <a:pPr marL="114300" indent="0">
              <a:buNone/>
            </a:pPr>
            <a:r>
              <a:rPr lang="de-DE" b="1" dirty="0">
                <a:hlinkClick r:id="rId2"/>
              </a:rPr>
              <a:t>http://</a:t>
            </a:r>
            <a:r>
              <a:rPr lang="de-DE" b="1" dirty="0" smtClean="0">
                <a:hlinkClick r:id="rId2"/>
              </a:rPr>
              <a:t>www.bildindex.de</a:t>
            </a:r>
            <a:endParaRPr lang="de-DE" b="1" dirty="0" smtClean="0"/>
          </a:p>
          <a:p>
            <a:pPr marL="114300" indent="0">
              <a:buNone/>
            </a:pPr>
            <a:endParaRPr lang="de-DE" dirty="0"/>
          </a:p>
          <a:p>
            <a:pPr marL="114300" indent="0">
              <a:buNone/>
            </a:pPr>
            <a:r>
              <a:rPr lang="de-DE" b="1" dirty="0"/>
              <a:t>Prometheus:</a:t>
            </a:r>
            <a:endParaRPr lang="de-DE" dirty="0"/>
          </a:p>
          <a:p>
            <a:pPr marL="114300" indent="0">
              <a:buNone/>
            </a:pPr>
            <a:r>
              <a:rPr lang="de-DE" dirty="0"/>
              <a:t>D</a:t>
            </a:r>
            <a:r>
              <a:rPr lang="de-DE" dirty="0" smtClean="0"/>
              <a:t>igitales </a:t>
            </a:r>
            <a:r>
              <a:rPr lang="de-DE" dirty="0"/>
              <a:t>Bildarchiv für </a:t>
            </a:r>
            <a:r>
              <a:rPr lang="de-DE" dirty="0" smtClean="0"/>
              <a:t>Kunstwissenschaften</a:t>
            </a:r>
            <a:r>
              <a:rPr lang="de-DE" dirty="0"/>
              <a:t> </a:t>
            </a:r>
            <a:r>
              <a:rPr lang="de-DE" dirty="0" smtClean="0"/>
              <a:t>aus </a:t>
            </a:r>
            <a:r>
              <a:rPr lang="de-DE" dirty="0"/>
              <a:t>verschiedenen Datenbanken </a:t>
            </a:r>
            <a:endParaRPr lang="de-DE" dirty="0" smtClean="0"/>
          </a:p>
          <a:p>
            <a:pPr marL="114300" indent="0">
              <a:buNone/>
            </a:pPr>
            <a:r>
              <a:rPr lang="de-DE" dirty="0" smtClean="0"/>
              <a:t>Auf </a:t>
            </a:r>
            <a:r>
              <a:rPr lang="de-DE" dirty="0"/>
              <a:t>der Website können Bilder in Arbeitsmappen gesammelt, sortiert und zu Präsentationen zusammengestellt werden. </a:t>
            </a:r>
            <a:r>
              <a:rPr lang="de-DE" dirty="0" smtClean="0"/>
              <a:t>Ca. </a:t>
            </a:r>
            <a:r>
              <a:rPr lang="de-DE" dirty="0"/>
              <a:t>550.000 </a:t>
            </a:r>
            <a:r>
              <a:rPr lang="de-DE" dirty="0" smtClean="0"/>
              <a:t>Bilder </a:t>
            </a:r>
            <a:r>
              <a:rPr lang="de-DE" dirty="0"/>
              <a:t>aus 46 </a:t>
            </a:r>
            <a:r>
              <a:rPr lang="de-DE" dirty="0" smtClean="0"/>
              <a:t>Datenbanken unterschiedlicher Bereiche </a:t>
            </a:r>
            <a:r>
              <a:rPr lang="de-DE" dirty="0"/>
              <a:t>(Museen, Hochschulinstitute, Bibliotheken, Archive</a:t>
            </a:r>
            <a:r>
              <a:rPr lang="de-DE" dirty="0" smtClean="0"/>
              <a:t>). Über WLB erreichbar.</a:t>
            </a:r>
            <a:endParaRPr lang="de-DE" dirty="0"/>
          </a:p>
          <a:p>
            <a:pPr marL="114300" indent="0">
              <a:buNone/>
            </a:pPr>
            <a:r>
              <a:rPr lang="de-DE" b="1" dirty="0"/>
              <a:t>http://</a:t>
            </a:r>
            <a:r>
              <a:rPr lang="de-DE" b="1" dirty="0" err="1"/>
              <a:t>www.bildarchiv-prometheus.de</a:t>
            </a:r>
            <a:r>
              <a:rPr lang="de-DE" b="1" dirty="0"/>
              <a:t> </a:t>
            </a:r>
            <a:endParaRPr lang="de-DE" dirty="0"/>
          </a:p>
        </p:txBody>
      </p:sp>
    </p:spTree>
    <p:extLst>
      <p:ext uri="{BB962C8B-B14F-4D97-AF65-F5344CB8AC3E}">
        <p14:creationId xmlns:p14="http://schemas.microsoft.com/office/powerpoint/2010/main" val="511841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a:xfrm>
            <a:off x="457200" y="1565433"/>
            <a:ext cx="8229600" cy="5464247"/>
          </a:xfrm>
        </p:spPr>
        <p:txBody>
          <a:bodyPr>
            <a:normAutofit fontScale="70000" lnSpcReduction="20000"/>
          </a:bodyPr>
          <a:lstStyle/>
          <a:p>
            <a:pPr marL="114300" indent="0">
              <a:buNone/>
            </a:pPr>
            <a:r>
              <a:rPr lang="de-DE" b="1" dirty="0"/>
              <a:t>Web Gallery </a:t>
            </a:r>
            <a:r>
              <a:rPr lang="de-DE" b="1" dirty="0" err="1"/>
              <a:t>of</a:t>
            </a:r>
            <a:r>
              <a:rPr lang="de-DE" b="1" dirty="0"/>
              <a:t> Art</a:t>
            </a:r>
            <a:endParaRPr lang="de-DE" dirty="0"/>
          </a:p>
          <a:p>
            <a:pPr marL="114300" indent="0">
              <a:buNone/>
            </a:pPr>
            <a:r>
              <a:rPr lang="de-DE" dirty="0" smtClean="0"/>
              <a:t>Europäische </a:t>
            </a:r>
            <a:r>
              <a:rPr lang="de-DE" dirty="0"/>
              <a:t>Malerei vom 12. bis zur Mitte des 19. Jahrhunderts, </a:t>
            </a:r>
            <a:r>
              <a:rPr lang="de-DE" dirty="0" smtClean="0"/>
              <a:t>sowie </a:t>
            </a:r>
            <a:r>
              <a:rPr lang="de-DE" dirty="0"/>
              <a:t>Glossar mit kunsthistorischen Begriffen in englischer Sprache. </a:t>
            </a:r>
            <a:endParaRPr lang="de-DE" dirty="0" smtClean="0"/>
          </a:p>
          <a:p>
            <a:pPr marL="114300" indent="0">
              <a:buNone/>
            </a:pPr>
            <a:r>
              <a:rPr lang="de-DE" dirty="0" smtClean="0"/>
              <a:t>freie </a:t>
            </a:r>
            <a:r>
              <a:rPr lang="de-DE" dirty="0"/>
              <a:t>Suche </a:t>
            </a:r>
            <a:r>
              <a:rPr lang="de-DE" dirty="0" smtClean="0"/>
              <a:t>oder alphabetischer </a:t>
            </a:r>
            <a:r>
              <a:rPr lang="de-DE" dirty="0"/>
              <a:t>Index nach </a:t>
            </a:r>
            <a:r>
              <a:rPr lang="de-DE" dirty="0" smtClean="0"/>
              <a:t>Künstlern, Zeitraum</a:t>
            </a:r>
            <a:r>
              <a:rPr lang="de-DE" dirty="0"/>
              <a:t>, Land, Kunstform und Standort des Kunstwerks</a:t>
            </a:r>
            <a:r>
              <a:rPr lang="de-DE" dirty="0" smtClean="0"/>
              <a:t>.</a:t>
            </a:r>
          </a:p>
          <a:p>
            <a:pPr marL="114300" indent="0">
              <a:buNone/>
            </a:pPr>
            <a:r>
              <a:rPr lang="de-DE" dirty="0" smtClean="0"/>
              <a:t> </a:t>
            </a:r>
            <a:r>
              <a:rPr lang="de-DE" b="1" dirty="0" smtClean="0">
                <a:hlinkClick r:id="rId2"/>
              </a:rPr>
              <a:t>http</a:t>
            </a:r>
            <a:r>
              <a:rPr lang="de-DE" b="1" dirty="0">
                <a:hlinkClick r:id="rId2"/>
              </a:rPr>
              <a:t>://</a:t>
            </a:r>
            <a:r>
              <a:rPr lang="de-DE" b="1" dirty="0" smtClean="0">
                <a:hlinkClick r:id="rId2"/>
              </a:rPr>
              <a:t>www.wga.hu</a:t>
            </a:r>
            <a:endParaRPr lang="de-DE" b="1" dirty="0" smtClean="0"/>
          </a:p>
          <a:p>
            <a:pPr marL="114300" indent="0">
              <a:buNone/>
            </a:pPr>
            <a:endParaRPr lang="de-DE" b="1" dirty="0" smtClean="0"/>
          </a:p>
          <a:p>
            <a:pPr marL="114300" indent="0">
              <a:buNone/>
            </a:pPr>
            <a:r>
              <a:rPr lang="de-DE" dirty="0" smtClean="0"/>
              <a:t>Digitale Bildbestände der Museen. </a:t>
            </a:r>
          </a:p>
          <a:p>
            <a:pPr marL="114300" indent="0">
              <a:buNone/>
            </a:pPr>
            <a:r>
              <a:rPr lang="de-DE" b="1" dirty="0" smtClean="0"/>
              <a:t>Bildarchiv </a:t>
            </a:r>
            <a:r>
              <a:rPr lang="de-DE" b="1" dirty="0"/>
              <a:t>Preußischer Kulturbesitz (</a:t>
            </a:r>
            <a:r>
              <a:rPr lang="de-DE" b="1" dirty="0" err="1"/>
              <a:t>bpk</a:t>
            </a:r>
            <a:r>
              <a:rPr lang="de-DE" b="1" dirty="0"/>
              <a:t>) </a:t>
            </a:r>
            <a:r>
              <a:rPr lang="de-DE" dirty="0" smtClean="0"/>
              <a:t>bietet digitalen </a:t>
            </a:r>
            <a:r>
              <a:rPr lang="de-DE" dirty="0"/>
              <a:t>Zugriff auf fast alle </a:t>
            </a:r>
            <a:r>
              <a:rPr lang="de-DE" dirty="0" smtClean="0"/>
              <a:t>Objekte, </a:t>
            </a:r>
            <a:r>
              <a:rPr lang="de-DE" dirty="0"/>
              <a:t>allerdings mit digitalem Wasserzeichen (für Präsentationen also ungeeignet!):</a:t>
            </a:r>
          </a:p>
          <a:p>
            <a:pPr marL="114300" indent="0">
              <a:buNone/>
            </a:pPr>
            <a:r>
              <a:rPr lang="de-DE" b="1" dirty="0">
                <a:hlinkClick r:id="rId3"/>
              </a:rPr>
              <a:t>http://bpkgate.picturemaxx.com/</a:t>
            </a:r>
            <a:r>
              <a:rPr lang="de-DE" b="1" dirty="0" smtClean="0">
                <a:hlinkClick r:id="rId3"/>
              </a:rPr>
              <a:t>webgate_cms</a:t>
            </a:r>
            <a:endParaRPr lang="de-DE" b="1" dirty="0" smtClean="0"/>
          </a:p>
          <a:p>
            <a:pPr marL="114300" indent="0">
              <a:buNone/>
            </a:pPr>
            <a:endParaRPr lang="de-DE" b="1" dirty="0" smtClean="0"/>
          </a:p>
          <a:p>
            <a:pPr marL="114300" indent="0">
              <a:buNone/>
            </a:pPr>
            <a:r>
              <a:rPr lang="de-DE" b="1" dirty="0" smtClean="0"/>
              <a:t>Base </a:t>
            </a:r>
            <a:r>
              <a:rPr lang="de-DE" b="1" dirty="0" err="1"/>
              <a:t>Joconde</a:t>
            </a:r>
            <a:r>
              <a:rPr lang="de-DE" b="1" dirty="0"/>
              <a:t> </a:t>
            </a:r>
            <a:r>
              <a:rPr lang="de-DE" dirty="0" smtClean="0"/>
              <a:t> </a:t>
            </a:r>
          </a:p>
          <a:p>
            <a:pPr marL="114300" indent="0">
              <a:buNone/>
            </a:pPr>
            <a:r>
              <a:rPr lang="de-DE" dirty="0" smtClean="0"/>
              <a:t>Ca. </a:t>
            </a:r>
            <a:r>
              <a:rPr lang="de-DE" dirty="0"/>
              <a:t>180.000 Objekte (davon 47.000 mit Illustrationen) vom 6. Jahrhundert bis zur Gegenwart der Bestände von circa 130 </a:t>
            </a:r>
            <a:r>
              <a:rPr lang="de-DE" dirty="0" smtClean="0"/>
              <a:t>frz. Museen aus </a:t>
            </a:r>
            <a:r>
              <a:rPr lang="de-DE" dirty="0"/>
              <a:t>den Bereichen Archäologie, Schöne Künste, Kunsthandwerk, Ethnologie, Geschichte, Wissenschaft und Technik.</a:t>
            </a:r>
          </a:p>
          <a:p>
            <a:pPr marL="114300" indent="0">
              <a:buNone/>
            </a:pPr>
            <a:r>
              <a:rPr lang="de-DE" b="1" dirty="0"/>
              <a:t>http://</a:t>
            </a:r>
            <a:r>
              <a:rPr lang="de-DE" b="1" dirty="0" err="1"/>
              <a:t>www.culture.gouv.fr</a:t>
            </a:r>
            <a:r>
              <a:rPr lang="de-DE" b="1" dirty="0"/>
              <a:t>/</a:t>
            </a:r>
            <a:r>
              <a:rPr lang="de-DE" b="1" dirty="0" err="1"/>
              <a:t>documentation</a:t>
            </a:r>
            <a:r>
              <a:rPr lang="de-DE" b="1" dirty="0"/>
              <a:t>/</a:t>
            </a:r>
            <a:r>
              <a:rPr lang="de-DE" b="1" dirty="0" err="1"/>
              <a:t>joconde</a:t>
            </a:r>
            <a:r>
              <a:rPr lang="de-DE" b="1" dirty="0"/>
              <a:t>/</a:t>
            </a:r>
            <a:r>
              <a:rPr lang="de-DE" b="1" dirty="0" err="1"/>
              <a:t>fr</a:t>
            </a:r>
            <a:r>
              <a:rPr lang="de-DE" b="1" dirty="0"/>
              <a:t>/</a:t>
            </a:r>
            <a:r>
              <a:rPr lang="de-DE" b="1" dirty="0" err="1"/>
              <a:t>pres.htm</a:t>
            </a:r>
            <a:r>
              <a:rPr lang="de-DE" b="1" dirty="0"/>
              <a:t> </a:t>
            </a:r>
            <a:endParaRPr lang="de-DE" dirty="0"/>
          </a:p>
        </p:txBody>
      </p:sp>
    </p:spTree>
    <p:extLst>
      <p:ext uri="{BB962C8B-B14F-4D97-AF65-F5344CB8AC3E}">
        <p14:creationId xmlns:p14="http://schemas.microsoft.com/office/powerpoint/2010/main" val="16057818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5. LESEN</a:t>
            </a:r>
            <a:endParaRPr lang="de-DE" dirty="0"/>
          </a:p>
        </p:txBody>
      </p:sp>
      <p:sp>
        <p:nvSpPr>
          <p:cNvPr id="3" name="Textplatzhalter 2"/>
          <p:cNvSpPr>
            <a:spLocks noGrp="1"/>
          </p:cNvSpPr>
          <p:nvPr>
            <p:ph type="body" idx="1"/>
          </p:nvPr>
        </p:nvSpPr>
        <p:spPr/>
        <p:txBody>
          <a:bodyPr/>
          <a:lstStyle/>
          <a:p>
            <a:r>
              <a:rPr lang="de-DE" dirty="0" smtClean="0"/>
              <a:t>Kursorisch und Intensiv</a:t>
            </a:r>
            <a:endParaRPr lang="de-DE" dirty="0"/>
          </a:p>
        </p:txBody>
      </p:sp>
    </p:spTree>
    <p:extLst>
      <p:ext uri="{BB962C8B-B14F-4D97-AF65-F5344CB8AC3E}">
        <p14:creationId xmlns:p14="http://schemas.microsoft.com/office/powerpoint/2010/main" val="2462466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Lesen</a:t>
            </a:r>
            <a:endParaRPr lang="de-DE" dirty="0"/>
          </a:p>
        </p:txBody>
      </p:sp>
      <p:sp>
        <p:nvSpPr>
          <p:cNvPr id="3" name="Inhaltsplatzhalter 2"/>
          <p:cNvSpPr>
            <a:spLocks noGrp="1"/>
          </p:cNvSpPr>
          <p:nvPr>
            <p:ph idx="1"/>
          </p:nvPr>
        </p:nvSpPr>
        <p:spPr/>
        <p:txBody>
          <a:bodyPr>
            <a:normAutofit lnSpcReduction="10000"/>
          </a:bodyPr>
          <a:lstStyle/>
          <a:p>
            <a:pPr marL="114300" indent="0">
              <a:buNone/>
            </a:pPr>
            <a:r>
              <a:rPr lang="de-DE" dirty="0" smtClean="0"/>
              <a:t>Fragestellung -&gt; Literaturbeschaffung -&gt; Lesen</a:t>
            </a:r>
          </a:p>
          <a:p>
            <a:pPr marL="114300" indent="0">
              <a:buNone/>
            </a:pPr>
            <a:endParaRPr lang="de-DE" dirty="0" smtClean="0"/>
          </a:p>
          <a:p>
            <a:pPr marL="114300" indent="0">
              <a:buNone/>
            </a:pPr>
            <a:r>
              <a:rPr lang="de-DE" b="1" dirty="0" smtClean="0"/>
              <a:t>Kursorisches Lesen (</a:t>
            </a:r>
            <a:r>
              <a:rPr lang="de-DE" b="1" dirty="0" err="1" smtClean="0"/>
              <a:t>scanning</a:t>
            </a:r>
            <a:r>
              <a:rPr lang="de-DE" b="1" dirty="0" smtClean="0"/>
              <a:t>)</a:t>
            </a:r>
            <a:r>
              <a:rPr lang="de-DE" dirty="0" smtClean="0"/>
              <a:t>: überfliegen von Texten, markieren von wichtigen Stellen</a:t>
            </a:r>
          </a:p>
          <a:p>
            <a:pPr marL="114300" indent="0">
              <a:buNone/>
            </a:pPr>
            <a:r>
              <a:rPr lang="de-DE" dirty="0" smtClean="0"/>
              <a:t>Inhaltsverzeichnis, Einleitung evtl. Schluss auf Fragestellung hin lesen</a:t>
            </a:r>
          </a:p>
          <a:p>
            <a:pPr marL="114300" indent="0">
              <a:buNone/>
            </a:pPr>
            <a:endParaRPr lang="de-DE" dirty="0"/>
          </a:p>
          <a:p>
            <a:pPr marL="114300" indent="0">
              <a:buNone/>
            </a:pPr>
            <a:r>
              <a:rPr lang="de-DE" dirty="0" smtClean="0"/>
              <a:t>Ist das Buch relevant für meine Fragestellung?</a:t>
            </a:r>
          </a:p>
          <a:p>
            <a:pPr marL="114300" indent="0">
              <a:buNone/>
            </a:pPr>
            <a:r>
              <a:rPr lang="de-DE" dirty="0" smtClean="0"/>
              <a:t>Was sind Schlüsselbegriffe, die ich bei der weiteren Suche gebrauchen kann?</a:t>
            </a:r>
          </a:p>
          <a:p>
            <a:pPr marL="114300" indent="0">
              <a:buNone/>
            </a:pPr>
            <a:r>
              <a:rPr lang="de-DE" dirty="0" smtClean="0"/>
              <a:t>Was kann ich mir vom Autor vielleicht abschauen?</a:t>
            </a:r>
          </a:p>
        </p:txBody>
      </p:sp>
    </p:spTree>
    <p:extLst>
      <p:ext uri="{BB962C8B-B14F-4D97-AF65-F5344CB8AC3E}">
        <p14:creationId xmlns:p14="http://schemas.microsoft.com/office/powerpoint/2010/main" val="22102479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Lesen</a:t>
            </a:r>
            <a:endParaRPr lang="de-DE" dirty="0"/>
          </a:p>
        </p:txBody>
      </p:sp>
      <p:sp>
        <p:nvSpPr>
          <p:cNvPr id="3" name="Inhaltsplatzhalter 2"/>
          <p:cNvSpPr>
            <a:spLocks noGrp="1"/>
          </p:cNvSpPr>
          <p:nvPr>
            <p:ph idx="1"/>
          </p:nvPr>
        </p:nvSpPr>
        <p:spPr>
          <a:xfrm>
            <a:off x="457200" y="1752600"/>
            <a:ext cx="8229600" cy="5105400"/>
          </a:xfrm>
        </p:spPr>
        <p:txBody>
          <a:bodyPr>
            <a:normAutofit fontScale="77500" lnSpcReduction="20000"/>
          </a:bodyPr>
          <a:lstStyle/>
          <a:p>
            <a:pPr marL="114300" indent="0">
              <a:buNone/>
            </a:pPr>
            <a:r>
              <a:rPr lang="de-DE" b="1" dirty="0" smtClean="0"/>
              <a:t>Intensives Lesen </a:t>
            </a:r>
            <a:r>
              <a:rPr lang="de-DE" dirty="0" smtClean="0"/>
              <a:t>(länger als Lesen im Bett oder kursorisches Lesen!!)</a:t>
            </a:r>
          </a:p>
          <a:p>
            <a:pPr marL="114300" indent="0">
              <a:buNone/>
            </a:pPr>
            <a:endParaRPr lang="de-DE" dirty="0" smtClean="0"/>
          </a:p>
          <a:p>
            <a:pPr marL="114300" indent="0">
              <a:buNone/>
            </a:pPr>
            <a:r>
              <a:rPr lang="de-DE" dirty="0" smtClean="0"/>
              <a:t>Mit den </a:t>
            </a:r>
            <a:r>
              <a:rPr lang="de-DE" b="1" dirty="0" smtClean="0"/>
              <a:t>neuesten</a:t>
            </a:r>
            <a:r>
              <a:rPr lang="de-DE" dirty="0" smtClean="0"/>
              <a:t> Veröffentlichungen anfangen. </a:t>
            </a:r>
          </a:p>
          <a:p>
            <a:pPr marL="114300" indent="0">
              <a:buNone/>
            </a:pPr>
            <a:r>
              <a:rPr lang="de-DE" dirty="0" smtClean="0"/>
              <a:t>(ist der neuste Forschungsstand, wer zitiert dann wen?)</a:t>
            </a:r>
            <a:endParaRPr lang="de-DE" dirty="0"/>
          </a:p>
          <a:p>
            <a:pPr marL="114300" indent="0">
              <a:buNone/>
            </a:pPr>
            <a:r>
              <a:rPr lang="pl-PL" b="1" dirty="0" err="1"/>
              <a:t>Immer</a:t>
            </a:r>
            <a:r>
              <a:rPr lang="pl-PL" b="1" dirty="0"/>
              <a:t> </a:t>
            </a:r>
            <a:r>
              <a:rPr lang="pl-PL" b="1" dirty="0" err="1"/>
              <a:t>Notizen</a:t>
            </a:r>
            <a:r>
              <a:rPr lang="pl-PL" b="1" dirty="0"/>
              <a:t> </a:t>
            </a:r>
            <a:r>
              <a:rPr lang="pl-PL" b="1" dirty="0" err="1"/>
              <a:t>und</a:t>
            </a:r>
            <a:r>
              <a:rPr lang="pl-PL" b="1" dirty="0"/>
              <a:t> </a:t>
            </a:r>
            <a:r>
              <a:rPr lang="pl-PL" b="1" dirty="0" err="1"/>
              <a:t>Exzerpte</a:t>
            </a:r>
            <a:r>
              <a:rPr lang="pl-PL" b="1" dirty="0"/>
              <a:t> </a:t>
            </a:r>
            <a:r>
              <a:rPr lang="pl-PL" b="1" dirty="0" err="1"/>
              <a:t>machen</a:t>
            </a:r>
            <a:r>
              <a:rPr lang="pl-PL" b="1" dirty="0"/>
              <a:t>! </a:t>
            </a:r>
            <a:r>
              <a:rPr lang="pl-PL" b="1" dirty="0" err="1"/>
              <a:t>Beim</a:t>
            </a:r>
            <a:r>
              <a:rPr lang="pl-PL" b="1" dirty="0"/>
              <a:t> </a:t>
            </a:r>
            <a:r>
              <a:rPr lang="pl-PL" b="1" dirty="0" err="1"/>
              <a:t>abschreiben</a:t>
            </a:r>
            <a:r>
              <a:rPr lang="pl-PL" b="1" dirty="0"/>
              <a:t> </a:t>
            </a:r>
            <a:r>
              <a:rPr lang="pl-PL" b="1" dirty="0" err="1"/>
              <a:t>immer</a:t>
            </a:r>
            <a:r>
              <a:rPr lang="pl-PL" b="1" dirty="0"/>
              <a:t> </a:t>
            </a:r>
            <a:r>
              <a:rPr lang="pl-PL" b="1" dirty="0" err="1"/>
              <a:t>markieren</a:t>
            </a:r>
            <a:r>
              <a:rPr lang="pl-PL" b="1" dirty="0"/>
              <a:t> </a:t>
            </a:r>
            <a:r>
              <a:rPr lang="pl-PL" b="1" dirty="0" err="1"/>
              <a:t>und</a:t>
            </a:r>
            <a:r>
              <a:rPr lang="pl-PL" b="1" dirty="0"/>
              <a:t> </a:t>
            </a:r>
            <a:r>
              <a:rPr lang="pl-PL" b="1" dirty="0" err="1"/>
              <a:t>Seitenzahlen</a:t>
            </a:r>
            <a:r>
              <a:rPr lang="pl-PL" b="1" dirty="0"/>
              <a:t> </a:t>
            </a:r>
            <a:r>
              <a:rPr lang="pl-PL" b="1" dirty="0" err="1"/>
              <a:t>dazu</a:t>
            </a:r>
            <a:r>
              <a:rPr lang="pl-PL" b="1" dirty="0"/>
              <a:t>! Und GENAU </a:t>
            </a:r>
            <a:r>
              <a:rPr lang="pl-PL" b="1" dirty="0" err="1"/>
              <a:t>abschreiben</a:t>
            </a:r>
            <a:r>
              <a:rPr lang="pl-PL" b="1" dirty="0"/>
              <a:t>!</a:t>
            </a:r>
          </a:p>
          <a:p>
            <a:pPr marL="114300" indent="0">
              <a:buNone/>
            </a:pPr>
            <a:endParaRPr lang="de-DE" dirty="0"/>
          </a:p>
          <a:p>
            <a:pPr marL="114300" indent="0">
              <a:buNone/>
            </a:pPr>
            <a:endParaRPr lang="de-DE" dirty="0"/>
          </a:p>
          <a:p>
            <a:pPr marL="114300" indent="0">
              <a:buNone/>
            </a:pPr>
            <a:r>
              <a:rPr lang="de-DE" dirty="0" smtClean="0"/>
              <a:t>Beim Lesen: </a:t>
            </a:r>
          </a:p>
          <a:p>
            <a:pPr>
              <a:buFontTx/>
              <a:buChar char="-"/>
            </a:pPr>
            <a:r>
              <a:rPr lang="de-DE" dirty="0" smtClean="0"/>
              <a:t>Was ist der Untersuchungsgegenstand?</a:t>
            </a:r>
          </a:p>
          <a:p>
            <a:pPr>
              <a:buFontTx/>
              <a:buChar char="-"/>
            </a:pPr>
            <a:r>
              <a:rPr lang="de-DE" dirty="0" smtClean="0"/>
              <a:t>Was ist die Frage des Autors/der Autorin?</a:t>
            </a:r>
          </a:p>
          <a:p>
            <a:pPr>
              <a:buFontTx/>
              <a:buChar char="-"/>
            </a:pPr>
            <a:r>
              <a:rPr lang="de-DE" dirty="0" smtClean="0"/>
              <a:t>Welcher methodische Ansatz liegt zugrunde? Wie wird vorgegangen?</a:t>
            </a:r>
          </a:p>
          <a:p>
            <a:pPr>
              <a:buFontTx/>
              <a:buChar char="-"/>
            </a:pPr>
            <a:r>
              <a:rPr lang="pl-PL" dirty="0" err="1" smtClean="0"/>
              <a:t>Welche</a:t>
            </a:r>
            <a:r>
              <a:rPr lang="pl-PL" dirty="0" smtClean="0"/>
              <a:t> </a:t>
            </a:r>
            <a:r>
              <a:rPr lang="pl-PL" dirty="0" err="1" smtClean="0"/>
              <a:t>Thesen</a:t>
            </a:r>
            <a:r>
              <a:rPr lang="pl-PL" dirty="0" smtClean="0"/>
              <a:t> </a:t>
            </a:r>
            <a:r>
              <a:rPr lang="pl-PL" dirty="0" err="1" smtClean="0"/>
              <a:t>werden</a:t>
            </a:r>
            <a:r>
              <a:rPr lang="pl-PL" dirty="0" smtClean="0"/>
              <a:t> </a:t>
            </a:r>
            <a:r>
              <a:rPr lang="pl-PL" dirty="0" err="1" smtClean="0"/>
              <a:t>aufgestellt</a:t>
            </a:r>
            <a:r>
              <a:rPr lang="pl-PL" dirty="0" smtClean="0"/>
              <a:t>?</a:t>
            </a:r>
          </a:p>
          <a:p>
            <a:pPr>
              <a:buFontTx/>
              <a:buChar char="-"/>
            </a:pPr>
            <a:r>
              <a:rPr lang="pl-PL" dirty="0" smtClean="0"/>
              <a:t>Wie </a:t>
            </a:r>
            <a:r>
              <a:rPr lang="pl-PL" dirty="0" err="1" smtClean="0"/>
              <a:t>sind</a:t>
            </a:r>
            <a:r>
              <a:rPr lang="pl-PL" dirty="0" smtClean="0"/>
              <a:t> </a:t>
            </a:r>
            <a:r>
              <a:rPr lang="pl-PL" dirty="0" err="1" smtClean="0"/>
              <a:t>die</a:t>
            </a:r>
            <a:r>
              <a:rPr lang="pl-PL" dirty="0" smtClean="0"/>
              <a:t> </a:t>
            </a:r>
            <a:r>
              <a:rPr lang="pl-PL" dirty="0" err="1" smtClean="0"/>
              <a:t>begründet</a:t>
            </a:r>
            <a:r>
              <a:rPr lang="pl-PL" dirty="0" smtClean="0"/>
              <a:t>?</a:t>
            </a:r>
          </a:p>
          <a:p>
            <a:pPr>
              <a:buFontTx/>
              <a:buChar char="-"/>
            </a:pPr>
            <a:r>
              <a:rPr lang="pl-PL" dirty="0" err="1" smtClean="0"/>
              <a:t>Ist</a:t>
            </a:r>
            <a:r>
              <a:rPr lang="pl-PL" dirty="0" smtClean="0"/>
              <a:t> </a:t>
            </a:r>
            <a:r>
              <a:rPr lang="pl-PL" dirty="0" err="1" smtClean="0"/>
              <a:t>die</a:t>
            </a:r>
            <a:r>
              <a:rPr lang="pl-PL" dirty="0" smtClean="0"/>
              <a:t> </a:t>
            </a:r>
            <a:r>
              <a:rPr lang="pl-PL" dirty="0" err="1" smtClean="0"/>
              <a:t>Argumenation</a:t>
            </a:r>
            <a:r>
              <a:rPr lang="pl-PL" dirty="0" smtClean="0"/>
              <a:t> </a:t>
            </a:r>
            <a:r>
              <a:rPr lang="pl-PL" dirty="0" err="1" smtClean="0"/>
              <a:t>nachvollziehbar</a:t>
            </a:r>
            <a:r>
              <a:rPr lang="pl-PL" dirty="0" smtClean="0"/>
              <a:t>?</a:t>
            </a:r>
          </a:p>
          <a:p>
            <a:pPr>
              <a:buFontTx/>
              <a:buChar char="-"/>
            </a:pPr>
            <a:endParaRPr lang="pl-PL" dirty="0"/>
          </a:p>
          <a:p>
            <a:endParaRPr lang="pl-PL" dirty="0"/>
          </a:p>
        </p:txBody>
      </p:sp>
    </p:spTree>
    <p:extLst>
      <p:ext uri="{BB962C8B-B14F-4D97-AF65-F5344CB8AC3E}">
        <p14:creationId xmlns:p14="http://schemas.microsoft.com/office/powerpoint/2010/main" val="36371794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6. Hausarbeit</a:t>
            </a:r>
            <a:endParaRPr lang="de-DE" dirty="0"/>
          </a:p>
        </p:txBody>
      </p:sp>
      <p:sp>
        <p:nvSpPr>
          <p:cNvPr id="3" name="Textplatzhalter 2"/>
          <p:cNvSpPr>
            <a:spLocks noGrp="1"/>
          </p:cNvSpPr>
          <p:nvPr>
            <p:ph type="body" idx="1"/>
          </p:nvPr>
        </p:nvSpPr>
        <p:spPr/>
        <p:txBody>
          <a:bodyPr/>
          <a:lstStyle/>
          <a:p>
            <a:r>
              <a:rPr lang="de-DE" dirty="0" smtClean="0"/>
              <a:t>von A wie Aufbau bis S wie Schluss</a:t>
            </a:r>
            <a:endParaRPr lang="de-DE" dirty="0"/>
          </a:p>
        </p:txBody>
      </p:sp>
    </p:spTree>
    <p:extLst>
      <p:ext uri="{BB962C8B-B14F-4D97-AF65-F5344CB8AC3E}">
        <p14:creationId xmlns:p14="http://schemas.microsoft.com/office/powerpoint/2010/main" val="3814086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a:xfrm>
            <a:off x="457200" y="1752600"/>
            <a:ext cx="8229600" cy="5105400"/>
          </a:xfrm>
        </p:spPr>
        <p:txBody>
          <a:bodyPr>
            <a:normAutofit fontScale="55000" lnSpcReduction="20000"/>
          </a:bodyPr>
          <a:lstStyle/>
          <a:p>
            <a:pPr marL="571500" indent="-457200">
              <a:buAutoNum type="arabicPeriod"/>
            </a:pPr>
            <a:r>
              <a:rPr lang="de-DE" dirty="0" smtClean="0"/>
              <a:t>Ziel</a:t>
            </a:r>
          </a:p>
          <a:p>
            <a:pPr marL="571500" indent="-457200">
              <a:buAutoNum type="arabicPeriod"/>
            </a:pPr>
            <a:r>
              <a:rPr lang="de-DE" dirty="0" smtClean="0"/>
              <a:t>Themeneingrenzung</a:t>
            </a:r>
          </a:p>
          <a:p>
            <a:pPr marL="571500" indent="-457200">
              <a:buAutoNum type="arabicPeriod"/>
            </a:pPr>
            <a:r>
              <a:rPr lang="de-DE" dirty="0" smtClean="0"/>
              <a:t>Suche nach Literatur</a:t>
            </a:r>
          </a:p>
          <a:p>
            <a:pPr marL="571500" indent="-457200">
              <a:buFont typeface="+mj-lt"/>
              <a:buAutoNum type="arabicPeriod"/>
            </a:pPr>
            <a:r>
              <a:rPr lang="de-DE" smtClean="0"/>
              <a:t>Hilfsmittel</a:t>
            </a:r>
            <a:endParaRPr lang="de-DE" dirty="0" smtClean="0"/>
          </a:p>
          <a:p>
            <a:pPr marL="868680" lvl="1" indent="-457200">
              <a:buFont typeface="+mj-lt"/>
              <a:buAutoNum type="arabicPeriod"/>
            </a:pPr>
            <a:r>
              <a:rPr lang="de-DE" dirty="0" smtClean="0"/>
              <a:t>Datenbanken</a:t>
            </a:r>
            <a:endParaRPr lang="de-DE" dirty="0"/>
          </a:p>
          <a:p>
            <a:pPr marL="868680" lvl="1" indent="-457200">
              <a:buFont typeface="+mj-lt"/>
              <a:buAutoNum type="arabicPeriod"/>
            </a:pPr>
            <a:r>
              <a:rPr lang="de-DE" dirty="0" smtClean="0"/>
              <a:t>Bilddatenbanken</a:t>
            </a:r>
          </a:p>
          <a:p>
            <a:pPr marL="571500" indent="-457200">
              <a:buFont typeface="Arial" pitchFamily="34" charset="0"/>
              <a:buAutoNum type="arabicPeriod" startAt="5"/>
            </a:pPr>
            <a:r>
              <a:rPr lang="de-DE" dirty="0"/>
              <a:t>Lesen</a:t>
            </a:r>
          </a:p>
          <a:p>
            <a:pPr marL="571500" indent="-457200">
              <a:buAutoNum type="arabicPeriod" startAt="5"/>
            </a:pPr>
            <a:r>
              <a:rPr lang="de-DE" dirty="0" smtClean="0"/>
              <a:t>Hausarbeit</a:t>
            </a:r>
            <a:endParaRPr lang="de-DE" dirty="0"/>
          </a:p>
          <a:p>
            <a:pPr marL="868680" lvl="1" indent="-457200">
              <a:buAutoNum type="arabicPeriod"/>
            </a:pPr>
            <a:r>
              <a:rPr lang="de-DE" dirty="0"/>
              <a:t>Aufbau</a:t>
            </a:r>
          </a:p>
          <a:p>
            <a:pPr marL="868680" lvl="1" indent="-457200">
              <a:buAutoNum type="arabicPeriod"/>
            </a:pPr>
            <a:r>
              <a:rPr lang="de-DE" dirty="0"/>
              <a:t>Einleitung</a:t>
            </a:r>
          </a:p>
          <a:p>
            <a:pPr marL="868680" lvl="1" indent="-457200">
              <a:buAutoNum type="arabicPeriod"/>
            </a:pPr>
            <a:r>
              <a:rPr lang="de-DE" dirty="0" smtClean="0"/>
              <a:t>Hauptteil</a:t>
            </a:r>
          </a:p>
          <a:p>
            <a:pPr marL="868680" lvl="1" indent="-457200">
              <a:buAutoNum type="arabicPeriod"/>
            </a:pPr>
            <a:r>
              <a:rPr lang="de-DE" dirty="0" smtClean="0"/>
              <a:t>Zum Stil</a:t>
            </a:r>
            <a:endParaRPr lang="de-DE" dirty="0"/>
          </a:p>
          <a:p>
            <a:pPr marL="868680" lvl="1" indent="-457200">
              <a:buAutoNum type="arabicPeriod"/>
            </a:pPr>
            <a:r>
              <a:rPr lang="de-DE" dirty="0"/>
              <a:t>Schluss</a:t>
            </a:r>
          </a:p>
          <a:p>
            <a:pPr marL="868680" lvl="1" indent="-457200">
              <a:buAutoNum type="arabicPeriod"/>
            </a:pPr>
            <a:r>
              <a:rPr lang="de-DE" dirty="0"/>
              <a:t>Titelblatt und Format</a:t>
            </a:r>
          </a:p>
          <a:p>
            <a:pPr marL="868680" lvl="1" indent="-457200">
              <a:buAutoNum type="arabicPeriod"/>
            </a:pPr>
            <a:r>
              <a:rPr lang="de-DE" dirty="0"/>
              <a:t>Inhaltsverzeichnis</a:t>
            </a:r>
          </a:p>
          <a:p>
            <a:pPr marL="868680" lvl="1" indent="-457200">
              <a:buAutoNum type="arabicPeriod"/>
            </a:pPr>
            <a:r>
              <a:rPr lang="de-DE" dirty="0"/>
              <a:t>Anhang</a:t>
            </a:r>
          </a:p>
          <a:p>
            <a:pPr marL="868680" lvl="1" indent="-457200">
              <a:buAutoNum type="arabicPeriod"/>
            </a:pPr>
            <a:r>
              <a:rPr lang="de-DE" dirty="0"/>
              <a:t>Bibliographie</a:t>
            </a:r>
          </a:p>
          <a:p>
            <a:pPr marL="868680" lvl="1" indent="-457200">
              <a:buAutoNum type="arabicPeriod"/>
            </a:pPr>
            <a:r>
              <a:rPr lang="de-DE" dirty="0"/>
              <a:t>Abgabe</a:t>
            </a:r>
            <a:endParaRPr lang="de-DE" dirty="0" smtClean="0"/>
          </a:p>
          <a:p>
            <a:pPr marL="571500" indent="-457200">
              <a:buAutoNum type="arabicPeriod" startAt="5"/>
            </a:pPr>
            <a:r>
              <a:rPr lang="de-DE" dirty="0" smtClean="0"/>
              <a:t>Zitieren</a:t>
            </a:r>
          </a:p>
          <a:p>
            <a:pPr marL="868680" lvl="1" indent="-457200">
              <a:buAutoNum type="arabicPeriod"/>
            </a:pPr>
            <a:r>
              <a:rPr lang="de-DE" dirty="0" smtClean="0"/>
              <a:t>Zitierstile</a:t>
            </a:r>
            <a:endParaRPr lang="de-DE" dirty="0"/>
          </a:p>
          <a:p>
            <a:pPr marL="868680" lvl="1" indent="-457200">
              <a:buAutoNum type="arabicPeriod"/>
            </a:pPr>
            <a:r>
              <a:rPr lang="de-DE" dirty="0"/>
              <a:t>Grundschema f. selbst. Veröffentlichungen</a:t>
            </a:r>
          </a:p>
          <a:p>
            <a:pPr marL="868680" lvl="1" indent="-457200">
              <a:buAutoNum type="arabicPeriod"/>
            </a:pPr>
            <a:r>
              <a:rPr lang="de-DE" dirty="0"/>
              <a:t>Grundschema f. nicht-selbst. Veröffentlichungen</a:t>
            </a:r>
          </a:p>
          <a:p>
            <a:pPr marL="868680" lvl="1" indent="-457200">
              <a:buAutoNum type="arabicPeriod"/>
            </a:pPr>
            <a:r>
              <a:rPr lang="de-DE" dirty="0"/>
              <a:t>Lexika</a:t>
            </a:r>
          </a:p>
          <a:p>
            <a:pPr marL="868680" lvl="1" indent="-457200">
              <a:buAutoNum type="arabicPeriod"/>
            </a:pPr>
            <a:r>
              <a:rPr lang="de-DE" dirty="0" smtClean="0"/>
              <a:t>Ausstellungskataloge</a:t>
            </a:r>
          </a:p>
          <a:p>
            <a:pPr marL="868680" lvl="1" indent="-457200">
              <a:buAutoNum type="arabicPeriod"/>
            </a:pPr>
            <a:r>
              <a:rPr lang="de-DE" dirty="0" smtClean="0"/>
              <a:t>Onlinedokumente</a:t>
            </a:r>
          </a:p>
          <a:p>
            <a:pPr marL="571500" lvl="0" indent="-457200">
              <a:buClr>
                <a:srgbClr val="93A299"/>
              </a:buClr>
              <a:buFont typeface="Arial" pitchFamily="34" charset="0"/>
              <a:buAutoNum type="arabicPeriod" startAt="5"/>
            </a:pPr>
            <a:r>
              <a:rPr lang="de-DE" dirty="0" smtClean="0">
                <a:solidFill>
                  <a:srgbClr val="564B3C"/>
                </a:solidFill>
              </a:rPr>
              <a:t>Wichtig</a:t>
            </a:r>
          </a:p>
          <a:p>
            <a:pPr marL="571500" lvl="0" indent="-457200">
              <a:buClr>
                <a:srgbClr val="93A299"/>
              </a:buClr>
              <a:buFont typeface="Arial" pitchFamily="34" charset="0"/>
              <a:buAutoNum type="arabicPeriod" startAt="5"/>
            </a:pPr>
            <a:r>
              <a:rPr lang="de-DE" dirty="0" smtClean="0">
                <a:solidFill>
                  <a:srgbClr val="564B3C"/>
                </a:solidFill>
              </a:rPr>
              <a:t>Abgabe und Hilfe</a:t>
            </a:r>
            <a:endParaRPr lang="de-DE" dirty="0">
              <a:solidFill>
                <a:srgbClr val="564B3C"/>
              </a:solidFill>
            </a:endParaRPr>
          </a:p>
          <a:p>
            <a:pPr marL="411480" lvl="1" indent="0">
              <a:buNone/>
            </a:pPr>
            <a:endParaRPr lang="de-DE" dirty="0" smtClean="0"/>
          </a:p>
        </p:txBody>
      </p:sp>
    </p:spTree>
    <p:extLst>
      <p:ext uri="{BB962C8B-B14F-4D97-AF65-F5344CB8AC3E}">
        <p14:creationId xmlns:p14="http://schemas.microsoft.com/office/powerpoint/2010/main" val="40829722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Hausarbeit</a:t>
            </a:r>
            <a:endParaRPr lang="de-DE" dirty="0"/>
          </a:p>
        </p:txBody>
      </p:sp>
      <p:sp>
        <p:nvSpPr>
          <p:cNvPr id="3" name="Inhaltsplatzhalter 2"/>
          <p:cNvSpPr>
            <a:spLocks noGrp="1"/>
          </p:cNvSpPr>
          <p:nvPr>
            <p:ph idx="1"/>
          </p:nvPr>
        </p:nvSpPr>
        <p:spPr/>
        <p:txBody>
          <a:bodyPr>
            <a:normAutofit lnSpcReduction="10000"/>
          </a:bodyPr>
          <a:lstStyle/>
          <a:p>
            <a:pPr marL="114300" indent="0">
              <a:buNone/>
            </a:pPr>
            <a:endParaRPr lang="de-DE" dirty="0" smtClean="0"/>
          </a:p>
          <a:p>
            <a:pPr marL="114300" indent="0">
              <a:buNone/>
            </a:pPr>
            <a:endParaRPr lang="de-DE" dirty="0"/>
          </a:p>
          <a:p>
            <a:pPr marL="114300" indent="0">
              <a:buNone/>
            </a:pPr>
            <a:r>
              <a:rPr lang="de-DE" dirty="0" smtClean="0"/>
              <a:t>Die </a:t>
            </a:r>
            <a:r>
              <a:rPr lang="de-DE" dirty="0"/>
              <a:t>Aufgabe ist es, ein Thema klar formuliert, überzeugend strukturiert und nachvollziehbar darzulegen. </a:t>
            </a:r>
            <a:endParaRPr lang="de-DE" dirty="0" smtClean="0"/>
          </a:p>
          <a:p>
            <a:pPr marL="114300" indent="0">
              <a:buNone/>
            </a:pPr>
            <a:endParaRPr lang="de-DE" dirty="0"/>
          </a:p>
          <a:p>
            <a:pPr marL="114300" indent="0">
              <a:buNone/>
            </a:pPr>
            <a:r>
              <a:rPr lang="de-DE" dirty="0" err="1" smtClean="0">
                <a:solidFill>
                  <a:srgbClr val="FF0000"/>
                </a:solidFill>
              </a:rPr>
              <a:t>S</a:t>
            </a:r>
            <a:r>
              <a:rPr lang="de-DE" dirty="0" err="1" smtClean="0"/>
              <a:t>ort</a:t>
            </a:r>
            <a:r>
              <a:rPr lang="de-DE" dirty="0" smtClean="0"/>
              <a:t>		</a:t>
            </a:r>
            <a:r>
              <a:rPr lang="de-DE" baseline="30000" dirty="0" smtClean="0"/>
              <a:t>erst Gedanken, Ideen, Bausteine sortieren</a:t>
            </a:r>
          </a:p>
          <a:p>
            <a:pPr marL="114300" indent="0">
              <a:buNone/>
            </a:pPr>
            <a:r>
              <a:rPr lang="de-DE" dirty="0" smtClean="0">
                <a:solidFill>
                  <a:srgbClr val="FF0000"/>
                </a:solidFill>
              </a:rPr>
              <a:t>S</a:t>
            </a:r>
            <a:r>
              <a:rPr lang="de-DE" dirty="0" smtClean="0"/>
              <a:t>elect	</a:t>
            </a:r>
            <a:r>
              <a:rPr lang="de-DE" baseline="30000" dirty="0" smtClean="0"/>
              <a:t>dann das für die Frage Wichtige aussuchen</a:t>
            </a:r>
          </a:p>
          <a:p>
            <a:pPr marL="114300" indent="0">
              <a:buNone/>
            </a:pPr>
            <a:r>
              <a:rPr lang="de-DE" dirty="0" err="1" smtClean="0">
                <a:solidFill>
                  <a:srgbClr val="FF0000"/>
                </a:solidFill>
              </a:rPr>
              <a:t>S</a:t>
            </a:r>
            <a:r>
              <a:rPr lang="de-DE" dirty="0" err="1" smtClean="0"/>
              <a:t>tructure</a:t>
            </a:r>
            <a:r>
              <a:rPr lang="de-DE" dirty="0" smtClean="0"/>
              <a:t>	</a:t>
            </a:r>
            <a:r>
              <a:rPr lang="de-DE" baseline="30000" dirty="0" smtClean="0"/>
              <a:t>dann strukturieren und mit dem roten Faden verbinden</a:t>
            </a:r>
          </a:p>
          <a:p>
            <a:pPr marL="114300" indent="0">
              <a:buNone/>
            </a:pPr>
            <a:endParaRPr lang="de-DE" dirty="0" smtClean="0"/>
          </a:p>
          <a:p>
            <a:pPr marL="114300" indent="0">
              <a:buNone/>
            </a:pPr>
            <a:endParaRPr lang="de-DE" dirty="0"/>
          </a:p>
          <a:p>
            <a:pPr marL="114300" indent="0">
              <a:buNone/>
            </a:pPr>
            <a:endParaRPr lang="de-DE" dirty="0" smtClean="0"/>
          </a:p>
          <a:p>
            <a:pPr marL="114300" indent="0">
              <a:buNone/>
            </a:pPr>
            <a:endParaRPr lang="de-DE" dirty="0"/>
          </a:p>
          <a:p>
            <a:pPr marL="114300" indent="0">
              <a:buNone/>
            </a:pPr>
            <a:endParaRPr lang="de-DE" dirty="0"/>
          </a:p>
        </p:txBody>
      </p:sp>
    </p:spTree>
    <p:extLst>
      <p:ext uri="{BB962C8B-B14F-4D97-AF65-F5344CB8AC3E}">
        <p14:creationId xmlns:p14="http://schemas.microsoft.com/office/powerpoint/2010/main" val="32176734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6</a:t>
            </a:r>
            <a:r>
              <a:rPr lang="de-DE" dirty="0" smtClean="0"/>
              <a:t>.1 Aufbau</a:t>
            </a:r>
            <a:endParaRPr lang="de-DE" dirty="0"/>
          </a:p>
        </p:txBody>
      </p:sp>
      <p:sp>
        <p:nvSpPr>
          <p:cNvPr id="3" name="Inhaltsplatzhalter 2"/>
          <p:cNvSpPr>
            <a:spLocks noGrp="1"/>
          </p:cNvSpPr>
          <p:nvPr>
            <p:ph idx="1"/>
          </p:nvPr>
        </p:nvSpPr>
        <p:spPr/>
        <p:txBody>
          <a:bodyPr/>
          <a:lstStyle/>
          <a:p>
            <a:pPr marL="114300" indent="0">
              <a:buNone/>
            </a:pPr>
            <a:endParaRPr lang="de-DE" dirty="0" smtClean="0"/>
          </a:p>
          <a:p>
            <a:pPr marL="114300" indent="0">
              <a:buNone/>
            </a:pPr>
            <a:r>
              <a:rPr lang="de-DE" dirty="0" smtClean="0"/>
              <a:t>Fragen </a:t>
            </a:r>
            <a:r>
              <a:rPr lang="de-DE" dirty="0"/>
              <a:t>und Probleme, die ein Thema aufwirft, </a:t>
            </a:r>
            <a:r>
              <a:rPr lang="de-DE" dirty="0" smtClean="0"/>
              <a:t>klarmachen und </a:t>
            </a:r>
            <a:r>
              <a:rPr lang="de-DE" dirty="0"/>
              <a:t>benennen. </a:t>
            </a:r>
            <a:endParaRPr lang="de-DE" dirty="0" smtClean="0"/>
          </a:p>
          <a:p>
            <a:pPr marL="114300" indent="0">
              <a:buNone/>
            </a:pPr>
            <a:endParaRPr lang="de-DE" dirty="0" smtClean="0"/>
          </a:p>
          <a:p>
            <a:pPr marL="114300" indent="0">
              <a:buNone/>
            </a:pPr>
            <a:r>
              <a:rPr lang="de-DE" dirty="0" smtClean="0"/>
              <a:t>Die </a:t>
            </a:r>
            <a:r>
              <a:rPr lang="de-DE" dirty="0"/>
              <a:t>Hausarbeit ist als Diskussion dieser Aufgabenstellung zu verstehen</a:t>
            </a:r>
            <a:r>
              <a:rPr lang="de-DE" dirty="0" smtClean="0"/>
              <a:t>.</a:t>
            </a:r>
          </a:p>
          <a:p>
            <a:pPr marL="114300" indent="0">
              <a:buNone/>
            </a:pPr>
            <a:endParaRPr lang="de-DE" dirty="0" smtClean="0"/>
          </a:p>
          <a:p>
            <a:pPr marL="114300" indent="0">
              <a:buNone/>
            </a:pPr>
            <a:r>
              <a:rPr lang="de-DE" dirty="0" smtClean="0"/>
              <a:t>Die </a:t>
            </a:r>
            <a:r>
              <a:rPr lang="de-DE" dirty="0"/>
              <a:t>Argumentation der Ausführungen ist auf die Aufgabenstellung zu beziehen und logisch und nachvollziehbar zu strukturieren. </a:t>
            </a:r>
          </a:p>
          <a:p>
            <a:pPr marL="114300" indent="0">
              <a:buNone/>
            </a:pPr>
            <a:endParaRPr lang="de-DE" dirty="0"/>
          </a:p>
        </p:txBody>
      </p:sp>
    </p:spTree>
    <p:extLst>
      <p:ext uri="{BB962C8B-B14F-4D97-AF65-F5344CB8AC3E}">
        <p14:creationId xmlns:p14="http://schemas.microsoft.com/office/powerpoint/2010/main" val="29361122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426128" y="2017039"/>
            <a:ext cx="8229600" cy="3494617"/>
          </a:xfrm>
        </p:spPr>
        <p:txBody>
          <a:bodyPr/>
          <a:lstStyle/>
          <a:p>
            <a:pPr marL="0" indent="0">
              <a:buNone/>
            </a:pPr>
            <a:r>
              <a:rPr lang="de-DE" dirty="0" smtClean="0"/>
              <a:t>Für sich eine feinere Gliederung erstellen</a:t>
            </a:r>
            <a:r>
              <a:rPr lang="de-DE" dirty="0"/>
              <a:t>:</a:t>
            </a:r>
            <a:endParaRPr lang="de-DE" dirty="0" smtClean="0"/>
          </a:p>
          <a:p>
            <a:pPr marL="0" indent="0">
              <a:buNone/>
            </a:pPr>
            <a:endParaRPr lang="de-DE" dirty="0" smtClean="0"/>
          </a:p>
          <a:p>
            <a:pPr marL="0" indent="0">
              <a:buNone/>
            </a:pPr>
            <a:r>
              <a:rPr lang="de-DE" sz="1800" dirty="0" smtClean="0"/>
              <a:t>1. Einleitung: Diese Arbeit wird erläutern/erörtern/zeigen, </a:t>
            </a:r>
            <a:r>
              <a:rPr lang="de-DE" sz="1800" dirty="0" err="1" smtClean="0"/>
              <a:t>dass.</a:t>
            </a:r>
            <a:r>
              <a:rPr lang="de-DE" sz="1800" dirty="0" smtClean="0"/>
              <a:t>..</a:t>
            </a:r>
          </a:p>
          <a:p>
            <a:pPr marL="0" indent="0">
              <a:buNone/>
            </a:pPr>
            <a:endParaRPr lang="de-DE" sz="1800" dirty="0" smtClean="0"/>
          </a:p>
          <a:p>
            <a:pPr marL="0" indent="0">
              <a:buNone/>
            </a:pPr>
            <a:r>
              <a:rPr lang="de-DE" sz="1800" dirty="0" smtClean="0"/>
              <a:t>2. Hauptteil</a:t>
            </a:r>
          </a:p>
          <a:p>
            <a:pPr marL="0" indent="0">
              <a:buNone/>
            </a:pPr>
            <a:r>
              <a:rPr lang="de-DE" sz="1400" dirty="0" smtClean="0"/>
              <a:t>	2.1. Abschnitt: Einführung in den Abschnitt</a:t>
            </a:r>
          </a:p>
          <a:p>
            <a:pPr marL="0" indent="0">
              <a:buNone/>
            </a:pPr>
            <a:r>
              <a:rPr lang="de-DE" sz="1000" dirty="0"/>
              <a:t>	</a:t>
            </a:r>
            <a:r>
              <a:rPr lang="de-DE" sz="1000" dirty="0" smtClean="0"/>
              <a:t>	1. Paragraph zeigt, </a:t>
            </a:r>
            <a:r>
              <a:rPr lang="de-DE" sz="1000" dirty="0" err="1" smtClean="0"/>
              <a:t>dass.</a:t>
            </a:r>
            <a:r>
              <a:rPr lang="de-DE" sz="1000" dirty="0" smtClean="0"/>
              <a:t>... Zum Beispiel...</a:t>
            </a:r>
          </a:p>
          <a:p>
            <a:pPr marL="0" indent="0">
              <a:buNone/>
            </a:pPr>
            <a:r>
              <a:rPr lang="de-DE" sz="1000" dirty="0"/>
              <a:t>	</a:t>
            </a:r>
            <a:r>
              <a:rPr lang="de-DE" sz="1000" dirty="0" smtClean="0"/>
              <a:t>	2. Paragraph zeigt, </a:t>
            </a:r>
            <a:r>
              <a:rPr lang="de-DE" sz="1000" dirty="0" err="1" smtClean="0"/>
              <a:t>dass.</a:t>
            </a:r>
            <a:r>
              <a:rPr lang="de-DE" sz="1000" dirty="0" smtClean="0"/>
              <a:t>..</a:t>
            </a:r>
          </a:p>
          <a:p>
            <a:pPr marL="0" indent="0">
              <a:buNone/>
            </a:pPr>
            <a:r>
              <a:rPr lang="de-DE" sz="1000" dirty="0"/>
              <a:t>	</a:t>
            </a:r>
            <a:r>
              <a:rPr lang="de-DE" sz="1000" dirty="0" smtClean="0"/>
              <a:t>	3. Paragraph zeigt, </a:t>
            </a:r>
            <a:r>
              <a:rPr lang="de-DE" sz="1000" dirty="0" err="1" smtClean="0"/>
              <a:t>dass.</a:t>
            </a:r>
            <a:r>
              <a:rPr lang="de-DE" sz="1000" dirty="0" smtClean="0"/>
              <a:t>..</a:t>
            </a:r>
          </a:p>
          <a:p>
            <a:pPr marL="0" indent="0">
              <a:buNone/>
            </a:pPr>
            <a:r>
              <a:rPr lang="de-DE" sz="1400" dirty="0"/>
              <a:t>	</a:t>
            </a:r>
            <a:r>
              <a:rPr lang="de-DE" sz="1400" dirty="0" smtClean="0"/>
              <a:t>=&gt; In diesem Abschnitt habe ich gezeigt, </a:t>
            </a:r>
            <a:r>
              <a:rPr lang="de-DE" sz="1400" dirty="0" err="1" smtClean="0"/>
              <a:t>dass.</a:t>
            </a:r>
            <a:r>
              <a:rPr lang="de-DE" sz="1400" dirty="0" smtClean="0"/>
              <a:t>..</a:t>
            </a:r>
          </a:p>
          <a:p>
            <a:pPr marL="0" indent="0">
              <a:buNone/>
            </a:pPr>
            <a:r>
              <a:rPr lang="de-DE" sz="1400" dirty="0" smtClean="0"/>
              <a:t>	2.2. Abschnitt: ...</a:t>
            </a:r>
          </a:p>
          <a:p>
            <a:pPr marL="0" indent="0">
              <a:buNone/>
            </a:pPr>
            <a:r>
              <a:rPr lang="de-DE" sz="1400" dirty="0" smtClean="0"/>
              <a:t>...</a:t>
            </a:r>
          </a:p>
          <a:p>
            <a:pPr marL="0" indent="0">
              <a:buNone/>
            </a:pPr>
            <a:r>
              <a:rPr lang="de-DE" sz="1800" dirty="0" smtClean="0"/>
              <a:t>3. Schluss: Diese Arbeit hat gezeigt, </a:t>
            </a:r>
            <a:r>
              <a:rPr lang="de-DE" sz="1800" dirty="0" err="1" smtClean="0"/>
              <a:t>dass.</a:t>
            </a:r>
            <a:r>
              <a:rPr lang="de-DE" sz="1800" dirty="0" smtClean="0"/>
              <a:t>..</a:t>
            </a:r>
            <a:endParaRPr lang="de-DE" sz="1800" dirty="0"/>
          </a:p>
        </p:txBody>
      </p:sp>
      <p:sp>
        <p:nvSpPr>
          <p:cNvPr id="3" name="Titel 2"/>
          <p:cNvSpPr>
            <a:spLocks noGrp="1"/>
          </p:cNvSpPr>
          <p:nvPr>
            <p:ph type="title"/>
          </p:nvPr>
        </p:nvSpPr>
        <p:spPr/>
        <p:txBody>
          <a:bodyPr/>
          <a:lstStyle/>
          <a:p>
            <a:r>
              <a:rPr lang="de-DE" dirty="0" smtClean="0"/>
              <a:t>PLANEN</a:t>
            </a:r>
            <a:endParaRPr lang="de-DE" dirty="0"/>
          </a:p>
        </p:txBody>
      </p:sp>
    </p:spTree>
    <p:extLst>
      <p:ext uri="{BB962C8B-B14F-4D97-AF65-F5344CB8AC3E}">
        <p14:creationId xmlns:p14="http://schemas.microsoft.com/office/powerpoint/2010/main" val="2343691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6.2 Einleitung</a:t>
            </a:r>
            <a:endParaRPr lang="de-DE" dirty="0"/>
          </a:p>
        </p:txBody>
      </p:sp>
      <p:sp>
        <p:nvSpPr>
          <p:cNvPr id="3" name="Inhaltsplatzhalter 2"/>
          <p:cNvSpPr>
            <a:spLocks noGrp="1"/>
          </p:cNvSpPr>
          <p:nvPr>
            <p:ph idx="1"/>
          </p:nvPr>
        </p:nvSpPr>
        <p:spPr/>
        <p:txBody>
          <a:bodyPr>
            <a:normAutofit fontScale="92500" lnSpcReduction="10000"/>
          </a:bodyPr>
          <a:lstStyle/>
          <a:p>
            <a:pPr marL="114300" indent="0">
              <a:buNone/>
            </a:pPr>
            <a:r>
              <a:rPr lang="de-DE" dirty="0"/>
              <a:t>Die </a:t>
            </a:r>
            <a:r>
              <a:rPr lang="de-DE" b="1" dirty="0"/>
              <a:t>Einleitung </a:t>
            </a:r>
            <a:r>
              <a:rPr lang="de-DE" dirty="0"/>
              <a:t>führt auf das Thema hin. </a:t>
            </a:r>
            <a:r>
              <a:rPr lang="de-DE" dirty="0" smtClean="0"/>
              <a:t> </a:t>
            </a:r>
          </a:p>
          <a:p>
            <a:pPr marL="114300" indent="0">
              <a:buNone/>
            </a:pPr>
            <a:r>
              <a:rPr lang="de-DE" dirty="0" smtClean="0"/>
              <a:t>- formuliert </a:t>
            </a:r>
            <a:r>
              <a:rPr lang="de-DE" dirty="0"/>
              <a:t>Zielsetzung und leitende </a:t>
            </a:r>
            <a:r>
              <a:rPr lang="de-DE" dirty="0" smtClean="0"/>
              <a:t>Fragestellung,</a:t>
            </a:r>
            <a:endParaRPr lang="de-DE" dirty="0"/>
          </a:p>
          <a:p>
            <a:pPr marL="114300" indent="0">
              <a:buNone/>
            </a:pPr>
            <a:r>
              <a:rPr lang="de-DE" dirty="0" smtClean="0"/>
              <a:t>- erläutert </a:t>
            </a:r>
            <a:r>
              <a:rPr lang="de-DE" dirty="0"/>
              <a:t>deren </a:t>
            </a:r>
            <a:r>
              <a:rPr lang="de-DE" dirty="0" smtClean="0"/>
              <a:t>Relevanz, </a:t>
            </a:r>
          </a:p>
          <a:p>
            <a:pPr marL="114300" indent="0">
              <a:buNone/>
            </a:pPr>
            <a:r>
              <a:rPr lang="de-DE" dirty="0" smtClean="0"/>
              <a:t>- beschreibt </a:t>
            </a:r>
            <a:r>
              <a:rPr lang="de-DE" dirty="0"/>
              <a:t>Literatur- und Quellenlage, </a:t>
            </a:r>
            <a:endParaRPr lang="de-DE" dirty="0" smtClean="0"/>
          </a:p>
          <a:p>
            <a:pPr marL="114300" indent="0">
              <a:buNone/>
            </a:pPr>
            <a:r>
              <a:rPr lang="de-DE" dirty="0" smtClean="0"/>
              <a:t>- stellt </a:t>
            </a:r>
            <a:r>
              <a:rPr lang="de-DE" dirty="0"/>
              <a:t>den Forschungsstand vor und begründet vor diesem </a:t>
            </a:r>
            <a:r>
              <a:rPr lang="de-DE" dirty="0" smtClean="0"/>
              <a:t>Hintergrund </a:t>
            </a:r>
            <a:r>
              <a:rPr lang="de-DE" dirty="0"/>
              <a:t>den eigenen Ansatz. </a:t>
            </a:r>
            <a:endParaRPr lang="de-DE" dirty="0" smtClean="0"/>
          </a:p>
          <a:p>
            <a:pPr marL="114300" indent="0">
              <a:buNone/>
            </a:pPr>
            <a:r>
              <a:rPr lang="de-DE" dirty="0" smtClean="0"/>
              <a:t>Also: </a:t>
            </a:r>
            <a:r>
              <a:rPr lang="de-DE" b="1" dirty="0" smtClean="0"/>
              <a:t>worum geht es und wie wird man vorgehen?</a:t>
            </a:r>
          </a:p>
          <a:p>
            <a:pPr marL="114300" indent="0">
              <a:buNone/>
            </a:pPr>
            <a:endParaRPr lang="de-DE" b="1" dirty="0" smtClean="0"/>
          </a:p>
          <a:p>
            <a:pPr marL="114300" lvl="0" indent="0">
              <a:buNone/>
            </a:pPr>
            <a:r>
              <a:rPr lang="de-DE" dirty="0"/>
              <a:t>M</a:t>
            </a:r>
            <a:r>
              <a:rPr lang="de-DE" dirty="0" smtClean="0"/>
              <a:t>ax</a:t>
            </a:r>
            <a:r>
              <a:rPr lang="de-DE" dirty="0"/>
              <a:t>. 10% des </a:t>
            </a:r>
            <a:r>
              <a:rPr lang="de-DE" dirty="0" smtClean="0"/>
              <a:t>Textes.</a:t>
            </a:r>
          </a:p>
          <a:p>
            <a:pPr marL="114300" lvl="0" indent="0">
              <a:buNone/>
            </a:pPr>
            <a:endParaRPr lang="de-DE" dirty="0"/>
          </a:p>
          <a:p>
            <a:pPr marL="114300" indent="0">
              <a:buNone/>
            </a:pPr>
            <a:r>
              <a:rPr lang="de-DE" sz="1900" dirty="0">
                <a:solidFill>
                  <a:schemeClr val="bg2">
                    <a:lumMod val="50000"/>
                  </a:schemeClr>
                </a:solidFill>
              </a:rPr>
              <a:t>NB: Es ist gut, seine Einleitung schon am Anfang zu schreiben. Die ändert sich dann im Laufe der Arbeit. Das ist gut und richtig. Aber man weiß </a:t>
            </a:r>
            <a:r>
              <a:rPr lang="de-DE" sz="1900" dirty="0" smtClean="0">
                <a:solidFill>
                  <a:schemeClr val="bg2">
                    <a:lumMod val="50000"/>
                  </a:schemeClr>
                </a:solidFill>
              </a:rPr>
              <a:t>immer </a:t>
            </a:r>
            <a:r>
              <a:rPr lang="de-DE" sz="1900" dirty="0">
                <a:solidFill>
                  <a:schemeClr val="bg2">
                    <a:lumMod val="50000"/>
                  </a:schemeClr>
                </a:solidFill>
              </a:rPr>
              <a:t>was das Ziel </a:t>
            </a:r>
            <a:r>
              <a:rPr lang="de-DE" sz="1900" dirty="0" smtClean="0">
                <a:solidFill>
                  <a:schemeClr val="bg2">
                    <a:lumMod val="50000"/>
                  </a:schemeClr>
                </a:solidFill>
              </a:rPr>
              <a:t>beim Schreiben ist </a:t>
            </a:r>
            <a:r>
              <a:rPr lang="de-DE" sz="1900" dirty="0">
                <a:solidFill>
                  <a:schemeClr val="bg2">
                    <a:lumMod val="50000"/>
                  </a:schemeClr>
                </a:solidFill>
              </a:rPr>
              <a:t>und verliert so weniger den roten Faden. Am Anfang kann das </a:t>
            </a:r>
            <a:r>
              <a:rPr lang="de-DE" sz="1900" dirty="0" err="1">
                <a:solidFill>
                  <a:schemeClr val="bg2">
                    <a:lumMod val="50000"/>
                  </a:schemeClr>
                </a:solidFill>
              </a:rPr>
              <a:t>thesis</a:t>
            </a:r>
            <a:r>
              <a:rPr lang="de-DE" sz="1900" dirty="0">
                <a:solidFill>
                  <a:schemeClr val="bg2">
                    <a:lumMod val="50000"/>
                  </a:schemeClr>
                </a:solidFill>
              </a:rPr>
              <a:t> </a:t>
            </a:r>
            <a:r>
              <a:rPr lang="de-DE" sz="1900" dirty="0" err="1">
                <a:solidFill>
                  <a:schemeClr val="bg2">
                    <a:lumMod val="50000"/>
                  </a:schemeClr>
                </a:solidFill>
              </a:rPr>
              <a:t>statement</a:t>
            </a:r>
            <a:r>
              <a:rPr lang="de-DE" sz="1900" dirty="0">
                <a:solidFill>
                  <a:schemeClr val="bg2">
                    <a:lumMod val="50000"/>
                  </a:schemeClr>
                </a:solidFill>
              </a:rPr>
              <a:t> sein: Diese Arbeit zeigt, </a:t>
            </a:r>
            <a:r>
              <a:rPr lang="de-DE" sz="1900" dirty="0" err="1">
                <a:solidFill>
                  <a:schemeClr val="bg2">
                    <a:lumMod val="50000"/>
                  </a:schemeClr>
                </a:solidFill>
              </a:rPr>
              <a:t>dass.</a:t>
            </a:r>
            <a:r>
              <a:rPr lang="de-DE" sz="1900" dirty="0">
                <a:solidFill>
                  <a:schemeClr val="bg2">
                    <a:lumMod val="50000"/>
                  </a:schemeClr>
                </a:solidFill>
              </a:rPr>
              <a:t>.. (das wird man irgendwann sowieso umschreiben wollen)</a:t>
            </a:r>
          </a:p>
          <a:p>
            <a:pPr marL="114300" lvl="0" indent="0">
              <a:buNone/>
            </a:pPr>
            <a:endParaRPr lang="de-DE" dirty="0"/>
          </a:p>
        </p:txBody>
      </p:sp>
    </p:spTree>
    <p:extLst>
      <p:ext uri="{BB962C8B-B14F-4D97-AF65-F5344CB8AC3E}">
        <p14:creationId xmlns:p14="http://schemas.microsoft.com/office/powerpoint/2010/main" val="38700214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6</a:t>
            </a:r>
            <a:r>
              <a:rPr lang="de-DE" dirty="0" smtClean="0"/>
              <a:t>.3 Hauptteil</a:t>
            </a:r>
            <a:endParaRPr lang="de-DE" dirty="0"/>
          </a:p>
        </p:txBody>
      </p:sp>
      <p:sp>
        <p:nvSpPr>
          <p:cNvPr id="3" name="Inhaltsplatzhalter 2"/>
          <p:cNvSpPr>
            <a:spLocks noGrp="1"/>
          </p:cNvSpPr>
          <p:nvPr>
            <p:ph idx="1"/>
          </p:nvPr>
        </p:nvSpPr>
        <p:spPr>
          <a:xfrm>
            <a:off x="457200" y="1752600"/>
            <a:ext cx="8229600" cy="5023658"/>
          </a:xfrm>
        </p:spPr>
        <p:txBody>
          <a:bodyPr>
            <a:normAutofit fontScale="77500" lnSpcReduction="20000"/>
          </a:bodyPr>
          <a:lstStyle/>
          <a:p>
            <a:pPr marL="114300" indent="0">
              <a:buNone/>
            </a:pPr>
            <a:r>
              <a:rPr lang="de-DE" sz="2800" dirty="0" smtClean="0"/>
              <a:t>Der </a:t>
            </a:r>
            <a:r>
              <a:rPr lang="de-DE" sz="2800" b="1" dirty="0" smtClean="0"/>
              <a:t>Hauptteil: </a:t>
            </a:r>
          </a:p>
          <a:p>
            <a:pPr marL="114300" indent="0">
              <a:buNone/>
            </a:pPr>
            <a:r>
              <a:rPr lang="de-DE" sz="2800" dirty="0" smtClean="0"/>
              <a:t>- entwickelt </a:t>
            </a:r>
            <a:r>
              <a:rPr lang="de-DE" sz="2800" dirty="0"/>
              <a:t>die Fragestellung, </a:t>
            </a:r>
            <a:endParaRPr lang="de-DE" sz="2800" dirty="0" smtClean="0"/>
          </a:p>
          <a:p>
            <a:pPr marL="114300" indent="0">
              <a:buNone/>
            </a:pPr>
            <a:r>
              <a:rPr lang="de-DE" sz="2800" dirty="0" smtClean="0"/>
              <a:t>- erläutert </a:t>
            </a:r>
            <a:r>
              <a:rPr lang="de-DE" sz="2800" dirty="0"/>
              <a:t>und diskutiert die Thesen und </a:t>
            </a:r>
            <a:endParaRPr lang="de-DE" sz="2800" dirty="0" smtClean="0"/>
          </a:p>
          <a:p>
            <a:pPr marL="114300" indent="0">
              <a:buNone/>
            </a:pPr>
            <a:r>
              <a:rPr lang="de-DE" sz="2800" dirty="0" smtClean="0"/>
              <a:t>- stellt </a:t>
            </a:r>
            <a:r>
              <a:rPr lang="de-DE" sz="2800" dirty="0"/>
              <a:t>die Ergebnisse dar. </a:t>
            </a:r>
          </a:p>
          <a:p>
            <a:pPr marL="114300" indent="0">
              <a:buNone/>
            </a:pPr>
            <a:r>
              <a:rPr lang="de-DE" sz="2800" dirty="0" smtClean="0"/>
              <a:t>Wichtig </a:t>
            </a:r>
            <a:r>
              <a:rPr lang="de-DE" sz="2800" dirty="0"/>
              <a:t>sind ein </a:t>
            </a:r>
            <a:r>
              <a:rPr lang="de-DE" sz="2800" b="1" dirty="0"/>
              <a:t>gut strukturierter und nachvollziehbarer Aufbau</a:t>
            </a:r>
            <a:r>
              <a:rPr lang="de-DE" sz="2800" dirty="0"/>
              <a:t>, der </a:t>
            </a:r>
            <a:r>
              <a:rPr lang="de-DE" sz="2800" b="1" dirty="0"/>
              <a:t>Nachweis der benutzten Literatur </a:t>
            </a:r>
            <a:r>
              <a:rPr lang="de-DE" sz="2800" dirty="0"/>
              <a:t>und eine </a:t>
            </a:r>
            <a:r>
              <a:rPr lang="de-DE" sz="2800" b="1" dirty="0"/>
              <a:t>sprachlich überzeugende Form</a:t>
            </a:r>
            <a:r>
              <a:rPr lang="de-DE" sz="2800" dirty="0"/>
              <a:t>. </a:t>
            </a:r>
          </a:p>
          <a:p>
            <a:pPr marL="114300" indent="0">
              <a:buNone/>
            </a:pPr>
            <a:endParaRPr lang="de-DE" sz="2800" dirty="0" smtClean="0"/>
          </a:p>
          <a:p>
            <a:pPr marL="114300" indent="0">
              <a:buNone/>
            </a:pPr>
            <a:r>
              <a:rPr lang="de-DE" sz="2800" dirty="0" smtClean="0"/>
              <a:t>Sachverhalt </a:t>
            </a:r>
            <a:r>
              <a:rPr lang="de-DE" sz="2800" dirty="0"/>
              <a:t>und eigenes Urteil </a:t>
            </a:r>
            <a:r>
              <a:rPr lang="de-DE" sz="2800" dirty="0" smtClean="0"/>
              <a:t>sauber trennen</a:t>
            </a:r>
          </a:p>
          <a:p>
            <a:pPr marL="114300" indent="0">
              <a:buNone/>
            </a:pPr>
            <a:r>
              <a:rPr lang="de-DE" sz="2800" dirty="0"/>
              <a:t>K</a:t>
            </a:r>
            <a:r>
              <a:rPr lang="de-DE" sz="2800" dirty="0" smtClean="0"/>
              <a:t>ontroverse </a:t>
            </a:r>
            <a:r>
              <a:rPr lang="de-DE" sz="2800" dirty="0"/>
              <a:t>Standpunkte </a:t>
            </a:r>
            <a:r>
              <a:rPr lang="de-DE" sz="2800" dirty="0" smtClean="0"/>
              <a:t>herausarbeiten</a:t>
            </a:r>
          </a:p>
          <a:p>
            <a:pPr marL="114300" indent="0">
              <a:buNone/>
            </a:pPr>
            <a:r>
              <a:rPr lang="de-DE" sz="2800" dirty="0" smtClean="0"/>
              <a:t>Historische </a:t>
            </a:r>
            <a:r>
              <a:rPr lang="de-DE" sz="2800" dirty="0"/>
              <a:t>Sachverhalte </a:t>
            </a:r>
            <a:r>
              <a:rPr lang="de-DE" sz="2800" dirty="0" err="1" smtClean="0"/>
              <a:t>i.d</a:t>
            </a:r>
            <a:r>
              <a:rPr lang="de-DE" sz="2800" dirty="0" smtClean="0"/>
              <a:t>. </a:t>
            </a:r>
            <a:r>
              <a:rPr lang="de-DE" sz="2800" dirty="0"/>
              <a:t>Regel in </a:t>
            </a:r>
            <a:r>
              <a:rPr lang="de-DE" sz="2800" dirty="0" smtClean="0"/>
              <a:t>Vergangenheitsform.</a:t>
            </a:r>
          </a:p>
          <a:p>
            <a:pPr marL="114300" indent="0">
              <a:buNone/>
            </a:pPr>
            <a:endParaRPr lang="de-DE" dirty="0"/>
          </a:p>
          <a:p>
            <a:pPr marL="114300" indent="0">
              <a:buNone/>
            </a:pPr>
            <a:r>
              <a:rPr lang="de-DE" sz="2100" dirty="0" smtClean="0">
                <a:solidFill>
                  <a:srgbClr val="9DA03F"/>
                </a:solidFill>
              </a:rPr>
              <a:t>NB: Die einzelnen Paragraphen sind die Bausteine Eurer Arbeit. Jeder einzelne sollte eine wichtige Funktion haben. Könnt ihr die nicht benennen, dann weg damit. In einem Paragraphen wird zum Beispiel ein Gedanke ausformuliert und anschaulich gemacht, durch Beispiele oder Bildbeschreibungen, durch Zitate, etc.  Gut lesbar wird die Arbeit, wenn ihr den Grundgedanken eines Paragraphen am Anfang desselben bringt und ihn dann erläutert.</a:t>
            </a:r>
            <a:endParaRPr lang="de-DE" sz="2100" dirty="0">
              <a:solidFill>
                <a:srgbClr val="9DA03F"/>
              </a:solidFill>
            </a:endParaRPr>
          </a:p>
        </p:txBody>
      </p:sp>
    </p:spTree>
    <p:extLst>
      <p:ext uri="{BB962C8B-B14F-4D97-AF65-F5344CB8AC3E}">
        <p14:creationId xmlns:p14="http://schemas.microsoft.com/office/powerpoint/2010/main" val="17037177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6.4 Zum Stil</a:t>
            </a:r>
            <a:endParaRPr lang="de-DE" dirty="0"/>
          </a:p>
        </p:txBody>
      </p:sp>
      <p:sp>
        <p:nvSpPr>
          <p:cNvPr id="3" name="Inhaltsplatzhalter 2"/>
          <p:cNvSpPr>
            <a:spLocks noGrp="1"/>
          </p:cNvSpPr>
          <p:nvPr>
            <p:ph idx="1"/>
          </p:nvPr>
        </p:nvSpPr>
        <p:spPr/>
        <p:txBody>
          <a:bodyPr/>
          <a:lstStyle/>
          <a:p>
            <a:pPr marL="114300" indent="0">
              <a:buNone/>
            </a:pPr>
            <a:r>
              <a:rPr lang="de-DE" dirty="0" smtClean="0"/>
              <a:t>Ziel: zeigen, dass man die Literatur gelesen hat, sie verstanden hat und eine eigene Position beziehen kann; klares Argumentieren in angemessener Sprache</a:t>
            </a:r>
            <a:endParaRPr lang="de-DE" dirty="0"/>
          </a:p>
          <a:p>
            <a:r>
              <a:rPr lang="de-DE" dirty="0" smtClean="0"/>
              <a:t>Klare verständliche Ausdrucksweise</a:t>
            </a:r>
            <a:endParaRPr lang="ru-RU" dirty="0"/>
          </a:p>
          <a:p>
            <a:r>
              <a:rPr lang="de-DE" dirty="0" smtClean="0"/>
              <a:t>Nur </a:t>
            </a:r>
            <a:r>
              <a:rPr lang="de-DE" dirty="0"/>
              <a:t>das aufschreiben, was man verstanden hat</a:t>
            </a:r>
          </a:p>
          <a:p>
            <a:r>
              <a:rPr lang="bg-BG" dirty="0" smtClean="0"/>
              <a:t>K</a:t>
            </a:r>
            <a:r>
              <a:rPr lang="de-DE" dirty="0" smtClean="0"/>
              <a:t>eine Füllwörter</a:t>
            </a:r>
            <a:endParaRPr lang="bg-BG" dirty="0"/>
          </a:p>
          <a:p>
            <a:r>
              <a:rPr lang="de-DE" dirty="0" smtClean="0"/>
              <a:t>Präzise Schreiben</a:t>
            </a:r>
          </a:p>
          <a:p>
            <a:r>
              <a:rPr lang="de-DE" dirty="0" smtClean="0"/>
              <a:t>Schachtelsätze vermeiden -&gt; wird verwirrend</a:t>
            </a:r>
          </a:p>
          <a:p>
            <a:r>
              <a:rPr lang="de-DE" dirty="0" smtClean="0"/>
              <a:t>Formale und inhaltliche Verknüpfung von Sätzen</a:t>
            </a:r>
            <a:endParaRPr lang="bg-BG" dirty="0"/>
          </a:p>
          <a:p>
            <a:r>
              <a:rPr lang="de-DE" dirty="0" smtClean="0"/>
              <a:t>Umgangssprache, Superlative und Rechtschreibfehler etc. vermeiden</a:t>
            </a:r>
            <a:endParaRPr lang="bg-BG" dirty="0"/>
          </a:p>
          <a:p>
            <a:endParaRPr lang="de-DE" dirty="0"/>
          </a:p>
        </p:txBody>
      </p:sp>
    </p:spTree>
    <p:extLst>
      <p:ext uri="{BB962C8B-B14F-4D97-AF65-F5344CB8AC3E}">
        <p14:creationId xmlns:p14="http://schemas.microsoft.com/office/powerpoint/2010/main" val="6781689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6</a:t>
            </a:r>
            <a:r>
              <a:rPr lang="de-DE" dirty="0" smtClean="0"/>
              <a:t>.5 Schluss</a:t>
            </a:r>
            <a:endParaRPr lang="de-DE" dirty="0"/>
          </a:p>
        </p:txBody>
      </p:sp>
      <p:sp>
        <p:nvSpPr>
          <p:cNvPr id="3" name="Inhaltsplatzhalter 2"/>
          <p:cNvSpPr>
            <a:spLocks noGrp="1"/>
          </p:cNvSpPr>
          <p:nvPr>
            <p:ph idx="1"/>
          </p:nvPr>
        </p:nvSpPr>
        <p:spPr/>
        <p:txBody>
          <a:bodyPr/>
          <a:lstStyle/>
          <a:p>
            <a:pPr marL="114300" indent="0">
              <a:buNone/>
            </a:pPr>
            <a:r>
              <a:rPr lang="de-DE" dirty="0"/>
              <a:t>Der </a:t>
            </a:r>
            <a:r>
              <a:rPr lang="de-DE" b="1" dirty="0"/>
              <a:t>Schluss </a:t>
            </a:r>
            <a:r>
              <a:rPr lang="de-DE" dirty="0"/>
              <a:t>fasst die Ergebnisse in Form einer These noch einmal zusammen und bezieht sie auf die eingangs formulierte Fragestellung. </a:t>
            </a:r>
            <a:endParaRPr lang="de-DE" dirty="0" smtClean="0"/>
          </a:p>
          <a:p>
            <a:pPr marL="114300" indent="0">
              <a:buNone/>
            </a:pPr>
            <a:r>
              <a:rPr lang="de-DE" dirty="0"/>
              <a:t>Zusätzlich können hier offengebliebene Probleme und neue Fragen, die aus den eigenen Ergebnissen folgen, benannt werden. </a:t>
            </a:r>
            <a:r>
              <a:rPr lang="de-DE" dirty="0" smtClean="0"/>
              <a:t>Aber bitte nichts grundlegend Neues diskutieren.</a:t>
            </a:r>
          </a:p>
          <a:p>
            <a:pPr marL="114300" indent="0">
              <a:buNone/>
            </a:pPr>
            <a:endParaRPr lang="de-DE" dirty="0" smtClean="0"/>
          </a:p>
          <a:p>
            <a:pPr marL="114300" indent="0">
              <a:buNone/>
            </a:pPr>
            <a:r>
              <a:rPr lang="de-DE" dirty="0" smtClean="0"/>
              <a:t>Max 10% des Textes.</a:t>
            </a:r>
            <a:endParaRPr lang="de-DE" dirty="0"/>
          </a:p>
        </p:txBody>
      </p:sp>
    </p:spTree>
    <p:extLst>
      <p:ext uri="{BB962C8B-B14F-4D97-AF65-F5344CB8AC3E}">
        <p14:creationId xmlns:p14="http://schemas.microsoft.com/office/powerpoint/2010/main" val="8676986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6.6 Titelblatt und </a:t>
            </a:r>
            <a:r>
              <a:rPr lang="de-DE" dirty="0" err="1" smtClean="0"/>
              <a:t>format</a:t>
            </a:r>
            <a:endParaRPr lang="de-DE" dirty="0"/>
          </a:p>
        </p:txBody>
      </p:sp>
      <p:sp>
        <p:nvSpPr>
          <p:cNvPr id="3" name="Inhaltsplatzhalter 2"/>
          <p:cNvSpPr>
            <a:spLocks noGrp="1"/>
          </p:cNvSpPr>
          <p:nvPr>
            <p:ph idx="1"/>
          </p:nvPr>
        </p:nvSpPr>
        <p:spPr/>
        <p:txBody>
          <a:bodyPr>
            <a:normAutofit fontScale="70000" lnSpcReduction="20000"/>
          </a:bodyPr>
          <a:lstStyle/>
          <a:p>
            <a:pPr marL="114300" indent="0">
              <a:buNone/>
            </a:pPr>
            <a:r>
              <a:rPr lang="de-DE" dirty="0"/>
              <a:t>Das </a:t>
            </a:r>
            <a:r>
              <a:rPr lang="de-DE" b="1" dirty="0"/>
              <a:t>Titelblatt </a:t>
            </a:r>
            <a:r>
              <a:rPr lang="de-DE" dirty="0"/>
              <a:t>enthält folgende Angaben: </a:t>
            </a:r>
            <a:r>
              <a:rPr lang="de-DE" dirty="0" smtClean="0"/>
              <a:t>Titel </a:t>
            </a:r>
            <a:r>
              <a:rPr lang="de-DE" dirty="0"/>
              <a:t>der Lehrveranstaltung, Semester, Name des Dozenten / der Dozentin</a:t>
            </a:r>
            <a:r>
              <a:rPr lang="de-DE" dirty="0" smtClean="0"/>
              <a:t>, </a:t>
            </a:r>
            <a:r>
              <a:rPr lang="de-DE" dirty="0"/>
              <a:t>Titel und Untertitel der Arbeit, Name des Autors / der Autorin, Matrikelnummer, Angabe des </a:t>
            </a:r>
            <a:r>
              <a:rPr lang="de-DE" dirty="0" smtClean="0"/>
              <a:t>Studienganges und Fachsemesterzahl, </a:t>
            </a:r>
            <a:r>
              <a:rPr lang="de-DE" dirty="0"/>
              <a:t>Adresse, Telefonnummer und </a:t>
            </a:r>
            <a:r>
              <a:rPr lang="de-DE" dirty="0" err="1"/>
              <a:t>E-mail</a:t>
            </a:r>
            <a:r>
              <a:rPr lang="de-DE" dirty="0"/>
              <a:t>-Adresse, Abgabedatum. </a:t>
            </a:r>
            <a:endParaRPr lang="de-DE" dirty="0" smtClean="0"/>
          </a:p>
          <a:p>
            <a:pPr marL="114300" indent="0">
              <a:buNone/>
            </a:pPr>
            <a:endParaRPr lang="de-DE" dirty="0" smtClean="0"/>
          </a:p>
          <a:p>
            <a:pPr marL="114300" indent="0">
              <a:buNone/>
            </a:pPr>
            <a:r>
              <a:rPr lang="de-DE" dirty="0"/>
              <a:t>Die Arbeit sollte </a:t>
            </a:r>
            <a:r>
              <a:rPr lang="de-DE" dirty="0" smtClean="0"/>
              <a:t>6-8/12-15 </a:t>
            </a:r>
            <a:r>
              <a:rPr lang="de-DE" dirty="0"/>
              <a:t>Seiten (inklusive Titelblatt, </a:t>
            </a:r>
            <a:r>
              <a:rPr lang="de-DE" dirty="0" smtClean="0"/>
              <a:t>Inhaltsverzeichnis</a:t>
            </a:r>
            <a:r>
              <a:rPr lang="de-DE" dirty="0"/>
              <a:t>, </a:t>
            </a:r>
            <a:r>
              <a:rPr lang="de-DE" dirty="0" smtClean="0"/>
              <a:t>Literaturangaben, ohne Bilder!) </a:t>
            </a:r>
            <a:r>
              <a:rPr lang="de-DE" dirty="0"/>
              <a:t>nicht </a:t>
            </a:r>
            <a:r>
              <a:rPr lang="de-DE" dirty="0" smtClean="0"/>
              <a:t>überschreiten</a:t>
            </a:r>
            <a:r>
              <a:rPr lang="de-DE" dirty="0"/>
              <a:t>, mit einem 1½-fachen </a:t>
            </a:r>
            <a:r>
              <a:rPr lang="de-DE" dirty="0" smtClean="0"/>
              <a:t>Zeilenabstand </a:t>
            </a:r>
            <a:r>
              <a:rPr lang="de-DE" dirty="0"/>
              <a:t>und einer Schriftgröße von 12</a:t>
            </a:r>
            <a:r>
              <a:rPr lang="de-DE" dirty="0" smtClean="0"/>
              <a:t>-Punkt (Fußnoten 10 Punkt) </a:t>
            </a:r>
            <a:r>
              <a:rPr lang="de-DE" dirty="0"/>
              <a:t>verfasst werden. </a:t>
            </a:r>
            <a:r>
              <a:rPr lang="de-DE" dirty="0" smtClean="0"/>
              <a:t>(Bei </a:t>
            </a:r>
            <a:r>
              <a:rPr lang="de-DE" b="1" dirty="0" smtClean="0"/>
              <a:t>Blocksatz immer Silbentrennung</a:t>
            </a:r>
            <a:r>
              <a:rPr lang="de-DE" dirty="0" smtClean="0"/>
              <a:t>!)</a:t>
            </a:r>
          </a:p>
          <a:p>
            <a:pPr marL="114300" indent="0">
              <a:buNone/>
            </a:pPr>
            <a:endParaRPr lang="de-DE" dirty="0" smtClean="0"/>
          </a:p>
          <a:p>
            <a:pPr marL="114300" indent="0">
              <a:buNone/>
            </a:pPr>
            <a:r>
              <a:rPr lang="de-DE" dirty="0" smtClean="0"/>
              <a:t>Der </a:t>
            </a:r>
            <a:r>
              <a:rPr lang="de-DE" dirty="0"/>
              <a:t>rechte Rand sollte </a:t>
            </a:r>
            <a:r>
              <a:rPr lang="de-DE" dirty="0" smtClean="0"/>
              <a:t>5 </a:t>
            </a:r>
            <a:r>
              <a:rPr lang="de-DE" dirty="0"/>
              <a:t>cm, der linke </a:t>
            </a:r>
            <a:r>
              <a:rPr lang="de-DE" dirty="0" smtClean="0"/>
              <a:t>2,5 cm betragen</a:t>
            </a:r>
            <a:r>
              <a:rPr lang="de-DE" dirty="0"/>
              <a:t>; oben und unten </a:t>
            </a:r>
            <a:r>
              <a:rPr lang="de-DE" dirty="0" smtClean="0"/>
              <a:t>3 cm Rand. </a:t>
            </a:r>
          </a:p>
          <a:p>
            <a:pPr marL="114300" indent="0">
              <a:buNone/>
            </a:pPr>
            <a:r>
              <a:rPr lang="de-DE" dirty="0" smtClean="0"/>
              <a:t>Auf </a:t>
            </a:r>
            <a:r>
              <a:rPr lang="de-DE" dirty="0"/>
              <a:t>die zweite Seite gehört das Inhaltsverzeichnis; der eigentliche Text beginnt auf S. 3. </a:t>
            </a:r>
            <a:r>
              <a:rPr lang="de-DE" dirty="0" smtClean="0"/>
              <a:t>Titelblatt</a:t>
            </a:r>
            <a:r>
              <a:rPr lang="de-DE" dirty="0"/>
              <a:t>- und Inhaltsverzeichnis werden nicht paginiert, sondern nur stillschweigend gezählt. </a:t>
            </a:r>
            <a:endParaRPr lang="de-DE" dirty="0" smtClean="0"/>
          </a:p>
          <a:p>
            <a:pPr marL="114300" indent="0">
              <a:buNone/>
            </a:pPr>
            <a:endParaRPr lang="de-DE" dirty="0" smtClean="0"/>
          </a:p>
          <a:p>
            <a:pPr marL="114300" indent="0">
              <a:buNone/>
            </a:pPr>
            <a:r>
              <a:rPr lang="de-DE" dirty="0" smtClean="0">
                <a:solidFill>
                  <a:srgbClr val="9DA03F"/>
                </a:solidFill>
              </a:rPr>
              <a:t>NB: Wird die Arbeit wesentlich länger, dann mit mir Kontakt aufnehmen und Inhaltsverzeichnis schicken.</a:t>
            </a:r>
            <a:endParaRPr lang="de-DE" dirty="0">
              <a:solidFill>
                <a:srgbClr val="9DA03F"/>
              </a:solidFill>
            </a:endParaRPr>
          </a:p>
          <a:p>
            <a:pPr marL="114300" indent="0">
              <a:buNone/>
            </a:pPr>
            <a:endParaRPr lang="de-DE" dirty="0"/>
          </a:p>
          <a:p>
            <a:pPr marL="114300" indent="0">
              <a:buNone/>
            </a:pPr>
            <a:endParaRPr lang="de-DE" dirty="0"/>
          </a:p>
          <a:p>
            <a:pPr marL="114300" indent="0">
              <a:buNone/>
            </a:pPr>
            <a:endParaRPr lang="de-DE" dirty="0"/>
          </a:p>
        </p:txBody>
      </p:sp>
    </p:spTree>
    <p:extLst>
      <p:ext uri="{BB962C8B-B14F-4D97-AF65-F5344CB8AC3E}">
        <p14:creationId xmlns:p14="http://schemas.microsoft.com/office/powerpoint/2010/main" val="25732902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6.7 Inhaltsverzeichnis</a:t>
            </a:r>
            <a:endParaRPr lang="de-DE" dirty="0"/>
          </a:p>
        </p:txBody>
      </p:sp>
      <p:sp>
        <p:nvSpPr>
          <p:cNvPr id="3" name="Inhaltsplatzhalter 2"/>
          <p:cNvSpPr>
            <a:spLocks noGrp="1"/>
          </p:cNvSpPr>
          <p:nvPr>
            <p:ph idx="1"/>
          </p:nvPr>
        </p:nvSpPr>
        <p:spPr/>
        <p:txBody>
          <a:bodyPr>
            <a:normAutofit fontScale="92500" lnSpcReduction="20000"/>
          </a:bodyPr>
          <a:lstStyle/>
          <a:p>
            <a:pPr marL="114300" indent="0">
              <a:buNone/>
            </a:pPr>
            <a:r>
              <a:rPr lang="de-DE" dirty="0"/>
              <a:t>Das </a:t>
            </a:r>
            <a:r>
              <a:rPr lang="de-DE" b="1" dirty="0"/>
              <a:t>Inhaltsverzeichnis </a:t>
            </a:r>
            <a:r>
              <a:rPr lang="de-DE" dirty="0"/>
              <a:t>stellt den Aufbau der Arbeit entsprechend der Abfolge ihrer Argumente vor. </a:t>
            </a:r>
            <a:endParaRPr lang="de-DE" dirty="0" smtClean="0"/>
          </a:p>
          <a:p>
            <a:pPr marL="114300" indent="0">
              <a:buNone/>
            </a:pPr>
            <a:r>
              <a:rPr lang="de-DE" dirty="0"/>
              <a:t>Kapitel und Unterkapitel werden mit Seitenangabe genannt, die Überschriften der einzelnen Kapitel bzw. Gliederungspunkte kehren im Textteil wieder und müssen inhaltlich wie formal übereinstimmen. </a:t>
            </a:r>
            <a:endParaRPr lang="de-DE" dirty="0" smtClean="0"/>
          </a:p>
          <a:p>
            <a:pPr marL="114300" indent="0">
              <a:buNone/>
            </a:pPr>
            <a:r>
              <a:rPr lang="de-DE" dirty="0" smtClean="0"/>
              <a:t>Das Inhaltsverzeichnis ist selbst kein Kapitel. Anhänge auch mit Seitenzahlen versehen. </a:t>
            </a:r>
          </a:p>
          <a:p>
            <a:pPr marL="114300" indent="0">
              <a:buNone/>
            </a:pPr>
            <a:endParaRPr lang="de-DE" dirty="0"/>
          </a:p>
          <a:p>
            <a:pPr marL="114300" indent="0">
              <a:buNone/>
            </a:pPr>
            <a:r>
              <a:rPr lang="de-DE" dirty="0" smtClean="0">
                <a:solidFill>
                  <a:srgbClr val="9DA03F"/>
                </a:solidFill>
              </a:rPr>
              <a:t>NB: Wordformatierungen auf der übergeordneten Ebene wählen -&gt; das Inhaltsverzeichnis ohne Probleme automatisch erstellen. </a:t>
            </a:r>
          </a:p>
          <a:p>
            <a:pPr marL="114300" indent="0">
              <a:buNone/>
            </a:pPr>
            <a:r>
              <a:rPr lang="de-DE" dirty="0" smtClean="0">
                <a:solidFill>
                  <a:srgbClr val="9DA03F"/>
                </a:solidFill>
              </a:rPr>
              <a:t>Ähnlich wie bei der Einleitung dient das Inhaltsverzeichnis auch dem eigenen Überblick. </a:t>
            </a:r>
            <a:endParaRPr lang="de-DE" dirty="0">
              <a:solidFill>
                <a:srgbClr val="9DA03F"/>
              </a:solidFill>
            </a:endParaRPr>
          </a:p>
        </p:txBody>
      </p:sp>
    </p:spTree>
    <p:extLst>
      <p:ext uri="{BB962C8B-B14F-4D97-AF65-F5344CB8AC3E}">
        <p14:creationId xmlns:p14="http://schemas.microsoft.com/office/powerpoint/2010/main" val="28973754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6.8 Anhang</a:t>
            </a:r>
            <a:endParaRPr lang="de-DE" dirty="0"/>
          </a:p>
        </p:txBody>
      </p:sp>
      <p:sp>
        <p:nvSpPr>
          <p:cNvPr id="3" name="Inhaltsplatzhalter 2"/>
          <p:cNvSpPr>
            <a:spLocks noGrp="1"/>
          </p:cNvSpPr>
          <p:nvPr>
            <p:ph idx="1"/>
          </p:nvPr>
        </p:nvSpPr>
        <p:spPr/>
        <p:txBody>
          <a:bodyPr/>
          <a:lstStyle/>
          <a:p>
            <a:pPr marL="114300" indent="0">
              <a:buNone/>
            </a:pPr>
            <a:r>
              <a:rPr lang="de-DE" dirty="0" smtClean="0"/>
              <a:t>enthält </a:t>
            </a:r>
            <a:r>
              <a:rPr lang="de-DE" dirty="0"/>
              <a:t>die </a:t>
            </a:r>
            <a:r>
              <a:rPr lang="de-DE" b="1" dirty="0"/>
              <a:t>Bibliographie</a:t>
            </a:r>
            <a:r>
              <a:rPr lang="de-DE" dirty="0"/>
              <a:t>, die </a:t>
            </a:r>
            <a:r>
              <a:rPr lang="de-DE" b="1" dirty="0"/>
              <a:t>Abbildungen</a:t>
            </a:r>
            <a:r>
              <a:rPr lang="de-DE" dirty="0"/>
              <a:t> der in der Arbeit besprochenen Kunstwerke sowie ein </a:t>
            </a:r>
            <a:r>
              <a:rPr lang="de-DE" b="1" dirty="0"/>
              <a:t>Abbildungsverzeichnis</a:t>
            </a:r>
            <a:r>
              <a:rPr lang="de-DE" dirty="0"/>
              <a:t>. </a:t>
            </a:r>
            <a:endParaRPr lang="de-DE" dirty="0" smtClean="0"/>
          </a:p>
          <a:p>
            <a:pPr marL="114300" indent="0">
              <a:buNone/>
            </a:pPr>
            <a:endParaRPr lang="de-DE" dirty="0" smtClean="0"/>
          </a:p>
          <a:p>
            <a:pPr marL="114300" indent="0">
              <a:buNone/>
            </a:pPr>
            <a:r>
              <a:rPr lang="de-DE" dirty="0" smtClean="0"/>
              <a:t>Zusätzlich </a:t>
            </a:r>
            <a:r>
              <a:rPr lang="de-DE" dirty="0"/>
              <a:t>können dort ein Glossar, Textauszüge, Dokumente etc. aufgeführt werden. Wenn aus Vereinfachungsgründen häufig mit Abkürzungen gearbeitet wird, müssen diese aufgeschlüsselt in einem Abkürzungsverzeichnis (am besten unter dem Inhaltsverzeichnis) den Ausführungen der Arbeit vorangestellt werden</a:t>
            </a:r>
            <a:r>
              <a:rPr lang="de-DE" dirty="0" smtClean="0"/>
              <a:t>. </a:t>
            </a:r>
            <a:endParaRPr lang="de-DE" dirty="0"/>
          </a:p>
        </p:txBody>
      </p:sp>
    </p:spTree>
    <p:extLst>
      <p:ext uri="{BB962C8B-B14F-4D97-AF65-F5344CB8AC3E}">
        <p14:creationId xmlns:p14="http://schemas.microsoft.com/office/powerpoint/2010/main" val="2211598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 Ziel der </a:t>
            </a:r>
            <a:r>
              <a:rPr lang="de-DE" dirty="0" err="1" smtClean="0"/>
              <a:t>arbeit</a:t>
            </a:r>
            <a:endParaRPr lang="de-DE" dirty="0"/>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24788385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6.9 Bibliographie</a:t>
            </a:r>
            <a:endParaRPr lang="de-DE" dirty="0"/>
          </a:p>
        </p:txBody>
      </p:sp>
      <p:sp>
        <p:nvSpPr>
          <p:cNvPr id="3" name="Inhaltsplatzhalter 2"/>
          <p:cNvSpPr>
            <a:spLocks noGrp="1"/>
          </p:cNvSpPr>
          <p:nvPr>
            <p:ph idx="1"/>
          </p:nvPr>
        </p:nvSpPr>
        <p:spPr>
          <a:xfrm>
            <a:off x="317515" y="1752600"/>
            <a:ext cx="8369285" cy="4373563"/>
          </a:xfrm>
        </p:spPr>
        <p:txBody>
          <a:bodyPr>
            <a:normAutofit fontScale="85000" lnSpcReduction="20000"/>
          </a:bodyPr>
          <a:lstStyle/>
          <a:p>
            <a:pPr marL="114300" indent="0">
              <a:buNone/>
            </a:pPr>
            <a:r>
              <a:rPr lang="de-DE" dirty="0"/>
              <a:t>Die </a:t>
            </a:r>
            <a:r>
              <a:rPr lang="de-DE" b="1" dirty="0"/>
              <a:t>Bibliographie </a:t>
            </a:r>
            <a:r>
              <a:rPr lang="de-DE" dirty="0"/>
              <a:t>oder das Literaturverzeichnis ist das Verzeichnis aller benutzten Literatur. </a:t>
            </a:r>
            <a:endParaRPr lang="de-DE" dirty="0" smtClean="0"/>
          </a:p>
          <a:p>
            <a:pPr marL="114300" indent="0">
              <a:buNone/>
            </a:pPr>
            <a:r>
              <a:rPr lang="de-DE" dirty="0" smtClean="0"/>
              <a:t>- </a:t>
            </a:r>
            <a:r>
              <a:rPr lang="de-DE" b="1" dirty="0" smtClean="0"/>
              <a:t>alle</a:t>
            </a:r>
            <a:r>
              <a:rPr lang="de-DE" dirty="0" smtClean="0"/>
              <a:t> </a:t>
            </a:r>
            <a:r>
              <a:rPr lang="de-DE" dirty="0"/>
              <a:t>in den Fußnoten angeführten Titel, </a:t>
            </a:r>
            <a:r>
              <a:rPr lang="de-DE" dirty="0" smtClean="0"/>
              <a:t>aber </a:t>
            </a:r>
            <a:r>
              <a:rPr lang="de-DE" dirty="0"/>
              <a:t>auch diejenigen </a:t>
            </a:r>
            <a:r>
              <a:rPr lang="de-DE" dirty="0" smtClean="0"/>
              <a:t>Titel, </a:t>
            </a:r>
            <a:r>
              <a:rPr lang="de-DE" dirty="0"/>
              <a:t>die benutzt wurden, ohne dass sie in den Fußnoten </a:t>
            </a:r>
            <a:r>
              <a:rPr lang="de-DE" dirty="0" smtClean="0"/>
              <a:t>vorkommen. </a:t>
            </a:r>
          </a:p>
          <a:p>
            <a:pPr marL="114300" indent="0">
              <a:buNone/>
            </a:pPr>
            <a:endParaRPr lang="de-DE" dirty="0" smtClean="0"/>
          </a:p>
          <a:p>
            <a:pPr marL="114300" indent="0">
              <a:buNone/>
            </a:pPr>
            <a:r>
              <a:rPr lang="de-DE" dirty="0" smtClean="0"/>
              <a:t>Kann in </a:t>
            </a:r>
            <a:r>
              <a:rPr lang="de-DE" dirty="0"/>
              <a:t>Primärliteratur (Quellen) und Sekundärliteratur (Forschungsliteratur</a:t>
            </a:r>
            <a:r>
              <a:rPr lang="de-DE" dirty="0" smtClean="0"/>
              <a:t>) unterteilt werden. </a:t>
            </a:r>
          </a:p>
          <a:p>
            <a:pPr marL="114300" indent="0">
              <a:buNone/>
            </a:pPr>
            <a:endParaRPr lang="de-DE" dirty="0" smtClean="0"/>
          </a:p>
          <a:p>
            <a:pPr marL="114300" indent="0">
              <a:buNone/>
            </a:pPr>
            <a:r>
              <a:rPr lang="de-DE" dirty="0" smtClean="0"/>
              <a:t>Ordnung alphabetisch. </a:t>
            </a:r>
            <a:r>
              <a:rPr lang="de-DE" dirty="0"/>
              <a:t>Für eine bessere Lesbarkeit bietet es sich an, die Familiennamen der Verfasser (Fettdruck etc.) hervorzuheben</a:t>
            </a:r>
            <a:r>
              <a:rPr lang="de-DE" dirty="0" smtClean="0"/>
              <a:t>.</a:t>
            </a:r>
          </a:p>
          <a:p>
            <a:pPr marL="114300" indent="0">
              <a:buNone/>
            </a:pPr>
            <a:endParaRPr lang="de-DE" dirty="0"/>
          </a:p>
          <a:p>
            <a:pPr marL="114300" indent="0">
              <a:buNone/>
            </a:pPr>
            <a:r>
              <a:rPr lang="de-DE" dirty="0" smtClean="0">
                <a:solidFill>
                  <a:srgbClr val="9DA03F"/>
                </a:solidFill>
              </a:rPr>
              <a:t>NB: Eine gute Bibliographie hat aktuelle und wichtige Titel. Eine gute Stichwortsuche in SWB oder KVK hilft!</a:t>
            </a:r>
            <a:endParaRPr lang="de-DE" dirty="0">
              <a:solidFill>
                <a:srgbClr val="9DA03F"/>
              </a:solidFill>
            </a:endParaRPr>
          </a:p>
        </p:txBody>
      </p:sp>
    </p:spTree>
    <p:extLst>
      <p:ext uri="{BB962C8B-B14F-4D97-AF65-F5344CB8AC3E}">
        <p14:creationId xmlns:p14="http://schemas.microsoft.com/office/powerpoint/2010/main" val="3772357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7. Zitieren</a:t>
            </a:r>
            <a:endParaRPr lang="de-DE" dirty="0"/>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3957873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Allgemeines</a:t>
            </a:r>
            <a:endParaRPr lang="de-DE" dirty="0"/>
          </a:p>
        </p:txBody>
      </p:sp>
      <p:sp>
        <p:nvSpPr>
          <p:cNvPr id="3" name="Inhaltsplatzhalter 2"/>
          <p:cNvSpPr>
            <a:spLocks noGrp="1"/>
          </p:cNvSpPr>
          <p:nvPr>
            <p:ph idx="1"/>
          </p:nvPr>
        </p:nvSpPr>
        <p:spPr>
          <a:xfrm>
            <a:off x="457200" y="2096714"/>
            <a:ext cx="8229600" cy="4475152"/>
          </a:xfrm>
        </p:spPr>
        <p:txBody>
          <a:bodyPr>
            <a:normAutofit fontScale="55000" lnSpcReduction="20000"/>
          </a:bodyPr>
          <a:lstStyle/>
          <a:p>
            <a:pPr marL="114300" indent="0">
              <a:buNone/>
            </a:pPr>
            <a:r>
              <a:rPr lang="de-DE" sz="3600" dirty="0" smtClean="0"/>
              <a:t>Das Ganze ist keine sinnlose Übung sondern dient dazu, dass die Leserin weiß, wie sie wo etwas finden kann, was ihr verwendet habt. Es gibt in dabei verschiedene Arten und Weisen, das auszudrücken, je nach Publikationsart und Wissenschaft. Diese werden Zitierstil genannt.</a:t>
            </a:r>
          </a:p>
          <a:p>
            <a:pPr marL="114300" indent="0">
              <a:buNone/>
            </a:pPr>
            <a:endParaRPr lang="de-DE" sz="3600" dirty="0" smtClean="0"/>
          </a:p>
          <a:p>
            <a:pPr marL="114300" indent="0">
              <a:buNone/>
            </a:pPr>
            <a:r>
              <a:rPr lang="de-DE" sz="3600" dirty="0" smtClean="0"/>
              <a:t>Wichtig </a:t>
            </a:r>
            <a:r>
              <a:rPr lang="de-DE" sz="3600" dirty="0"/>
              <a:t>ist, </a:t>
            </a:r>
            <a:r>
              <a:rPr lang="de-DE" sz="3600" dirty="0" smtClean="0"/>
              <a:t>dass Ihr </a:t>
            </a:r>
            <a:r>
              <a:rPr lang="de-DE" sz="3600" b="1" dirty="0"/>
              <a:t>ein Grundschema </a:t>
            </a:r>
            <a:r>
              <a:rPr lang="de-DE" sz="3600" dirty="0" smtClean="0"/>
              <a:t>beibehaltet, dass Ihr Euch einen Stil sucht und den </a:t>
            </a:r>
            <a:r>
              <a:rPr lang="de-DE" sz="3600" b="1" dirty="0" smtClean="0"/>
              <a:t>konsequent durchzieht</a:t>
            </a:r>
            <a:r>
              <a:rPr lang="de-DE" sz="3600" dirty="0" smtClean="0"/>
              <a:t>. </a:t>
            </a:r>
          </a:p>
          <a:p>
            <a:pPr marL="114300" indent="0">
              <a:buNone/>
            </a:pPr>
            <a:endParaRPr lang="de-DE" sz="3600" dirty="0" smtClean="0"/>
          </a:p>
          <a:p>
            <a:pPr marL="114300" indent="0">
              <a:buNone/>
            </a:pPr>
            <a:r>
              <a:rPr lang="de-DE" sz="3600" dirty="0" smtClean="0"/>
              <a:t>Dies </a:t>
            </a:r>
            <a:r>
              <a:rPr lang="de-DE" sz="3600" dirty="0"/>
              <a:t>umfasst auch die Einheitlichkeit der Abkürzungen</a:t>
            </a:r>
            <a:r>
              <a:rPr lang="de-DE" sz="3600" dirty="0" smtClean="0"/>
              <a:t>. </a:t>
            </a:r>
          </a:p>
          <a:p>
            <a:pPr marL="114300" indent="0">
              <a:buNone/>
            </a:pPr>
            <a:endParaRPr lang="de-DE" sz="3600" dirty="0"/>
          </a:p>
          <a:p>
            <a:pPr marL="114300" indent="0">
              <a:buNone/>
            </a:pPr>
            <a:r>
              <a:rPr lang="de-DE" sz="3600" dirty="0" smtClean="0"/>
              <a:t>Jede Literaturangabe ist ein Satz und wird mit einem Punkt abgeschlossen.</a:t>
            </a:r>
          </a:p>
          <a:p>
            <a:pPr marL="114300" indent="0">
              <a:buNone/>
            </a:pPr>
            <a:endParaRPr lang="de-DE" sz="6400" dirty="0"/>
          </a:p>
          <a:p>
            <a:pPr marL="114300" indent="0">
              <a:buNone/>
            </a:pPr>
            <a:endParaRPr lang="de-DE" sz="6400" dirty="0" smtClean="0"/>
          </a:p>
        </p:txBody>
      </p:sp>
    </p:spTree>
    <p:extLst>
      <p:ext uri="{BB962C8B-B14F-4D97-AF65-F5344CB8AC3E}">
        <p14:creationId xmlns:p14="http://schemas.microsoft.com/office/powerpoint/2010/main" val="8466368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Zitierregeln </a:t>
            </a:r>
            <a:endParaRPr lang="de-DE" dirty="0"/>
          </a:p>
        </p:txBody>
      </p:sp>
      <p:sp>
        <p:nvSpPr>
          <p:cNvPr id="3" name="Inhaltsplatzhalter 2"/>
          <p:cNvSpPr>
            <a:spLocks noGrp="1"/>
          </p:cNvSpPr>
          <p:nvPr>
            <p:ph idx="1"/>
          </p:nvPr>
        </p:nvSpPr>
        <p:spPr/>
        <p:txBody>
          <a:bodyPr>
            <a:normAutofit lnSpcReduction="10000"/>
          </a:bodyPr>
          <a:lstStyle/>
          <a:p>
            <a:pPr marL="0" indent="0">
              <a:buNone/>
            </a:pPr>
            <a:r>
              <a:rPr lang="de-DE" sz="1700" b="1" u="sng" dirty="0" smtClean="0"/>
              <a:t>Was muss zitiert werden?</a:t>
            </a:r>
            <a:endParaRPr lang="de-DE" sz="1700" b="1" u="sng" dirty="0"/>
          </a:p>
          <a:p>
            <a:pPr marL="0" indent="0">
              <a:buNone/>
            </a:pPr>
            <a:r>
              <a:rPr lang="de-DE" sz="1700" dirty="0"/>
              <a:t>Durch Zitate nachweisen </a:t>
            </a:r>
            <a:r>
              <a:rPr lang="de-DE" sz="1700" dirty="0" smtClean="0"/>
              <a:t>müsst ihr in Eurem Text </a:t>
            </a:r>
            <a:r>
              <a:rPr lang="de-DE" sz="1700" b="1" dirty="0"/>
              <a:t>alle Fakten, Darstellungen und Aussagen</a:t>
            </a:r>
            <a:r>
              <a:rPr lang="de-DE" sz="1700" dirty="0"/>
              <a:t>, die nicht von </a:t>
            </a:r>
            <a:r>
              <a:rPr lang="de-DE" sz="1700" dirty="0" smtClean="0"/>
              <a:t>Euch stammen </a:t>
            </a:r>
            <a:r>
              <a:rPr lang="de-DE" sz="1700" dirty="0"/>
              <a:t>oder bereits vor </a:t>
            </a:r>
            <a:r>
              <a:rPr lang="de-DE" sz="1700" dirty="0" smtClean="0"/>
              <a:t>Euch von </a:t>
            </a:r>
            <a:r>
              <a:rPr lang="de-DE" sz="1700" dirty="0"/>
              <a:t>Anderen ähnlich dargestellt wurden. Ob Letzteres der Fall ist, </a:t>
            </a:r>
            <a:r>
              <a:rPr lang="de-DE" sz="1700" i="1" dirty="0" smtClean="0"/>
              <a:t>müsst</a:t>
            </a:r>
            <a:r>
              <a:rPr lang="de-DE" sz="1700" dirty="0" smtClean="0"/>
              <a:t> ihr herausfinden</a:t>
            </a:r>
            <a:r>
              <a:rPr lang="de-DE" sz="1700" dirty="0"/>
              <a:t>. Dabei unterscheidet man zwischen </a:t>
            </a:r>
            <a:r>
              <a:rPr lang="de-DE" sz="1700" i="1" dirty="0"/>
              <a:t>direkten </a:t>
            </a:r>
            <a:r>
              <a:rPr lang="de-DE" sz="1700" dirty="0"/>
              <a:t>und </a:t>
            </a:r>
            <a:r>
              <a:rPr lang="de-DE" sz="1700" i="1" dirty="0"/>
              <a:t>indirekten </a:t>
            </a:r>
            <a:r>
              <a:rPr lang="de-DE" sz="1700" dirty="0"/>
              <a:t>Zitaten: </a:t>
            </a:r>
            <a:endParaRPr lang="de-DE" sz="1700" dirty="0" smtClean="0"/>
          </a:p>
          <a:p>
            <a:pPr marL="0" indent="0">
              <a:buNone/>
            </a:pPr>
            <a:endParaRPr lang="de-DE" sz="1700" dirty="0"/>
          </a:p>
          <a:p>
            <a:pPr>
              <a:buAutoNum type="alphaLcParenR"/>
            </a:pPr>
            <a:r>
              <a:rPr lang="de-DE" sz="1700" u="sng" dirty="0" smtClean="0"/>
              <a:t>Indirekte</a:t>
            </a:r>
            <a:r>
              <a:rPr lang="de-DE" sz="1700" u="sng" dirty="0"/>
              <a:t>/</a:t>
            </a:r>
            <a:r>
              <a:rPr lang="de-DE" sz="1700" u="sng" dirty="0" smtClean="0"/>
              <a:t>sinngemäße </a:t>
            </a:r>
            <a:r>
              <a:rPr lang="de-DE" sz="1700" u="sng" dirty="0"/>
              <a:t>Zitate (sie bilden die </a:t>
            </a:r>
            <a:r>
              <a:rPr lang="de-DE" sz="1700" u="sng" dirty="0" smtClean="0"/>
              <a:t>gängigste </a:t>
            </a:r>
            <a:r>
              <a:rPr lang="de-DE" sz="1700" u="sng" dirty="0"/>
              <a:t>Form des Zitats): </a:t>
            </a:r>
            <a:endParaRPr lang="de-DE" sz="1700" dirty="0"/>
          </a:p>
          <a:p>
            <a:pPr marL="0" indent="0">
              <a:buNone/>
            </a:pPr>
            <a:r>
              <a:rPr lang="de-DE" sz="1700" dirty="0" smtClean="0"/>
              <a:t>Ein </a:t>
            </a:r>
            <a:r>
              <a:rPr lang="de-DE" sz="1700" dirty="0"/>
              <a:t>indirektes Zitat gibt eine Literaturmeinung oder eine Quelle mit eigenen Worten </a:t>
            </a:r>
            <a:r>
              <a:rPr lang="de-DE" sz="1700" b="1" dirty="0" smtClean="0"/>
              <a:t>paraphrasiert </a:t>
            </a:r>
            <a:r>
              <a:rPr lang="de-DE" sz="1700" dirty="0" smtClean="0"/>
              <a:t>wieder. </a:t>
            </a:r>
          </a:p>
          <a:p>
            <a:pPr marL="0" indent="0">
              <a:buNone/>
            </a:pPr>
            <a:endParaRPr lang="de-DE" sz="1700" dirty="0" smtClean="0"/>
          </a:p>
          <a:p>
            <a:pPr marL="0" indent="0">
              <a:buNone/>
            </a:pPr>
            <a:r>
              <a:rPr lang="de-DE" sz="1700" i="1" u="sng" dirty="0" smtClean="0">
                <a:solidFill>
                  <a:schemeClr val="accent3"/>
                </a:solidFill>
              </a:rPr>
              <a:t>Beispiel</a:t>
            </a:r>
            <a:r>
              <a:rPr lang="de-DE" sz="1700" i="1" dirty="0">
                <a:solidFill>
                  <a:schemeClr val="accent3"/>
                </a:solidFill>
              </a:rPr>
              <a:t>:</a:t>
            </a:r>
            <a:r>
              <a:rPr lang="de-DE" sz="1700" i="1" dirty="0"/>
              <a:t> </a:t>
            </a:r>
            <a:r>
              <a:rPr lang="de-DE" sz="1700" dirty="0" smtClean="0"/>
              <a:t>Bereits </a:t>
            </a:r>
            <a:r>
              <a:rPr lang="de-DE" sz="1700" dirty="0"/>
              <a:t>Dante Alighieri erkannte im 11. Gesang des Fegefeuers seiner Göttlichen Komödie, Cimabue habe seine malerische Führungsposition zugunsten Giottos abgeben müssen.</a:t>
            </a:r>
            <a:r>
              <a:rPr lang="de-DE" sz="1700" baseline="30000" dirty="0"/>
              <a:t>1 </a:t>
            </a:r>
            <a:r>
              <a:rPr lang="de-DE" sz="1700" baseline="30000" dirty="0" smtClean="0"/>
              <a:t> </a:t>
            </a:r>
          </a:p>
          <a:p>
            <a:pPr marL="0" indent="0">
              <a:buNone/>
            </a:pPr>
            <a:r>
              <a:rPr lang="de-DE" sz="1700" baseline="30000" dirty="0" smtClean="0">
                <a:sym typeface="Wingdings"/>
              </a:rPr>
              <a:t> 1</a:t>
            </a:r>
            <a:r>
              <a:rPr lang="de-DE" sz="1700" dirty="0" smtClean="0">
                <a:sym typeface="Wingdings"/>
              </a:rPr>
              <a:t>Gorni 2001, S. 149.  Fußnote muss zeigen wo diese Info herkommt</a:t>
            </a:r>
            <a:r>
              <a:rPr lang="de-DE" sz="1700" dirty="0">
                <a:sym typeface="Wingdings"/>
              </a:rPr>
              <a:t> </a:t>
            </a:r>
            <a:endParaRPr lang="de-DE" sz="1700" dirty="0"/>
          </a:p>
        </p:txBody>
      </p:sp>
    </p:spTree>
    <p:extLst>
      <p:ext uri="{BB962C8B-B14F-4D97-AF65-F5344CB8AC3E}">
        <p14:creationId xmlns:p14="http://schemas.microsoft.com/office/powerpoint/2010/main" val="15494023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Zitierregeln</a:t>
            </a:r>
            <a:endParaRPr lang="de-DE" dirty="0"/>
          </a:p>
        </p:txBody>
      </p:sp>
      <p:sp>
        <p:nvSpPr>
          <p:cNvPr id="3" name="Inhaltsplatzhalter 2"/>
          <p:cNvSpPr>
            <a:spLocks noGrp="1"/>
          </p:cNvSpPr>
          <p:nvPr>
            <p:ph idx="1"/>
          </p:nvPr>
        </p:nvSpPr>
        <p:spPr>
          <a:xfrm>
            <a:off x="726141" y="1586753"/>
            <a:ext cx="8245027" cy="5148675"/>
          </a:xfrm>
        </p:spPr>
        <p:txBody>
          <a:bodyPr>
            <a:noAutofit/>
          </a:bodyPr>
          <a:lstStyle/>
          <a:p>
            <a:pPr marL="0" indent="0">
              <a:buNone/>
            </a:pPr>
            <a:r>
              <a:rPr lang="de-DE" sz="1700" u="sng" dirty="0"/>
              <a:t>b) Direkte/wörtliche Zitate (sie sind </a:t>
            </a:r>
            <a:r>
              <a:rPr lang="de-DE" sz="1700" u="sng" dirty="0" smtClean="0"/>
              <a:t>in der Regel Quellen </a:t>
            </a:r>
            <a:r>
              <a:rPr lang="de-DE" sz="1700" u="sng" dirty="0"/>
              <a:t>vorbehalten): </a:t>
            </a:r>
            <a:endParaRPr lang="de-DE" sz="1700" dirty="0"/>
          </a:p>
          <a:p>
            <a:pPr marL="0" indent="0">
              <a:buNone/>
            </a:pPr>
            <a:r>
              <a:rPr lang="de-DE" sz="1700" dirty="0"/>
              <a:t>Ist nicht nur der Inhalt, sondern auch der </a:t>
            </a:r>
            <a:r>
              <a:rPr lang="de-DE" sz="1700" b="1" dirty="0"/>
              <a:t>genaue Wortlaut </a:t>
            </a:r>
            <a:r>
              <a:rPr lang="de-DE" sz="1700" dirty="0"/>
              <a:t>eines fremden Textes </a:t>
            </a:r>
            <a:r>
              <a:rPr lang="de-DE" sz="1700" dirty="0" smtClean="0"/>
              <a:t>wichtig</a:t>
            </a:r>
            <a:r>
              <a:rPr lang="de-DE" sz="1700" dirty="0"/>
              <a:t>, </a:t>
            </a:r>
            <a:r>
              <a:rPr lang="de-DE" sz="1700" dirty="0" smtClean="0"/>
              <a:t>kann man Teile davon </a:t>
            </a:r>
            <a:r>
              <a:rPr lang="de-DE" sz="1700" dirty="0"/>
              <a:t>als direktes Zitat </a:t>
            </a:r>
            <a:r>
              <a:rPr lang="de-DE" sz="1700" dirty="0" smtClean="0"/>
              <a:t>in den eigenen Text </a:t>
            </a:r>
            <a:r>
              <a:rPr lang="de-DE" sz="1700" dirty="0"/>
              <a:t>übernehmen. Diese Passagen </a:t>
            </a:r>
            <a:r>
              <a:rPr lang="de-DE" sz="1700" dirty="0" smtClean="0"/>
              <a:t>werden durch </a:t>
            </a:r>
            <a:r>
              <a:rPr lang="de-DE" sz="1700" dirty="0"/>
              <a:t>Anführungszeichen („</a:t>
            </a:r>
            <a:r>
              <a:rPr lang="de-DE" sz="1700" dirty="0" err="1"/>
              <a:t>abc</a:t>
            </a:r>
            <a:r>
              <a:rPr lang="de-DE" sz="1700" dirty="0"/>
              <a:t>“</a:t>
            </a:r>
            <a:r>
              <a:rPr lang="de-DE" sz="1700" dirty="0" smtClean="0"/>
              <a:t>) gekennzeichnet. </a:t>
            </a:r>
            <a:r>
              <a:rPr lang="de-DE" sz="1700" dirty="0"/>
              <a:t>Solche Übernahmen müssen </a:t>
            </a:r>
            <a:r>
              <a:rPr lang="de-DE" sz="1700" b="1" dirty="0"/>
              <a:t>buchstaben- und zeichengetreu </a:t>
            </a:r>
            <a:r>
              <a:rPr lang="de-DE" sz="1700" dirty="0"/>
              <a:t>erfolgen. </a:t>
            </a:r>
            <a:r>
              <a:rPr lang="de-DE" sz="1700" dirty="0" smtClean="0"/>
              <a:t>Auch orthografische oder andere Fehler im Original werden übernommen und mit [sic!] angezeigt. </a:t>
            </a:r>
          </a:p>
          <a:p>
            <a:pPr marL="0" indent="0">
              <a:buNone/>
            </a:pPr>
            <a:r>
              <a:rPr lang="de-DE" sz="1700" dirty="0" smtClean="0"/>
              <a:t>Auslassungen und Hinzufügungen </a:t>
            </a:r>
            <a:r>
              <a:rPr lang="de-DE" sz="1700" dirty="0"/>
              <a:t>innerhalb solcher </a:t>
            </a:r>
            <a:r>
              <a:rPr lang="de-DE" sz="1700" dirty="0" smtClean="0"/>
              <a:t>Zitate </a:t>
            </a:r>
            <a:r>
              <a:rPr lang="de-DE" sz="1700" dirty="0"/>
              <a:t>müssen durch drei Punkte in eckigen Klammern gekennzeichnet werden („a[…]c</a:t>
            </a:r>
            <a:r>
              <a:rPr lang="de-DE" sz="1700" dirty="0" smtClean="0"/>
              <a:t>“</a:t>
            </a:r>
            <a:r>
              <a:rPr lang="de-DE" sz="1700" dirty="0"/>
              <a:t> </a:t>
            </a:r>
            <a:r>
              <a:rPr lang="de-DE" sz="1700" dirty="0" smtClean="0"/>
              <a:t>oder „</a:t>
            </a:r>
            <a:r>
              <a:rPr lang="de-DE" sz="1700" dirty="0"/>
              <a:t>er [Michelangelo] war ein mittelmäßiger Bildhauer“). </a:t>
            </a:r>
            <a:r>
              <a:rPr lang="de-DE" sz="1700" dirty="0" smtClean="0"/>
              <a:t>Bei </a:t>
            </a:r>
            <a:r>
              <a:rPr lang="de-DE" sz="1700" dirty="0"/>
              <a:t>fremdsprachigen Texten wird die </a:t>
            </a:r>
            <a:r>
              <a:rPr lang="de-DE" sz="1700" b="1" dirty="0"/>
              <a:t>Originalsprache </a:t>
            </a:r>
            <a:r>
              <a:rPr lang="de-DE" sz="1700" dirty="0"/>
              <a:t>beibehalten und nur in den Anmerkungen ggf. übersetzt. </a:t>
            </a:r>
            <a:endParaRPr lang="de-DE" sz="1700" dirty="0" smtClean="0"/>
          </a:p>
          <a:p>
            <a:pPr marL="0" indent="0">
              <a:buNone/>
            </a:pPr>
            <a:endParaRPr lang="de-DE" sz="1700" dirty="0"/>
          </a:p>
          <a:p>
            <a:pPr marL="0" indent="0">
              <a:buNone/>
            </a:pPr>
            <a:r>
              <a:rPr lang="de-DE" sz="1700" i="1" dirty="0">
                <a:solidFill>
                  <a:schemeClr val="accent3"/>
                </a:solidFill>
              </a:rPr>
              <a:t>Beispiel</a:t>
            </a:r>
            <a:r>
              <a:rPr lang="de-DE" sz="1700" i="1" dirty="0"/>
              <a:t>: </a:t>
            </a:r>
            <a:r>
              <a:rPr lang="de-DE" sz="1700" dirty="0" smtClean="0"/>
              <a:t>Dante </a:t>
            </a:r>
            <a:r>
              <a:rPr lang="de-DE" sz="1700" dirty="0"/>
              <a:t>Alighieri äußerte sich im 11. Gesang des Fegefeuers seiner </a:t>
            </a:r>
            <a:r>
              <a:rPr lang="de-DE" sz="1700" dirty="0" err="1"/>
              <a:t>Divina</a:t>
            </a:r>
            <a:r>
              <a:rPr lang="de-DE" sz="1700" dirty="0"/>
              <a:t> </a:t>
            </a:r>
            <a:r>
              <a:rPr lang="de-DE" sz="1700" dirty="0" err="1"/>
              <a:t>Commedia</a:t>
            </a:r>
            <a:r>
              <a:rPr lang="de-DE" sz="1700" dirty="0"/>
              <a:t>“ über das künstlerische Ansehen von Cimabue und Giotto folgendermaßen: „Oh </a:t>
            </a:r>
            <a:r>
              <a:rPr lang="de-DE" sz="1700" dirty="0" err="1"/>
              <a:t>vana</a:t>
            </a:r>
            <a:r>
              <a:rPr lang="de-DE" sz="1700" dirty="0"/>
              <a:t> </a:t>
            </a:r>
            <a:r>
              <a:rPr lang="de-DE" sz="1700" dirty="0" err="1"/>
              <a:t>gloria</a:t>
            </a:r>
            <a:r>
              <a:rPr lang="de-DE" sz="1700" dirty="0"/>
              <a:t> de </a:t>
            </a:r>
            <a:r>
              <a:rPr lang="de-DE" sz="1700" dirty="0" err="1"/>
              <a:t>l`umane</a:t>
            </a:r>
            <a:r>
              <a:rPr lang="de-DE" sz="1700" dirty="0"/>
              <a:t> </a:t>
            </a:r>
            <a:r>
              <a:rPr lang="de-DE" sz="1700" dirty="0" err="1"/>
              <a:t>posse</a:t>
            </a:r>
            <a:r>
              <a:rPr lang="de-DE" sz="1700" dirty="0"/>
              <a:t>! […] </a:t>
            </a:r>
            <a:r>
              <a:rPr lang="de-DE" sz="1700" dirty="0" err="1"/>
              <a:t>Credette</a:t>
            </a:r>
            <a:r>
              <a:rPr lang="de-DE" sz="1700" dirty="0"/>
              <a:t> Cimabue ne la </a:t>
            </a:r>
            <a:r>
              <a:rPr lang="de-DE" sz="1700" dirty="0" err="1"/>
              <a:t>pittura</a:t>
            </a:r>
            <a:r>
              <a:rPr lang="de-DE" sz="1700" dirty="0"/>
              <a:t> </a:t>
            </a:r>
            <a:r>
              <a:rPr lang="de-DE" sz="1700" dirty="0" err="1"/>
              <a:t>tener</a:t>
            </a:r>
            <a:r>
              <a:rPr lang="de-DE" sz="1700" dirty="0"/>
              <a:t> </a:t>
            </a:r>
            <a:r>
              <a:rPr lang="de-DE" sz="1700" dirty="0" err="1"/>
              <a:t>lo</a:t>
            </a:r>
            <a:r>
              <a:rPr lang="de-DE" sz="1700" dirty="0"/>
              <a:t> </a:t>
            </a:r>
            <a:r>
              <a:rPr lang="de-DE" sz="1700" dirty="0" err="1"/>
              <a:t>campo</a:t>
            </a:r>
            <a:r>
              <a:rPr lang="de-DE" sz="1700" dirty="0"/>
              <a:t>, </a:t>
            </a:r>
            <a:r>
              <a:rPr lang="de-DE" sz="1700" dirty="0" err="1"/>
              <a:t>e</a:t>
            </a:r>
            <a:r>
              <a:rPr lang="de-DE" sz="1700" dirty="0"/>
              <a:t> </a:t>
            </a:r>
            <a:r>
              <a:rPr lang="de-DE" sz="1700" dirty="0" err="1"/>
              <a:t>ora</a:t>
            </a:r>
            <a:r>
              <a:rPr lang="de-DE" sz="1700" dirty="0"/>
              <a:t> ha Giotto </a:t>
            </a:r>
            <a:r>
              <a:rPr lang="de-DE" sz="1700" dirty="0" err="1"/>
              <a:t>il</a:t>
            </a:r>
            <a:r>
              <a:rPr lang="de-DE" sz="1700" dirty="0"/>
              <a:t> </a:t>
            </a:r>
            <a:r>
              <a:rPr lang="de-DE" sz="1700" dirty="0" err="1"/>
              <a:t>grido</a:t>
            </a:r>
            <a:r>
              <a:rPr lang="de-DE" sz="1700" dirty="0"/>
              <a:t>, </a:t>
            </a:r>
            <a:r>
              <a:rPr lang="de-DE" sz="1700" dirty="0" err="1"/>
              <a:t>sì</a:t>
            </a:r>
            <a:r>
              <a:rPr lang="de-DE" sz="1700" dirty="0"/>
              <a:t> </a:t>
            </a:r>
            <a:r>
              <a:rPr lang="de-DE" sz="1700" dirty="0" err="1"/>
              <a:t>che</a:t>
            </a:r>
            <a:r>
              <a:rPr lang="de-DE" sz="1700" dirty="0"/>
              <a:t> la </a:t>
            </a:r>
            <a:r>
              <a:rPr lang="de-DE" sz="1700" dirty="0" err="1"/>
              <a:t>fama</a:t>
            </a:r>
            <a:r>
              <a:rPr lang="de-DE" sz="1700" dirty="0"/>
              <a:t> di </a:t>
            </a:r>
            <a:r>
              <a:rPr lang="de-DE" sz="1700" dirty="0" err="1"/>
              <a:t>colui</a:t>
            </a:r>
            <a:r>
              <a:rPr lang="de-DE" sz="1700" dirty="0"/>
              <a:t> </a:t>
            </a:r>
            <a:r>
              <a:rPr lang="de-DE" sz="1700" dirty="0" err="1"/>
              <a:t>è</a:t>
            </a:r>
            <a:r>
              <a:rPr lang="de-DE" sz="1700" dirty="0"/>
              <a:t> scura.“</a:t>
            </a:r>
            <a:r>
              <a:rPr lang="de-DE" sz="1700" baseline="30000" dirty="0"/>
              <a:t>2 </a:t>
            </a:r>
            <a:endParaRPr lang="de-DE" sz="1700" dirty="0"/>
          </a:p>
        </p:txBody>
      </p:sp>
    </p:spTree>
    <p:extLst>
      <p:ext uri="{BB962C8B-B14F-4D97-AF65-F5344CB8AC3E}">
        <p14:creationId xmlns:p14="http://schemas.microsoft.com/office/powerpoint/2010/main" val="30264298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Zitierregeln</a:t>
            </a:r>
            <a:endParaRPr lang="de-DE" dirty="0"/>
          </a:p>
        </p:txBody>
      </p:sp>
      <p:sp>
        <p:nvSpPr>
          <p:cNvPr id="3" name="Inhaltsplatzhalter 2"/>
          <p:cNvSpPr>
            <a:spLocks noGrp="1"/>
          </p:cNvSpPr>
          <p:nvPr>
            <p:ph idx="1"/>
          </p:nvPr>
        </p:nvSpPr>
        <p:spPr>
          <a:xfrm>
            <a:off x="726141" y="2213609"/>
            <a:ext cx="8245027" cy="4521819"/>
          </a:xfrm>
        </p:spPr>
        <p:txBody>
          <a:bodyPr>
            <a:noAutofit/>
          </a:bodyPr>
          <a:lstStyle/>
          <a:p>
            <a:pPr marL="114300" indent="0">
              <a:buNone/>
            </a:pPr>
            <a:r>
              <a:rPr lang="de-DE" sz="1800" dirty="0"/>
              <a:t>Die Anmerkungsnummer wird </a:t>
            </a:r>
            <a:r>
              <a:rPr lang="de-DE" sz="1800" b="1" dirty="0"/>
              <a:t>hochgestellt </a:t>
            </a:r>
            <a:r>
              <a:rPr lang="de-DE" sz="1800" dirty="0"/>
              <a:t>und steht </a:t>
            </a:r>
            <a:r>
              <a:rPr lang="de-DE" sz="1800" b="1" dirty="0"/>
              <a:t>ohne vorhergehendes Leerzeichen </a:t>
            </a:r>
            <a:r>
              <a:rPr lang="de-DE" sz="1800" dirty="0"/>
              <a:t>immer </a:t>
            </a:r>
            <a:r>
              <a:rPr lang="de-DE" sz="1800" b="1" dirty="0"/>
              <a:t>nach dem Satzzeichen</a:t>
            </a:r>
            <a:r>
              <a:rPr lang="de-DE" sz="1800" dirty="0"/>
              <a:t>, wenn die gesamte Aussage dieses Satzes nachgewiesen werden soll. </a:t>
            </a:r>
            <a:endParaRPr lang="de-DE" sz="1800" dirty="0" smtClean="0"/>
          </a:p>
          <a:p>
            <a:pPr>
              <a:buFont typeface="Symbol" charset="2"/>
              <a:buChar char="-"/>
            </a:pPr>
            <a:endParaRPr lang="de-DE" sz="1800" dirty="0">
              <a:sym typeface="Wingdings"/>
            </a:endParaRPr>
          </a:p>
          <a:p>
            <a:pPr marL="114300" indent="0">
              <a:buNone/>
            </a:pPr>
            <a:r>
              <a:rPr lang="de-DE" sz="1800" dirty="0" smtClean="0">
                <a:sym typeface="Wingdings"/>
              </a:rPr>
              <a:t> xyz.</a:t>
            </a:r>
            <a:r>
              <a:rPr lang="de-DE" sz="1800" baseline="30000" dirty="0" smtClean="0">
                <a:sym typeface="Wingdings"/>
              </a:rPr>
              <a:t>1</a:t>
            </a:r>
            <a:endParaRPr lang="de-DE" sz="1800" baseline="30000" dirty="0" smtClean="0"/>
          </a:p>
          <a:p>
            <a:pPr marL="0" indent="0">
              <a:buNone/>
            </a:pPr>
            <a:endParaRPr lang="de-DE" sz="1700" dirty="0" smtClean="0"/>
          </a:p>
          <a:p>
            <a:pPr marL="0" indent="0">
              <a:buNone/>
            </a:pPr>
            <a:endParaRPr lang="de-DE" sz="1700" dirty="0"/>
          </a:p>
          <a:p>
            <a:pPr marL="0" indent="0">
              <a:buNone/>
            </a:pPr>
            <a:r>
              <a:rPr lang="de-DE" sz="1700" dirty="0" smtClean="0"/>
              <a:t>Fußnoten erscheinen am unteren Ende der Textseite und werden fortlaufend mit arabischen Ziffern nummeriert. </a:t>
            </a:r>
          </a:p>
          <a:p>
            <a:pPr marL="0" indent="0">
              <a:buNone/>
            </a:pPr>
            <a:endParaRPr lang="de-DE" sz="1700" dirty="0"/>
          </a:p>
          <a:p>
            <a:pPr marL="0" indent="0">
              <a:buNone/>
            </a:pPr>
            <a:r>
              <a:rPr lang="de-DE" sz="1700" dirty="0" smtClean="0"/>
              <a:t>(Word: Einfügen </a:t>
            </a:r>
            <a:r>
              <a:rPr lang="de-DE" sz="1700" dirty="0" smtClean="0">
                <a:sym typeface="Wingdings"/>
              </a:rPr>
              <a:t> Fußnote)</a:t>
            </a:r>
            <a:endParaRPr lang="de-DE" sz="1700" dirty="0" smtClean="0"/>
          </a:p>
        </p:txBody>
      </p:sp>
      <p:cxnSp>
        <p:nvCxnSpPr>
          <p:cNvPr id="7" name="Gerade Verbindung mit Pfeil 6"/>
          <p:cNvCxnSpPr/>
          <p:nvPr/>
        </p:nvCxnSpPr>
        <p:spPr>
          <a:xfrm flipH="1" flipV="1">
            <a:off x="1713044" y="3621601"/>
            <a:ext cx="466244" cy="305425"/>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408840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Zitierregeln</a:t>
            </a:r>
            <a:endParaRPr lang="de-DE" dirty="0"/>
          </a:p>
        </p:txBody>
      </p:sp>
      <p:sp>
        <p:nvSpPr>
          <p:cNvPr id="3" name="Inhaltsplatzhalter 2"/>
          <p:cNvSpPr>
            <a:spLocks noGrp="1"/>
          </p:cNvSpPr>
          <p:nvPr>
            <p:ph idx="1"/>
          </p:nvPr>
        </p:nvSpPr>
        <p:spPr>
          <a:xfrm>
            <a:off x="426129" y="1799109"/>
            <a:ext cx="8545040" cy="4936319"/>
          </a:xfrm>
        </p:spPr>
        <p:txBody>
          <a:bodyPr>
            <a:noAutofit/>
          </a:bodyPr>
          <a:lstStyle/>
          <a:p>
            <a:pPr marL="0" indent="0">
              <a:buNone/>
            </a:pPr>
            <a:r>
              <a:rPr lang="de-DE" sz="1700" b="1" u="sng" dirty="0" smtClean="0"/>
              <a:t>Kurzbelegsystem:</a:t>
            </a:r>
          </a:p>
          <a:p>
            <a:pPr marL="0" indent="0">
              <a:buNone/>
            </a:pPr>
            <a:r>
              <a:rPr lang="de-DE" sz="1700" dirty="0" smtClean="0"/>
              <a:t>Die gesamte konsultierte Literatur muss angegeben werden. Dabei ist es üblich und praktisch die Titel von Büchern und Zeitschriften in den Fußnoten einheitlich abzukürzen und am Ende der Publikation einen Literaturteil anzuhängen: </a:t>
            </a:r>
          </a:p>
          <a:p>
            <a:pPr marL="0" indent="0">
              <a:spcBef>
                <a:spcPts val="0"/>
              </a:spcBef>
              <a:buNone/>
            </a:pPr>
            <a:endParaRPr lang="de-DE" sz="1700" dirty="0" smtClean="0"/>
          </a:p>
          <a:p>
            <a:pPr marL="0" indent="0">
              <a:spcBef>
                <a:spcPts val="0"/>
              </a:spcBef>
              <a:buNone/>
            </a:pPr>
            <a:r>
              <a:rPr lang="de-DE" sz="1700" dirty="0" smtClean="0"/>
              <a:t>a) Nachname des Autors, Erscheinungsjahr der Publikation, Seitenangabe.</a:t>
            </a:r>
            <a:r>
              <a:rPr lang="de-DE" sz="1700" dirty="0"/>
              <a:t> </a:t>
            </a:r>
            <a:endParaRPr lang="de-DE" sz="1700" dirty="0" smtClean="0"/>
          </a:p>
          <a:p>
            <a:pPr marL="0" indent="0">
              <a:spcBef>
                <a:spcPts val="0"/>
              </a:spcBef>
              <a:buNone/>
            </a:pPr>
            <a:endParaRPr lang="de-DE" sz="1700" dirty="0" smtClean="0"/>
          </a:p>
          <a:p>
            <a:pPr marL="0" indent="0">
              <a:spcBef>
                <a:spcPts val="0"/>
              </a:spcBef>
              <a:buNone/>
            </a:pPr>
            <a:r>
              <a:rPr lang="de-DE" sz="1700" dirty="0" smtClean="0">
                <a:solidFill>
                  <a:schemeClr val="accent3"/>
                </a:solidFill>
              </a:rPr>
              <a:t>Beispiel: </a:t>
            </a:r>
            <a:r>
              <a:rPr lang="de-DE" sz="1700" dirty="0" smtClean="0"/>
              <a:t>Hieronymus Bosch war Mitglied der Liebfrauenbruderschaft und stieg sehr rasch in den Kreis der geschworenen Brüder auf.</a:t>
            </a:r>
            <a:r>
              <a:rPr lang="de-DE" sz="1700" baseline="30000" dirty="0" smtClean="0"/>
              <a:t>1 </a:t>
            </a:r>
          </a:p>
          <a:p>
            <a:pPr marL="0" indent="0">
              <a:spcBef>
                <a:spcPts val="0"/>
              </a:spcBef>
              <a:buNone/>
            </a:pPr>
            <a:endParaRPr lang="de-DE" sz="1700" dirty="0"/>
          </a:p>
          <a:p>
            <a:pPr marL="0" indent="0">
              <a:spcBef>
                <a:spcPts val="0"/>
              </a:spcBef>
              <a:buNone/>
            </a:pPr>
            <a:r>
              <a:rPr lang="de-DE" sz="1700" baseline="30000" dirty="0" smtClean="0"/>
              <a:t>1</a:t>
            </a:r>
            <a:r>
              <a:rPr lang="de-DE" sz="1700" dirty="0" smtClean="0"/>
              <a:t>Büttner 2012, S. </a:t>
            </a:r>
            <a:r>
              <a:rPr lang="de-DE" sz="1700" dirty="0" err="1" smtClean="0"/>
              <a:t>xy</a:t>
            </a:r>
            <a:r>
              <a:rPr lang="de-DE" sz="1700" dirty="0" smtClean="0"/>
              <a:t>. </a:t>
            </a:r>
          </a:p>
          <a:p>
            <a:pPr marL="0" indent="0">
              <a:spcBef>
                <a:spcPts val="0"/>
              </a:spcBef>
              <a:buNone/>
            </a:pPr>
            <a:endParaRPr lang="de-DE" sz="1700" dirty="0"/>
          </a:p>
          <a:p>
            <a:pPr marL="0" indent="0">
              <a:spcBef>
                <a:spcPts val="0"/>
              </a:spcBef>
              <a:buNone/>
            </a:pPr>
            <a:r>
              <a:rPr lang="de-DE" sz="1700" dirty="0" smtClean="0"/>
              <a:t>b) Literaturverzeichnis am Ende des Textes (alphabetisch)</a:t>
            </a:r>
          </a:p>
          <a:p>
            <a:pPr marL="0" indent="0">
              <a:spcBef>
                <a:spcPts val="0"/>
              </a:spcBef>
              <a:buNone/>
            </a:pPr>
            <a:endParaRPr lang="de-DE" sz="1700" dirty="0"/>
          </a:p>
          <a:p>
            <a:pPr marL="0" indent="0">
              <a:spcBef>
                <a:spcPts val="0"/>
              </a:spcBef>
              <a:buNone/>
            </a:pPr>
            <a:r>
              <a:rPr lang="de-DE" sz="1700" b="1" dirty="0" smtClean="0"/>
              <a:t>Büttner 2012 </a:t>
            </a:r>
            <a:r>
              <a:rPr lang="de-DE" sz="1700" dirty="0" smtClean="0">
                <a:solidFill>
                  <a:srgbClr val="B5AE53"/>
                </a:solidFill>
                <a:sym typeface="Wingdings"/>
              </a:rPr>
              <a:t> Die in den Fußnoten verwendete Abkürzung der Publikation</a:t>
            </a:r>
            <a:endParaRPr lang="de-DE" sz="1700" dirty="0" smtClean="0">
              <a:solidFill>
                <a:srgbClr val="B5AE53"/>
              </a:solidFill>
            </a:endParaRPr>
          </a:p>
          <a:p>
            <a:pPr marL="0" indent="0">
              <a:spcBef>
                <a:spcPts val="0"/>
              </a:spcBef>
              <a:buNone/>
            </a:pPr>
            <a:r>
              <a:rPr lang="de-DE" sz="1700" dirty="0" smtClean="0"/>
              <a:t>Nils Büttner, Hieronymus Bosch, München 2012. </a:t>
            </a:r>
            <a:r>
              <a:rPr lang="de-DE" sz="1700" dirty="0" smtClean="0">
                <a:solidFill>
                  <a:srgbClr val="B5AE53"/>
                </a:solidFill>
                <a:sym typeface="Wingdings"/>
              </a:rPr>
              <a:t> Auflösung der Abkürzung</a:t>
            </a:r>
            <a:endParaRPr lang="de-DE" sz="1700" dirty="0" smtClean="0">
              <a:solidFill>
                <a:srgbClr val="B5AE53"/>
              </a:solidFill>
            </a:endParaRPr>
          </a:p>
          <a:p>
            <a:pPr marL="0" indent="0">
              <a:spcBef>
                <a:spcPts val="0"/>
              </a:spcBef>
              <a:buNone/>
            </a:pPr>
            <a:endParaRPr lang="de-DE" sz="1700" dirty="0"/>
          </a:p>
          <a:p>
            <a:pPr marL="0" indent="0">
              <a:spcBef>
                <a:spcPts val="0"/>
              </a:spcBef>
              <a:buNone/>
            </a:pPr>
            <a:endParaRPr lang="de-DE" sz="1700" dirty="0" smtClean="0"/>
          </a:p>
        </p:txBody>
      </p:sp>
    </p:spTree>
    <p:extLst>
      <p:ext uri="{BB962C8B-B14F-4D97-AF65-F5344CB8AC3E}">
        <p14:creationId xmlns:p14="http://schemas.microsoft.com/office/powerpoint/2010/main" val="39217610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Abkürzungen etc.</a:t>
            </a:r>
            <a:endParaRPr lang="de-DE" dirty="0"/>
          </a:p>
        </p:txBody>
      </p:sp>
      <p:sp>
        <p:nvSpPr>
          <p:cNvPr id="3" name="Inhaltsplatzhalter 2"/>
          <p:cNvSpPr>
            <a:spLocks noGrp="1"/>
          </p:cNvSpPr>
          <p:nvPr>
            <p:ph idx="1"/>
          </p:nvPr>
        </p:nvSpPr>
        <p:spPr>
          <a:xfrm>
            <a:off x="282235" y="1649182"/>
            <a:ext cx="8599373" cy="4914303"/>
          </a:xfrm>
        </p:spPr>
        <p:txBody>
          <a:bodyPr>
            <a:normAutofit fontScale="62500" lnSpcReduction="20000"/>
          </a:bodyPr>
          <a:lstStyle/>
          <a:p>
            <a:r>
              <a:rPr lang="pl-PL" dirty="0" err="1" smtClean="0"/>
              <a:t>Bei</a:t>
            </a:r>
            <a:r>
              <a:rPr lang="pl-PL" dirty="0" smtClean="0"/>
              <a:t> </a:t>
            </a:r>
            <a:r>
              <a:rPr lang="pl-PL" dirty="0" err="1"/>
              <a:t>mehr</a:t>
            </a:r>
            <a:r>
              <a:rPr lang="pl-PL" dirty="0"/>
              <a:t> </a:t>
            </a:r>
            <a:r>
              <a:rPr lang="pl-PL" dirty="0" err="1"/>
              <a:t>als</a:t>
            </a:r>
            <a:r>
              <a:rPr lang="pl-PL" dirty="0"/>
              <a:t> </a:t>
            </a:r>
            <a:r>
              <a:rPr lang="pl-PL" dirty="0" err="1"/>
              <a:t>drei</a:t>
            </a:r>
            <a:r>
              <a:rPr lang="pl-PL" dirty="0"/>
              <a:t> </a:t>
            </a:r>
            <a:r>
              <a:rPr lang="pl-PL" dirty="0" err="1"/>
              <a:t>Autoren</a:t>
            </a:r>
            <a:r>
              <a:rPr lang="pl-PL" dirty="0"/>
              <a:t> nur den </a:t>
            </a:r>
            <a:r>
              <a:rPr lang="pl-PL" dirty="0" err="1"/>
              <a:t>ersten</a:t>
            </a:r>
            <a:r>
              <a:rPr lang="pl-PL" dirty="0"/>
              <a:t> </a:t>
            </a:r>
            <a:r>
              <a:rPr lang="pl-PL" dirty="0" err="1"/>
              <a:t>Namen</a:t>
            </a:r>
            <a:r>
              <a:rPr lang="pl-PL" dirty="0"/>
              <a:t> </a:t>
            </a:r>
            <a:r>
              <a:rPr lang="pl-PL" dirty="0" err="1"/>
              <a:t>aufführen</a:t>
            </a:r>
            <a:r>
              <a:rPr lang="pl-PL" dirty="0"/>
              <a:t> </a:t>
            </a:r>
            <a:r>
              <a:rPr lang="pl-PL" dirty="0" err="1"/>
              <a:t>und</a:t>
            </a:r>
            <a:r>
              <a:rPr lang="pl-PL" dirty="0"/>
              <a:t> mit </a:t>
            </a:r>
            <a:r>
              <a:rPr lang="pl-PL" dirty="0" err="1"/>
              <a:t>dem</a:t>
            </a:r>
            <a:r>
              <a:rPr lang="pl-PL" dirty="0"/>
              <a:t> </a:t>
            </a:r>
            <a:r>
              <a:rPr lang="pl-PL" dirty="0" err="1"/>
              <a:t>Zusatz</a:t>
            </a:r>
            <a:r>
              <a:rPr lang="pl-PL" dirty="0"/>
              <a:t> »u. a.« (»</a:t>
            </a:r>
            <a:r>
              <a:rPr lang="pl-PL" dirty="0" err="1"/>
              <a:t>und</a:t>
            </a:r>
            <a:r>
              <a:rPr lang="pl-PL" dirty="0"/>
              <a:t> </a:t>
            </a:r>
            <a:r>
              <a:rPr lang="pl-PL" dirty="0" err="1"/>
              <a:t>andere</a:t>
            </a:r>
            <a:r>
              <a:rPr lang="pl-PL" dirty="0"/>
              <a:t>«) </a:t>
            </a:r>
            <a:r>
              <a:rPr lang="pl-PL" dirty="0" err="1"/>
              <a:t>versehen</a:t>
            </a:r>
            <a:r>
              <a:rPr lang="pl-PL" dirty="0"/>
              <a:t>. </a:t>
            </a:r>
            <a:r>
              <a:rPr lang="pl-PL" dirty="0" err="1"/>
              <a:t>Bei</a:t>
            </a:r>
            <a:r>
              <a:rPr lang="pl-PL" dirty="0"/>
              <a:t> </a:t>
            </a:r>
            <a:r>
              <a:rPr lang="pl-PL" dirty="0" err="1"/>
              <a:t>mehreren</a:t>
            </a:r>
            <a:r>
              <a:rPr lang="pl-PL" dirty="0"/>
              <a:t> </a:t>
            </a:r>
            <a:r>
              <a:rPr lang="pl-PL" dirty="0" err="1"/>
              <a:t>Erscheinungsorten</a:t>
            </a:r>
            <a:r>
              <a:rPr lang="pl-PL" dirty="0"/>
              <a:t> </a:t>
            </a:r>
            <a:r>
              <a:rPr lang="pl-PL" dirty="0" err="1"/>
              <a:t>wird</a:t>
            </a:r>
            <a:r>
              <a:rPr lang="pl-PL" dirty="0"/>
              <a:t> analog </a:t>
            </a:r>
            <a:r>
              <a:rPr lang="pl-PL" dirty="0" err="1"/>
              <a:t>verfahren</a:t>
            </a:r>
            <a:r>
              <a:rPr lang="pl-PL" dirty="0"/>
              <a:t>. </a:t>
            </a:r>
            <a:r>
              <a:rPr lang="pl-PL" dirty="0" smtClean="0"/>
              <a:t>	   -</a:t>
            </a:r>
            <a:r>
              <a:rPr lang="pl-PL" dirty="0"/>
              <a:t>&gt; </a:t>
            </a:r>
            <a:r>
              <a:rPr lang="pl-PL" dirty="0" err="1"/>
              <a:t>Herausgeber</a:t>
            </a:r>
            <a:r>
              <a:rPr lang="pl-PL" dirty="0"/>
              <a:t> </a:t>
            </a:r>
            <a:r>
              <a:rPr lang="pl-PL" dirty="0" err="1"/>
              <a:t>werden</a:t>
            </a:r>
            <a:r>
              <a:rPr lang="pl-PL" dirty="0"/>
              <a:t> </a:t>
            </a:r>
            <a:r>
              <a:rPr lang="pl-PL" dirty="0" err="1"/>
              <a:t>gekennzeichnet</a:t>
            </a:r>
            <a:r>
              <a:rPr lang="pl-PL" dirty="0"/>
              <a:t> mit </a:t>
            </a:r>
            <a:r>
              <a:rPr lang="fr-FR" dirty="0"/>
              <a:t>(hg.) </a:t>
            </a:r>
            <a:r>
              <a:rPr lang="fr-FR" dirty="0" err="1"/>
              <a:t>oder</a:t>
            </a:r>
            <a:r>
              <a:rPr lang="fr-FR" dirty="0"/>
              <a:t> (</a:t>
            </a:r>
            <a:r>
              <a:rPr lang="fr-FR" dirty="0" err="1"/>
              <a:t>hrsg</a:t>
            </a:r>
            <a:r>
              <a:rPr lang="fr-FR" dirty="0"/>
              <a:t>.) [</a:t>
            </a:r>
            <a:r>
              <a:rPr lang="fr-FR" dirty="0" err="1"/>
              <a:t>herausgegeben</a:t>
            </a:r>
            <a:r>
              <a:rPr lang="fr-FR" dirty="0"/>
              <a:t>] </a:t>
            </a:r>
            <a:r>
              <a:rPr lang="fr-FR" dirty="0" err="1"/>
              <a:t>oder</a:t>
            </a:r>
            <a:r>
              <a:rPr lang="fr-FR" dirty="0"/>
              <a:t> (Hg.)/(</a:t>
            </a:r>
            <a:r>
              <a:rPr lang="fr-FR" dirty="0" err="1"/>
              <a:t>Hrsg</a:t>
            </a:r>
            <a:r>
              <a:rPr lang="fr-FR" dirty="0"/>
              <a:t>.) [</a:t>
            </a:r>
            <a:r>
              <a:rPr lang="fr-FR" dirty="0" err="1"/>
              <a:t>Herausgeber</a:t>
            </a:r>
            <a:r>
              <a:rPr lang="fr-FR" dirty="0"/>
              <a:t>] </a:t>
            </a:r>
            <a:r>
              <a:rPr lang="fr-FR" dirty="0" err="1"/>
              <a:t>nach</a:t>
            </a:r>
            <a:r>
              <a:rPr lang="fr-FR" dirty="0"/>
              <a:t> </a:t>
            </a:r>
            <a:r>
              <a:rPr lang="fr-FR" dirty="0" err="1"/>
              <a:t>dem</a:t>
            </a:r>
            <a:r>
              <a:rPr lang="fr-FR" dirty="0"/>
              <a:t> </a:t>
            </a:r>
            <a:r>
              <a:rPr lang="fr-FR" dirty="0" err="1"/>
              <a:t>Namen</a:t>
            </a:r>
            <a:r>
              <a:rPr lang="fr-FR" dirty="0" smtClean="0"/>
              <a:t>.</a:t>
            </a:r>
          </a:p>
          <a:p>
            <a:endParaRPr lang="de-DE" dirty="0"/>
          </a:p>
          <a:p>
            <a:r>
              <a:rPr lang="de-DE" dirty="0"/>
              <a:t>Sind Verfasser eines Aufsatzes und Herausgeber eines Sammelbandes identisch, so verwendet man bei der Angabe des Herausgebers die Abkürzung »</a:t>
            </a:r>
            <a:r>
              <a:rPr lang="de-DE" dirty="0" err="1"/>
              <a:t>ders</a:t>
            </a:r>
            <a:r>
              <a:rPr lang="de-DE" dirty="0"/>
              <a:t>.« (»derselbe«) bzw. »dies.« (»dieselbe«)</a:t>
            </a:r>
            <a:r>
              <a:rPr lang="de-DE" dirty="0" smtClean="0"/>
              <a:t>. Werden mehr als drei Autoren oder Herausgeber genannt, dann nennt man den ersten und kürzt die anderen mit et al. oder u.a. (unter anderen) ab. </a:t>
            </a:r>
            <a:r>
              <a:rPr lang="de-DE" dirty="0" err="1" smtClean="0"/>
              <a:t>Bsp</a:t>
            </a:r>
            <a:r>
              <a:rPr lang="de-DE" dirty="0" smtClean="0"/>
              <a:t>: Alpers, Svetlana u.a.</a:t>
            </a:r>
          </a:p>
          <a:p>
            <a:endParaRPr lang="de-DE" dirty="0"/>
          </a:p>
          <a:p>
            <a:r>
              <a:rPr lang="de-DE" dirty="0"/>
              <a:t>Sind Erscheinungsort und -jahr nicht zu erschließen, so wird dies durch die Angaben »o. O.« (»ohne Ort«) bzw. »o. J.« (»ohne Jahr«) kenntlich gemacht</a:t>
            </a:r>
            <a:r>
              <a:rPr lang="de-DE" dirty="0" smtClean="0"/>
              <a:t>.</a:t>
            </a:r>
          </a:p>
          <a:p>
            <a:endParaRPr lang="de-DE" dirty="0"/>
          </a:p>
          <a:p>
            <a:r>
              <a:rPr lang="de-DE" dirty="0"/>
              <a:t>Angabe des Verlages nach dem Verlagsort abgekürzt: </a:t>
            </a:r>
            <a:r>
              <a:rPr lang="de-DE" dirty="0" smtClean="0"/>
              <a:t>nur </a:t>
            </a:r>
            <a:r>
              <a:rPr lang="de-DE" dirty="0"/>
              <a:t>Hauptnamen des Verlags (ohne alle </a:t>
            </a:r>
            <a:r>
              <a:rPr lang="de-DE" dirty="0" smtClean="0"/>
              <a:t>Zusätze, „Verlag“, Vornamen) </a:t>
            </a:r>
            <a:r>
              <a:rPr lang="de-DE" dirty="0"/>
              <a:t>angeben. </a:t>
            </a:r>
            <a:endParaRPr lang="de-DE" dirty="0" smtClean="0"/>
          </a:p>
          <a:p>
            <a:endParaRPr lang="de-DE" dirty="0"/>
          </a:p>
          <a:p>
            <a:r>
              <a:rPr lang="de-DE" dirty="0"/>
              <a:t>Da es für die wiss. Diskussion wichtig ist, wann ein Gedanke zum ersten Mal geäußert wurde, kann es hilfreich sein, das erstmalige Erscheinen eines Buches zu vermerken, wenn man eine später erschienene Ausgabe benutzt. (Wölfflin, Heinrich: Kunstgeschichtliche Grundbegriffe. Das Problem der Stilentwicklung in der neueren Kunst, Basel / Stuttgart 1979 (zuerst 1915).</a:t>
            </a:r>
          </a:p>
          <a:p>
            <a:endParaRPr lang="de-DE" dirty="0"/>
          </a:p>
          <a:p>
            <a:r>
              <a:rPr lang="pl-PL" dirty="0" err="1"/>
              <a:t>Grundlage</a:t>
            </a:r>
            <a:r>
              <a:rPr lang="pl-PL" dirty="0"/>
              <a:t> </a:t>
            </a:r>
            <a:r>
              <a:rPr lang="pl-PL" dirty="0" err="1"/>
              <a:t>für</a:t>
            </a:r>
            <a:r>
              <a:rPr lang="pl-PL" dirty="0"/>
              <a:t> </a:t>
            </a:r>
            <a:r>
              <a:rPr lang="pl-PL" dirty="0" err="1"/>
              <a:t>die</a:t>
            </a:r>
            <a:r>
              <a:rPr lang="pl-PL" dirty="0"/>
              <a:t> </a:t>
            </a:r>
            <a:r>
              <a:rPr lang="pl-PL" dirty="0" err="1"/>
              <a:t>Titelaufnahme</a:t>
            </a:r>
            <a:r>
              <a:rPr lang="pl-PL" dirty="0"/>
              <a:t> </a:t>
            </a:r>
            <a:r>
              <a:rPr lang="pl-PL" dirty="0" err="1"/>
              <a:t>ist</a:t>
            </a:r>
            <a:r>
              <a:rPr lang="pl-PL" dirty="0"/>
              <a:t> </a:t>
            </a:r>
            <a:r>
              <a:rPr lang="pl-PL" dirty="0" err="1"/>
              <a:t>immer</a:t>
            </a:r>
            <a:r>
              <a:rPr lang="pl-PL" dirty="0"/>
              <a:t> </a:t>
            </a:r>
            <a:r>
              <a:rPr lang="pl-PL" dirty="0" err="1"/>
              <a:t>das</a:t>
            </a:r>
            <a:r>
              <a:rPr lang="pl-PL" dirty="0"/>
              <a:t> </a:t>
            </a:r>
            <a:r>
              <a:rPr lang="pl-PL" dirty="0" err="1"/>
              <a:t>Titelblatt</a:t>
            </a:r>
            <a:r>
              <a:rPr lang="pl-PL" dirty="0"/>
              <a:t> </a:t>
            </a:r>
            <a:r>
              <a:rPr lang="pl-PL" dirty="0" err="1"/>
              <a:t>und</a:t>
            </a:r>
            <a:r>
              <a:rPr lang="pl-PL" dirty="0"/>
              <a:t> </a:t>
            </a:r>
            <a:r>
              <a:rPr lang="pl-PL" dirty="0" err="1"/>
              <a:t>dessen</a:t>
            </a:r>
            <a:r>
              <a:rPr lang="pl-PL" dirty="0"/>
              <a:t> </a:t>
            </a:r>
            <a:r>
              <a:rPr lang="pl-PL" dirty="0" err="1"/>
              <a:t>Rückseite</a:t>
            </a:r>
            <a:r>
              <a:rPr lang="pl-PL" dirty="0"/>
              <a:t>, nie der </a:t>
            </a:r>
            <a:r>
              <a:rPr lang="pl-PL" dirty="0" err="1"/>
              <a:t>Einband</a:t>
            </a:r>
            <a:r>
              <a:rPr lang="pl-PL" dirty="0"/>
              <a:t>, da </a:t>
            </a:r>
            <a:r>
              <a:rPr lang="pl-PL" dirty="0" err="1"/>
              <a:t>hier</a:t>
            </a:r>
            <a:r>
              <a:rPr lang="pl-PL" dirty="0"/>
              <a:t> der </a:t>
            </a:r>
            <a:r>
              <a:rPr lang="pl-PL" dirty="0" err="1"/>
              <a:t>Titel</a:t>
            </a:r>
            <a:r>
              <a:rPr lang="pl-PL" dirty="0"/>
              <a:t> </a:t>
            </a:r>
            <a:r>
              <a:rPr lang="pl-PL" dirty="0" err="1"/>
              <a:t>häufig</a:t>
            </a:r>
            <a:r>
              <a:rPr lang="pl-PL" dirty="0"/>
              <a:t> </a:t>
            </a:r>
            <a:r>
              <a:rPr lang="pl-PL" dirty="0" err="1"/>
              <a:t>unvollständig</a:t>
            </a:r>
            <a:r>
              <a:rPr lang="pl-PL" dirty="0"/>
              <a:t> </a:t>
            </a:r>
            <a:r>
              <a:rPr lang="pl-PL" dirty="0" err="1"/>
              <a:t>genannt</a:t>
            </a:r>
            <a:r>
              <a:rPr lang="pl-PL" dirty="0"/>
              <a:t> </a:t>
            </a:r>
            <a:r>
              <a:rPr lang="pl-PL" dirty="0" err="1"/>
              <a:t>wird</a:t>
            </a:r>
            <a:r>
              <a:rPr lang="pl-PL" dirty="0"/>
              <a:t>.</a:t>
            </a:r>
          </a:p>
          <a:p>
            <a:endParaRPr lang="pl-PL" dirty="0"/>
          </a:p>
          <a:p>
            <a:endParaRPr lang="de-DE" dirty="0"/>
          </a:p>
        </p:txBody>
      </p:sp>
    </p:spTree>
    <p:extLst>
      <p:ext uri="{BB962C8B-B14F-4D97-AF65-F5344CB8AC3E}">
        <p14:creationId xmlns:p14="http://schemas.microsoft.com/office/powerpoint/2010/main" val="25077953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7</a:t>
            </a:r>
            <a:r>
              <a:rPr lang="de-DE" dirty="0" smtClean="0"/>
              <a:t>.1 Zitierstile</a:t>
            </a:r>
            <a:endParaRPr lang="de-DE" dirty="0"/>
          </a:p>
        </p:txBody>
      </p:sp>
      <p:sp>
        <p:nvSpPr>
          <p:cNvPr id="3" name="Inhaltsplatzhalter 2"/>
          <p:cNvSpPr>
            <a:spLocks noGrp="1"/>
          </p:cNvSpPr>
          <p:nvPr>
            <p:ph idx="1"/>
          </p:nvPr>
        </p:nvSpPr>
        <p:spPr/>
        <p:txBody>
          <a:bodyPr>
            <a:normAutofit fontScale="62500" lnSpcReduction="20000"/>
          </a:bodyPr>
          <a:lstStyle/>
          <a:p>
            <a:pPr marL="114300" indent="0">
              <a:buNone/>
            </a:pPr>
            <a:r>
              <a:rPr lang="de-DE" dirty="0" smtClean="0"/>
              <a:t>Es gibt viele Möglichkeiten, die notwendigen Angaben zu reihen. Jedes Journal, jedes Buch hat seinen eigenen Stil, sucht Euch einen aus und zieht diesen Stil </a:t>
            </a:r>
            <a:r>
              <a:rPr lang="de-DE" dirty="0" smtClean="0">
                <a:solidFill>
                  <a:schemeClr val="accent2"/>
                </a:solidFill>
              </a:rPr>
              <a:t>konsequent </a:t>
            </a:r>
            <a:r>
              <a:rPr lang="de-DE" dirty="0" smtClean="0"/>
              <a:t>durch.</a:t>
            </a:r>
          </a:p>
          <a:p>
            <a:pPr marL="114300" indent="0">
              <a:buNone/>
            </a:pPr>
            <a:endParaRPr lang="de-DE" dirty="0" smtClean="0"/>
          </a:p>
          <a:p>
            <a:pPr marL="114300" indent="0">
              <a:buNone/>
            </a:pPr>
            <a:r>
              <a:rPr lang="de-DE" dirty="0" smtClean="0"/>
              <a:t>Nur einige Beispiele:</a:t>
            </a:r>
          </a:p>
          <a:p>
            <a:r>
              <a:rPr lang="de-DE" dirty="0"/>
              <a:t>Warburg, Aby M.: </a:t>
            </a:r>
            <a:r>
              <a:rPr lang="de-DE" i="1" dirty="0"/>
              <a:t>Ausgewählte Schriften und Würdigungen</a:t>
            </a:r>
            <a:r>
              <a:rPr lang="de-DE" dirty="0"/>
              <a:t>, hrsg. von Dieter Wuttke, </a:t>
            </a:r>
            <a:r>
              <a:rPr lang="de-DE" dirty="0" err="1"/>
              <a:t>Saecvla</a:t>
            </a:r>
            <a:r>
              <a:rPr lang="de-DE" dirty="0"/>
              <a:t> </a:t>
            </a:r>
            <a:r>
              <a:rPr lang="de-DE" dirty="0" err="1"/>
              <a:t>Spiritalia</a:t>
            </a:r>
            <a:r>
              <a:rPr lang="de-DE" dirty="0"/>
              <a:t> 1, Baden-Baden 1992 (3. Auflage).</a:t>
            </a:r>
          </a:p>
          <a:p>
            <a:r>
              <a:rPr lang="de-DE" dirty="0" err="1"/>
              <a:t>Kimpel</a:t>
            </a:r>
            <a:r>
              <a:rPr lang="de-DE" dirty="0"/>
              <a:t>, Dieter und Robert </a:t>
            </a:r>
            <a:r>
              <a:rPr lang="de-DE" dirty="0" err="1"/>
              <a:t>Suckale</a:t>
            </a:r>
            <a:r>
              <a:rPr lang="de-DE" dirty="0"/>
              <a:t>: </a:t>
            </a:r>
            <a:r>
              <a:rPr lang="de-DE" i="1" dirty="0"/>
              <a:t>Die gotische Architektur in Frankreich 1130 – 1270</a:t>
            </a:r>
            <a:r>
              <a:rPr lang="de-DE" dirty="0"/>
              <a:t>, München </a:t>
            </a:r>
            <a:r>
              <a:rPr lang="de-DE" dirty="0" smtClean="0"/>
              <a:t>1995</a:t>
            </a:r>
            <a:r>
              <a:rPr lang="de-DE" baseline="30000" dirty="0"/>
              <a:t> </a:t>
            </a:r>
            <a:r>
              <a:rPr lang="de-DE" dirty="0" smtClean="0"/>
              <a:t>(2. Auflage).</a:t>
            </a:r>
            <a:endParaRPr lang="de-DE" dirty="0"/>
          </a:p>
          <a:p>
            <a:endParaRPr lang="de-DE" dirty="0"/>
          </a:p>
          <a:p>
            <a:pPr marL="114300" indent="0">
              <a:buNone/>
            </a:pPr>
            <a:r>
              <a:rPr lang="fi-FI" dirty="0" err="1" smtClean="0"/>
              <a:t>Bei</a:t>
            </a:r>
            <a:r>
              <a:rPr lang="fi-FI" dirty="0" smtClean="0"/>
              <a:t> </a:t>
            </a:r>
            <a:r>
              <a:rPr lang="fi-FI" dirty="0" err="1" smtClean="0"/>
              <a:t>Anthologien</a:t>
            </a:r>
            <a:r>
              <a:rPr lang="fi-FI" dirty="0" smtClean="0"/>
              <a:t> </a:t>
            </a:r>
            <a:r>
              <a:rPr lang="fi-FI" dirty="0" err="1"/>
              <a:t>ist</a:t>
            </a:r>
            <a:r>
              <a:rPr lang="fi-FI" dirty="0"/>
              <a:t> es </a:t>
            </a:r>
            <a:r>
              <a:rPr lang="fi-FI" dirty="0" err="1"/>
              <a:t>möglich</a:t>
            </a:r>
            <a:r>
              <a:rPr lang="fi-FI" dirty="0"/>
              <a:t>, </a:t>
            </a:r>
            <a:r>
              <a:rPr lang="fi-FI" dirty="0" err="1"/>
              <a:t>den</a:t>
            </a:r>
            <a:r>
              <a:rPr lang="fi-FI" dirty="0"/>
              <a:t> </a:t>
            </a:r>
            <a:r>
              <a:rPr lang="fi-FI" dirty="0" err="1"/>
              <a:t>Titel</a:t>
            </a:r>
            <a:r>
              <a:rPr lang="fi-FI" dirty="0"/>
              <a:t> </a:t>
            </a:r>
            <a:r>
              <a:rPr lang="fi-FI" dirty="0" err="1"/>
              <a:t>oder</a:t>
            </a:r>
            <a:r>
              <a:rPr lang="fi-FI" dirty="0"/>
              <a:t> </a:t>
            </a:r>
            <a:r>
              <a:rPr lang="fi-FI" dirty="0" err="1"/>
              <a:t>den</a:t>
            </a:r>
            <a:r>
              <a:rPr lang="fi-FI" dirty="0"/>
              <a:t> </a:t>
            </a:r>
            <a:r>
              <a:rPr lang="fi-FI" dirty="0" err="1"/>
              <a:t>Herausgeber</a:t>
            </a:r>
            <a:r>
              <a:rPr lang="fi-FI" dirty="0"/>
              <a:t> </a:t>
            </a:r>
            <a:r>
              <a:rPr lang="fi-FI" dirty="0" err="1"/>
              <a:t>zuerst</a:t>
            </a:r>
            <a:r>
              <a:rPr lang="fi-FI" dirty="0"/>
              <a:t> </a:t>
            </a:r>
            <a:r>
              <a:rPr lang="fi-FI" dirty="0" err="1"/>
              <a:t>anzuführen</a:t>
            </a:r>
            <a:r>
              <a:rPr lang="fi-FI" dirty="0"/>
              <a:t>. </a:t>
            </a:r>
            <a:r>
              <a:rPr lang="fi-FI" dirty="0" err="1"/>
              <a:t>Bei</a:t>
            </a:r>
            <a:r>
              <a:rPr lang="fi-FI" dirty="0"/>
              <a:t> </a:t>
            </a:r>
            <a:r>
              <a:rPr lang="fi-FI" dirty="0" err="1"/>
              <a:t>mehr</a:t>
            </a:r>
            <a:r>
              <a:rPr lang="fi-FI" dirty="0"/>
              <a:t> </a:t>
            </a:r>
            <a:r>
              <a:rPr lang="fi-FI" dirty="0" err="1"/>
              <a:t>als</a:t>
            </a:r>
            <a:r>
              <a:rPr lang="fi-FI" dirty="0"/>
              <a:t> </a:t>
            </a:r>
            <a:r>
              <a:rPr lang="fi-FI" dirty="0" err="1"/>
              <a:t>drei</a:t>
            </a:r>
            <a:r>
              <a:rPr lang="fi-FI" dirty="0"/>
              <a:t> </a:t>
            </a:r>
            <a:r>
              <a:rPr lang="fi-FI" dirty="0" err="1"/>
              <a:t>Herausgebern</a:t>
            </a:r>
            <a:r>
              <a:rPr lang="fi-FI" dirty="0"/>
              <a:t> </a:t>
            </a:r>
            <a:r>
              <a:rPr lang="fi-FI" dirty="0" err="1"/>
              <a:t>wird</a:t>
            </a:r>
            <a:r>
              <a:rPr lang="fi-FI" dirty="0"/>
              <a:t> </a:t>
            </a:r>
            <a:r>
              <a:rPr lang="fi-FI" dirty="0" err="1"/>
              <a:t>wie</a:t>
            </a:r>
            <a:r>
              <a:rPr lang="fi-FI" dirty="0"/>
              <a:t> </a:t>
            </a:r>
            <a:r>
              <a:rPr lang="fi-FI" dirty="0" err="1"/>
              <a:t>bei</a:t>
            </a:r>
            <a:r>
              <a:rPr lang="fi-FI" dirty="0"/>
              <a:t> </a:t>
            </a:r>
            <a:r>
              <a:rPr lang="fi-FI" dirty="0" err="1"/>
              <a:t>mehreren</a:t>
            </a:r>
            <a:r>
              <a:rPr lang="fi-FI" dirty="0"/>
              <a:t> </a:t>
            </a:r>
            <a:r>
              <a:rPr lang="fi-FI" dirty="0" err="1"/>
              <a:t>Autoren</a:t>
            </a:r>
            <a:r>
              <a:rPr lang="fi-FI" dirty="0"/>
              <a:t> </a:t>
            </a:r>
            <a:r>
              <a:rPr lang="fi-FI" dirty="0" err="1"/>
              <a:t>verfahren</a:t>
            </a:r>
            <a:r>
              <a:rPr lang="fi-FI" dirty="0" smtClean="0"/>
              <a:t>.</a:t>
            </a:r>
          </a:p>
          <a:p>
            <a:pPr marL="114300" indent="0">
              <a:buNone/>
            </a:pPr>
            <a:endParaRPr lang="fi-FI" dirty="0"/>
          </a:p>
          <a:p>
            <a:r>
              <a:rPr lang="fi-FI" i="1" dirty="0" err="1"/>
              <a:t>Art</a:t>
            </a:r>
            <a:r>
              <a:rPr lang="fi-FI" i="1" dirty="0"/>
              <a:t> in </a:t>
            </a:r>
            <a:r>
              <a:rPr lang="fi-FI" i="1" dirty="0" err="1"/>
              <a:t>Theory</a:t>
            </a:r>
            <a:r>
              <a:rPr lang="fi-FI" i="1" dirty="0"/>
              <a:t> 1900-1990. An </a:t>
            </a:r>
            <a:r>
              <a:rPr lang="fi-FI" i="1" dirty="0" err="1"/>
              <a:t>Anthology</a:t>
            </a:r>
            <a:r>
              <a:rPr lang="fi-FI" i="1" dirty="0"/>
              <a:t> of </a:t>
            </a:r>
            <a:r>
              <a:rPr lang="fi-FI" i="1" dirty="0" err="1"/>
              <a:t>Changing</a:t>
            </a:r>
            <a:r>
              <a:rPr lang="fi-FI" i="1" dirty="0"/>
              <a:t> </a:t>
            </a:r>
            <a:r>
              <a:rPr lang="fi-FI" i="1" dirty="0" err="1"/>
              <a:t>Ideas</a:t>
            </a:r>
            <a:r>
              <a:rPr lang="fi-FI" dirty="0"/>
              <a:t>, </a:t>
            </a:r>
            <a:r>
              <a:rPr lang="fi-FI" dirty="0" err="1"/>
              <a:t>hrsg</a:t>
            </a:r>
            <a:r>
              <a:rPr lang="fi-FI" dirty="0"/>
              <a:t>. von Charles Harrison </a:t>
            </a:r>
            <a:r>
              <a:rPr lang="fi-FI" dirty="0" err="1"/>
              <a:t>und</a:t>
            </a:r>
            <a:r>
              <a:rPr lang="fi-FI" dirty="0"/>
              <a:t> Paul Wood, Oxford 1992.</a:t>
            </a:r>
          </a:p>
          <a:p>
            <a:pPr marL="114300" indent="0">
              <a:buNone/>
            </a:pPr>
            <a:r>
              <a:rPr lang="fi-FI" dirty="0" err="1"/>
              <a:t>oder</a:t>
            </a:r>
            <a:r>
              <a:rPr lang="fi-FI" dirty="0"/>
              <a:t>:</a:t>
            </a:r>
          </a:p>
          <a:p>
            <a:r>
              <a:rPr lang="fi-FI" dirty="0"/>
              <a:t>Harrison, Charles / Wood, Paul (</a:t>
            </a:r>
            <a:r>
              <a:rPr lang="fi-FI" dirty="0" err="1"/>
              <a:t>Hrsg</a:t>
            </a:r>
            <a:r>
              <a:rPr lang="fi-FI" dirty="0"/>
              <a:t>.): </a:t>
            </a:r>
            <a:r>
              <a:rPr lang="fi-FI" i="1" dirty="0" err="1"/>
              <a:t>Art</a:t>
            </a:r>
            <a:r>
              <a:rPr lang="fi-FI" i="1" dirty="0"/>
              <a:t> in </a:t>
            </a:r>
            <a:r>
              <a:rPr lang="fi-FI" i="1" dirty="0" err="1"/>
              <a:t>Theory</a:t>
            </a:r>
            <a:r>
              <a:rPr lang="fi-FI" i="1" dirty="0"/>
              <a:t> 1900-1990. An </a:t>
            </a:r>
            <a:r>
              <a:rPr lang="fi-FI" i="1" dirty="0" err="1"/>
              <a:t>Anthology</a:t>
            </a:r>
            <a:r>
              <a:rPr lang="fi-FI" i="1" dirty="0"/>
              <a:t> of </a:t>
            </a:r>
            <a:r>
              <a:rPr lang="fi-FI" i="1" dirty="0" err="1"/>
              <a:t>Changing</a:t>
            </a:r>
            <a:r>
              <a:rPr lang="fi-FI" i="1" dirty="0"/>
              <a:t> </a:t>
            </a:r>
            <a:r>
              <a:rPr lang="fi-FI" i="1" dirty="0" err="1"/>
              <a:t>Ideas</a:t>
            </a:r>
            <a:r>
              <a:rPr lang="fi-FI" dirty="0"/>
              <a:t>, Oxford 1992.</a:t>
            </a:r>
            <a:endParaRPr lang="de-DE" dirty="0" smtClean="0"/>
          </a:p>
        </p:txBody>
      </p:sp>
    </p:spTree>
    <p:extLst>
      <p:ext uri="{BB962C8B-B14F-4D97-AF65-F5344CB8AC3E}">
        <p14:creationId xmlns:p14="http://schemas.microsoft.com/office/powerpoint/2010/main" val="25444865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6128" y="408372"/>
            <a:ext cx="8260672" cy="1585340"/>
          </a:xfrm>
        </p:spPr>
        <p:txBody>
          <a:bodyPr>
            <a:normAutofit fontScale="90000"/>
          </a:bodyPr>
          <a:lstStyle/>
          <a:p>
            <a:r>
              <a:rPr lang="de-DE" dirty="0"/>
              <a:t>7</a:t>
            </a:r>
            <a:r>
              <a:rPr lang="de-DE" dirty="0" smtClean="0"/>
              <a:t>.2 Grundschema: Selbständige Veröffentlichungen</a:t>
            </a:r>
            <a:r>
              <a:rPr lang="de-DE" dirty="0"/>
              <a:t/>
            </a:r>
            <a:br>
              <a:rPr lang="de-DE" dirty="0"/>
            </a:br>
            <a:endParaRPr lang="de-DE" dirty="0"/>
          </a:p>
        </p:txBody>
      </p:sp>
      <p:sp>
        <p:nvSpPr>
          <p:cNvPr id="3" name="Inhaltsplatzhalter 2"/>
          <p:cNvSpPr>
            <a:spLocks noGrp="1"/>
          </p:cNvSpPr>
          <p:nvPr>
            <p:ph idx="1"/>
          </p:nvPr>
        </p:nvSpPr>
        <p:spPr/>
        <p:txBody>
          <a:bodyPr>
            <a:normAutofit/>
          </a:bodyPr>
          <a:lstStyle/>
          <a:p>
            <a:pPr marL="114300" indent="0">
              <a:buNone/>
            </a:pPr>
            <a:r>
              <a:rPr lang="de-DE" sz="2000" b="1" dirty="0" smtClean="0"/>
              <a:t>Name</a:t>
            </a:r>
            <a:r>
              <a:rPr lang="de-DE" sz="2000" b="1" dirty="0"/>
              <a:t>, Vorname des Autors</a:t>
            </a:r>
            <a:endParaRPr lang="de-DE" sz="2000" dirty="0"/>
          </a:p>
          <a:p>
            <a:pPr marL="114300" indent="0">
              <a:buNone/>
            </a:pPr>
            <a:r>
              <a:rPr lang="de-DE" sz="2000" dirty="0"/>
              <a:t>Herausgeber</a:t>
            </a:r>
          </a:p>
          <a:p>
            <a:pPr marL="114300" indent="0">
              <a:buNone/>
            </a:pPr>
            <a:r>
              <a:rPr lang="de-DE" sz="2000" b="1" i="1" dirty="0"/>
              <a:t>Titel des </a:t>
            </a:r>
            <a:r>
              <a:rPr lang="de-DE" sz="2000" b="1" i="1" dirty="0" smtClean="0"/>
              <a:t>Buches</a:t>
            </a:r>
            <a:r>
              <a:rPr lang="de-DE" sz="2000" i="1" dirty="0"/>
              <a:t>:</a:t>
            </a:r>
            <a:r>
              <a:rPr lang="de-DE" sz="2000" i="1" dirty="0" smtClean="0"/>
              <a:t> </a:t>
            </a:r>
            <a:r>
              <a:rPr lang="de-DE" sz="2000" i="1" dirty="0"/>
              <a:t>Untertitel</a:t>
            </a:r>
          </a:p>
          <a:p>
            <a:pPr marL="114300" indent="0">
              <a:buNone/>
            </a:pPr>
            <a:r>
              <a:rPr lang="de-DE" sz="2000" dirty="0"/>
              <a:t>Bandangabe</a:t>
            </a:r>
          </a:p>
          <a:p>
            <a:pPr marL="114300" indent="0">
              <a:buNone/>
            </a:pPr>
            <a:r>
              <a:rPr lang="de-DE" sz="2000" dirty="0"/>
              <a:t>Bandtitel</a:t>
            </a:r>
          </a:p>
          <a:p>
            <a:pPr marL="114300" indent="0">
              <a:buNone/>
            </a:pPr>
            <a:r>
              <a:rPr lang="de-DE" sz="2000" dirty="0"/>
              <a:t>ggfs. Reihentitel mit Bandzählung</a:t>
            </a:r>
          </a:p>
          <a:p>
            <a:pPr marL="114300" indent="0">
              <a:buNone/>
            </a:pPr>
            <a:r>
              <a:rPr lang="de-DE" sz="2000" b="1" dirty="0" smtClean="0"/>
              <a:t>Verlagsort</a:t>
            </a:r>
            <a:r>
              <a:rPr lang="de-DE" sz="2000" dirty="0"/>
              <a:t> </a:t>
            </a:r>
            <a:r>
              <a:rPr lang="de-DE" sz="2000" dirty="0" smtClean="0"/>
              <a:t>und Verlag</a:t>
            </a:r>
            <a:endParaRPr lang="de-DE" sz="2000" dirty="0"/>
          </a:p>
          <a:p>
            <a:pPr marL="114300" indent="0">
              <a:buNone/>
            </a:pPr>
            <a:r>
              <a:rPr lang="de-DE" sz="2000" b="1" dirty="0" smtClean="0"/>
              <a:t>Erscheinungsjahr</a:t>
            </a:r>
            <a:r>
              <a:rPr lang="de-DE" sz="2000" dirty="0" smtClean="0"/>
              <a:t>, ggf. Auflage</a:t>
            </a:r>
            <a:r>
              <a:rPr lang="pt-BR" sz="2000" dirty="0" smtClean="0"/>
              <a:t> </a:t>
            </a:r>
            <a:endParaRPr lang="de-DE" sz="2000" dirty="0"/>
          </a:p>
        </p:txBody>
      </p:sp>
      <p:sp>
        <p:nvSpPr>
          <p:cNvPr id="4" name="Textfeld 3"/>
          <p:cNvSpPr txBox="1"/>
          <p:nvPr/>
        </p:nvSpPr>
        <p:spPr>
          <a:xfrm>
            <a:off x="457201" y="5223439"/>
            <a:ext cx="6617410" cy="646331"/>
          </a:xfrm>
          <a:prstGeom prst="rect">
            <a:avLst/>
          </a:prstGeom>
          <a:noFill/>
        </p:spPr>
        <p:txBody>
          <a:bodyPr wrap="square" rtlCol="0">
            <a:spAutoFit/>
          </a:bodyPr>
          <a:lstStyle/>
          <a:p>
            <a:r>
              <a:rPr lang="de-DE" dirty="0" smtClean="0">
                <a:solidFill>
                  <a:srgbClr val="B5AE53"/>
                </a:solidFill>
              </a:rPr>
              <a:t>Beispiel: </a:t>
            </a:r>
            <a:r>
              <a:rPr lang="de-DE" dirty="0" err="1" smtClean="0"/>
              <a:t>Kimpel</a:t>
            </a:r>
            <a:r>
              <a:rPr lang="de-DE" dirty="0"/>
              <a:t>, Dieter und Robert </a:t>
            </a:r>
            <a:r>
              <a:rPr lang="de-DE" dirty="0" err="1" smtClean="0"/>
              <a:t>Suckale</a:t>
            </a:r>
            <a:r>
              <a:rPr lang="de-DE" dirty="0" smtClean="0"/>
              <a:t>. </a:t>
            </a:r>
            <a:r>
              <a:rPr lang="de-DE" i="1" dirty="0"/>
              <a:t>Die gotische Architektur in Frankreich 1130 – </a:t>
            </a:r>
            <a:r>
              <a:rPr lang="de-DE" i="1" dirty="0" smtClean="0"/>
              <a:t>1270</a:t>
            </a:r>
            <a:r>
              <a:rPr lang="de-DE" dirty="0" smtClean="0"/>
              <a:t>. </a:t>
            </a:r>
            <a:r>
              <a:rPr lang="de-DE" dirty="0"/>
              <a:t>München </a:t>
            </a:r>
            <a:r>
              <a:rPr lang="de-DE" dirty="0" smtClean="0"/>
              <a:t>1995. </a:t>
            </a:r>
            <a:r>
              <a:rPr lang="de-DE" baseline="30000" dirty="0" smtClean="0"/>
              <a:t> </a:t>
            </a:r>
            <a:endParaRPr lang="de-DE" dirty="0"/>
          </a:p>
        </p:txBody>
      </p:sp>
    </p:spTree>
    <p:extLst>
      <p:ext uri="{BB962C8B-B14F-4D97-AF65-F5344CB8AC3E}">
        <p14:creationId xmlns:p14="http://schemas.microsoft.com/office/powerpoint/2010/main" val="27172553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Ziel der Arbeit</a:t>
            </a:r>
            <a:endParaRPr lang="de-DE" dirty="0"/>
          </a:p>
        </p:txBody>
      </p:sp>
      <p:sp>
        <p:nvSpPr>
          <p:cNvPr id="3" name="Inhaltsplatzhalter 2"/>
          <p:cNvSpPr>
            <a:spLocks noGrp="1"/>
          </p:cNvSpPr>
          <p:nvPr>
            <p:ph idx="1"/>
          </p:nvPr>
        </p:nvSpPr>
        <p:spPr/>
        <p:txBody>
          <a:bodyPr/>
          <a:lstStyle/>
          <a:p>
            <a:pPr marL="114300" indent="0">
              <a:buNone/>
            </a:pPr>
            <a:endParaRPr lang="de-DE" dirty="0" smtClean="0"/>
          </a:p>
          <a:p>
            <a:pPr marL="114300" indent="0">
              <a:buNone/>
            </a:pPr>
            <a:r>
              <a:rPr lang="de-DE" dirty="0"/>
              <a:t>Jede Arbeit ist eine </a:t>
            </a:r>
            <a:r>
              <a:rPr lang="de-DE" dirty="0" smtClean="0"/>
              <a:t>schriftliche Antwort </a:t>
            </a:r>
            <a:r>
              <a:rPr lang="de-DE" dirty="0"/>
              <a:t>auf eine </a:t>
            </a:r>
            <a:r>
              <a:rPr lang="de-DE" dirty="0" smtClean="0"/>
              <a:t>Frage, </a:t>
            </a:r>
            <a:r>
              <a:rPr lang="de-DE" dirty="0"/>
              <a:t>die in thesenhafter Form </a:t>
            </a:r>
            <a:r>
              <a:rPr lang="de-DE" dirty="0" smtClean="0"/>
              <a:t>vorgetragen, </a:t>
            </a:r>
            <a:r>
              <a:rPr lang="de-DE" dirty="0"/>
              <a:t>in kritischer Auseinandersetzung mit der </a:t>
            </a:r>
            <a:r>
              <a:rPr lang="de-DE" dirty="0" smtClean="0"/>
              <a:t>Forschungsliteratur und unter Beachtung des wissenschaftlichen Arbeitens selbständig </a:t>
            </a:r>
            <a:r>
              <a:rPr lang="de-DE" dirty="0"/>
              <a:t>erarbeitet wird. </a:t>
            </a:r>
          </a:p>
          <a:p>
            <a:pPr marL="114300" indent="0">
              <a:buNone/>
            </a:pPr>
            <a:endParaRPr lang="de-DE" dirty="0"/>
          </a:p>
          <a:p>
            <a:pPr marL="114300" indent="0">
              <a:buNone/>
            </a:pPr>
            <a:r>
              <a:rPr lang="de-DE" dirty="0" smtClean="0"/>
              <a:t>Sie kann aus einem Referat hervorgehen.</a:t>
            </a:r>
          </a:p>
          <a:p>
            <a:pPr marL="114300" indent="0">
              <a:buNone/>
            </a:pPr>
            <a:endParaRPr lang="de-DE" dirty="0"/>
          </a:p>
          <a:p>
            <a:pPr marL="114300" indent="0">
              <a:buNone/>
            </a:pPr>
            <a:endParaRPr lang="de-DE" dirty="0" smtClean="0"/>
          </a:p>
          <a:p>
            <a:pPr marL="114300" indent="0">
              <a:buNone/>
            </a:pPr>
            <a:endParaRPr lang="de-DE" dirty="0" smtClean="0"/>
          </a:p>
          <a:p>
            <a:pPr marL="114300" indent="0">
              <a:buNone/>
            </a:pPr>
            <a:endParaRPr lang="de-DE" dirty="0"/>
          </a:p>
        </p:txBody>
      </p:sp>
    </p:spTree>
    <p:extLst>
      <p:ext uri="{BB962C8B-B14F-4D97-AF65-F5344CB8AC3E}">
        <p14:creationId xmlns:p14="http://schemas.microsoft.com/office/powerpoint/2010/main" val="143311806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7</a:t>
            </a:r>
            <a:r>
              <a:rPr lang="de-DE" dirty="0" smtClean="0"/>
              <a:t>.3 Grundschema: </a:t>
            </a:r>
            <a:br>
              <a:rPr lang="de-DE" dirty="0" smtClean="0"/>
            </a:br>
            <a:r>
              <a:rPr lang="de-DE" dirty="0" smtClean="0"/>
              <a:t>nicht-selbständige Veröffentlichungen</a:t>
            </a:r>
            <a:endParaRPr lang="de-DE" dirty="0"/>
          </a:p>
        </p:txBody>
      </p:sp>
      <p:sp>
        <p:nvSpPr>
          <p:cNvPr id="3" name="Inhaltsplatzhalter 2"/>
          <p:cNvSpPr>
            <a:spLocks noGrp="1"/>
          </p:cNvSpPr>
          <p:nvPr>
            <p:ph idx="1"/>
          </p:nvPr>
        </p:nvSpPr>
        <p:spPr/>
        <p:txBody>
          <a:bodyPr numCol="2">
            <a:normAutofit fontScale="70000" lnSpcReduction="20000"/>
          </a:bodyPr>
          <a:lstStyle/>
          <a:p>
            <a:pPr marL="114300" indent="0">
              <a:lnSpc>
                <a:spcPct val="120000"/>
              </a:lnSpc>
              <a:buNone/>
            </a:pPr>
            <a:r>
              <a:rPr lang="de-DE" sz="2900" b="1" dirty="0" smtClean="0"/>
              <a:t>In Zeitschriften: </a:t>
            </a:r>
          </a:p>
          <a:p>
            <a:pPr marL="114300" indent="0">
              <a:lnSpc>
                <a:spcPct val="120000"/>
              </a:lnSpc>
              <a:buNone/>
            </a:pPr>
            <a:endParaRPr lang="de-DE" sz="2900" b="1" dirty="0" smtClean="0"/>
          </a:p>
          <a:p>
            <a:pPr marL="114300" indent="0">
              <a:lnSpc>
                <a:spcPct val="120000"/>
              </a:lnSpc>
              <a:buNone/>
            </a:pPr>
            <a:r>
              <a:rPr lang="de-DE" sz="2900" b="1" dirty="0" smtClean="0"/>
              <a:t>Name</a:t>
            </a:r>
            <a:r>
              <a:rPr lang="de-DE" sz="2900" b="1" dirty="0"/>
              <a:t>, Vorname des Autors</a:t>
            </a:r>
            <a:endParaRPr lang="de-DE" sz="2900" dirty="0"/>
          </a:p>
          <a:p>
            <a:pPr marL="114300" indent="0">
              <a:lnSpc>
                <a:spcPct val="120000"/>
              </a:lnSpc>
              <a:buNone/>
            </a:pPr>
            <a:r>
              <a:rPr lang="de-DE" sz="2900" b="1" dirty="0"/>
              <a:t>Titel des </a:t>
            </a:r>
            <a:r>
              <a:rPr lang="de-DE" sz="2900" b="1" dirty="0" smtClean="0"/>
              <a:t>Aufsatzes</a:t>
            </a:r>
            <a:r>
              <a:rPr lang="de-DE" sz="2900" dirty="0" smtClean="0"/>
              <a:t>: Untertitel</a:t>
            </a:r>
            <a:endParaRPr lang="de-DE" sz="2900" dirty="0"/>
          </a:p>
          <a:p>
            <a:pPr marL="114300" indent="0">
              <a:lnSpc>
                <a:spcPct val="120000"/>
              </a:lnSpc>
              <a:buNone/>
            </a:pPr>
            <a:r>
              <a:rPr lang="de-DE" sz="2900" b="1" dirty="0"/>
              <a:t>in: </a:t>
            </a:r>
            <a:r>
              <a:rPr lang="de-DE" sz="2900" b="1" i="1" dirty="0"/>
              <a:t>Name der Zeitschrift</a:t>
            </a:r>
            <a:endParaRPr lang="de-DE" sz="2900" i="1" dirty="0"/>
          </a:p>
          <a:p>
            <a:pPr marL="114300" indent="0">
              <a:lnSpc>
                <a:spcPct val="120000"/>
              </a:lnSpc>
              <a:buNone/>
            </a:pPr>
            <a:r>
              <a:rPr lang="de-DE" sz="2900" b="1" dirty="0"/>
              <a:t>Jahrgang (Jg.)/Band (Bd.)</a:t>
            </a:r>
            <a:endParaRPr lang="de-DE" sz="2900" dirty="0"/>
          </a:p>
          <a:p>
            <a:pPr marL="114300" indent="0">
              <a:lnSpc>
                <a:spcPct val="120000"/>
              </a:lnSpc>
              <a:buNone/>
            </a:pPr>
            <a:r>
              <a:rPr lang="de-DE" sz="2900" b="1" dirty="0"/>
              <a:t>Jahreszahl</a:t>
            </a:r>
            <a:r>
              <a:rPr lang="de-DE" sz="2900" dirty="0"/>
              <a:t>, </a:t>
            </a:r>
            <a:r>
              <a:rPr lang="de-DE" sz="2900" dirty="0" smtClean="0"/>
              <a:t>Band</a:t>
            </a:r>
            <a:r>
              <a:rPr lang="de-DE" sz="2900" dirty="0"/>
              <a:t>-/Heftnummer (H. oder Nr.)</a:t>
            </a:r>
          </a:p>
          <a:p>
            <a:pPr marL="114300" indent="0">
              <a:lnSpc>
                <a:spcPct val="120000"/>
              </a:lnSpc>
              <a:buNone/>
            </a:pPr>
            <a:r>
              <a:rPr lang="de-DE" sz="2900" b="1" dirty="0" smtClean="0"/>
              <a:t>Seitenzahlen</a:t>
            </a:r>
          </a:p>
          <a:p>
            <a:pPr marL="114300" indent="0">
              <a:lnSpc>
                <a:spcPct val="120000"/>
              </a:lnSpc>
              <a:buNone/>
            </a:pPr>
            <a:endParaRPr lang="de-DE" sz="2900" b="1" dirty="0" smtClean="0"/>
          </a:p>
          <a:p>
            <a:pPr marL="114300" indent="0">
              <a:lnSpc>
                <a:spcPct val="120000"/>
              </a:lnSpc>
              <a:buNone/>
            </a:pPr>
            <a:endParaRPr lang="de-DE" sz="2900" b="1" dirty="0"/>
          </a:p>
          <a:p>
            <a:pPr marL="114300" indent="0">
              <a:lnSpc>
                <a:spcPct val="120000"/>
              </a:lnSpc>
              <a:buNone/>
            </a:pPr>
            <a:endParaRPr lang="de-DE" sz="2900" b="1" dirty="0" smtClean="0"/>
          </a:p>
          <a:p>
            <a:pPr marL="114300" indent="0">
              <a:lnSpc>
                <a:spcPct val="120000"/>
              </a:lnSpc>
              <a:buNone/>
            </a:pPr>
            <a:r>
              <a:rPr lang="de-DE" sz="2900" b="1" dirty="0" smtClean="0"/>
              <a:t>In </a:t>
            </a:r>
            <a:r>
              <a:rPr lang="de-DE" sz="2900" b="1" dirty="0"/>
              <a:t>Sammelbänden</a:t>
            </a:r>
            <a:r>
              <a:rPr lang="de-DE" sz="2900" b="1" dirty="0" smtClean="0"/>
              <a:t>:</a:t>
            </a:r>
          </a:p>
          <a:p>
            <a:pPr marL="114300" indent="0">
              <a:lnSpc>
                <a:spcPct val="120000"/>
              </a:lnSpc>
              <a:buNone/>
            </a:pPr>
            <a:endParaRPr lang="de-DE" sz="2900" b="1" dirty="0"/>
          </a:p>
          <a:p>
            <a:pPr marL="114300" indent="0">
              <a:lnSpc>
                <a:spcPct val="120000"/>
              </a:lnSpc>
              <a:buNone/>
            </a:pPr>
            <a:r>
              <a:rPr lang="de-DE" sz="2900" b="1" dirty="0"/>
              <a:t>Name, Vorname des Autors</a:t>
            </a:r>
            <a:endParaRPr lang="de-DE" sz="2900" dirty="0"/>
          </a:p>
          <a:p>
            <a:pPr marL="114300" indent="0">
              <a:lnSpc>
                <a:spcPct val="120000"/>
              </a:lnSpc>
              <a:buNone/>
            </a:pPr>
            <a:r>
              <a:rPr lang="de-DE" sz="2900" b="1" dirty="0"/>
              <a:t>Titel des Aufsatzes</a:t>
            </a:r>
            <a:r>
              <a:rPr lang="de-DE" sz="2900" dirty="0"/>
              <a:t>: Untertitel</a:t>
            </a:r>
          </a:p>
          <a:p>
            <a:pPr marL="114300" indent="0">
              <a:lnSpc>
                <a:spcPct val="120000"/>
              </a:lnSpc>
              <a:buNone/>
            </a:pPr>
            <a:r>
              <a:rPr lang="de-DE" sz="2900" b="1" dirty="0"/>
              <a:t>in: </a:t>
            </a:r>
            <a:r>
              <a:rPr lang="de-DE" sz="2900" b="1" i="1" dirty="0"/>
              <a:t>Titel der Festschrift bzw. des Sammelbandes</a:t>
            </a:r>
            <a:r>
              <a:rPr lang="de-DE" sz="2900" dirty="0"/>
              <a:t>, (</a:t>
            </a:r>
            <a:r>
              <a:rPr lang="de-DE" sz="2900" dirty="0" err="1"/>
              <a:t>Hg</a:t>
            </a:r>
            <a:r>
              <a:rPr lang="de-DE" sz="2900" dirty="0"/>
              <a:t>.)</a:t>
            </a:r>
          </a:p>
          <a:p>
            <a:pPr marL="114300" indent="0">
              <a:lnSpc>
                <a:spcPct val="120000"/>
              </a:lnSpc>
              <a:buNone/>
            </a:pPr>
            <a:r>
              <a:rPr lang="de-DE" sz="2900" b="1" dirty="0"/>
              <a:t>Bandangabe</a:t>
            </a:r>
            <a:r>
              <a:rPr lang="de-DE" sz="2900" dirty="0"/>
              <a:t> </a:t>
            </a:r>
            <a:r>
              <a:rPr lang="de-DE" sz="2900" dirty="0" smtClean="0"/>
              <a:t>und evtl. </a:t>
            </a:r>
            <a:r>
              <a:rPr lang="de-DE" sz="2900" b="1" dirty="0"/>
              <a:t>Bandtitel</a:t>
            </a:r>
            <a:endParaRPr lang="de-DE" sz="2900" dirty="0"/>
          </a:p>
          <a:p>
            <a:pPr marL="114300" indent="0">
              <a:lnSpc>
                <a:spcPct val="120000"/>
              </a:lnSpc>
              <a:buNone/>
            </a:pPr>
            <a:r>
              <a:rPr lang="de-DE" sz="2900" b="1" dirty="0"/>
              <a:t>Verlagsort</a:t>
            </a:r>
            <a:r>
              <a:rPr lang="de-DE" sz="2900" dirty="0"/>
              <a:t>, </a:t>
            </a:r>
            <a:r>
              <a:rPr lang="de-DE" sz="2900" dirty="0" err="1"/>
              <a:t>evtl</a:t>
            </a:r>
            <a:r>
              <a:rPr lang="de-DE" sz="2900" dirty="0"/>
              <a:t> Verlag und </a:t>
            </a:r>
            <a:r>
              <a:rPr lang="de-DE" sz="2900" b="1" dirty="0"/>
              <a:t>Erscheinungsjahr</a:t>
            </a:r>
            <a:r>
              <a:rPr lang="de-DE" sz="2900" dirty="0"/>
              <a:t>,</a:t>
            </a:r>
          </a:p>
          <a:p>
            <a:pPr marL="114300" indent="0">
              <a:lnSpc>
                <a:spcPct val="120000"/>
              </a:lnSpc>
              <a:buNone/>
            </a:pPr>
            <a:r>
              <a:rPr lang="de-DE" sz="2900" b="1" dirty="0"/>
              <a:t>Seitenzahlen </a:t>
            </a:r>
            <a:endParaRPr lang="de-DE" sz="2900" dirty="0"/>
          </a:p>
          <a:p>
            <a:pPr marL="114300" indent="0">
              <a:buNone/>
            </a:pPr>
            <a:endParaRPr lang="de-DE" b="1" dirty="0" smtClean="0"/>
          </a:p>
        </p:txBody>
      </p:sp>
    </p:spTree>
    <p:extLst>
      <p:ext uri="{BB962C8B-B14F-4D97-AF65-F5344CB8AC3E}">
        <p14:creationId xmlns:p14="http://schemas.microsoft.com/office/powerpoint/2010/main" val="13496713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7</a:t>
            </a:r>
            <a:r>
              <a:rPr lang="de-DE" dirty="0" smtClean="0"/>
              <a:t>.4 Lexika</a:t>
            </a:r>
            <a:endParaRPr lang="de-DE" dirty="0"/>
          </a:p>
        </p:txBody>
      </p:sp>
      <p:sp>
        <p:nvSpPr>
          <p:cNvPr id="3" name="Inhaltsplatzhalter 2"/>
          <p:cNvSpPr>
            <a:spLocks noGrp="1"/>
          </p:cNvSpPr>
          <p:nvPr>
            <p:ph idx="1"/>
          </p:nvPr>
        </p:nvSpPr>
        <p:spPr>
          <a:xfrm>
            <a:off x="426128" y="1633275"/>
            <a:ext cx="8229600" cy="5100073"/>
          </a:xfrm>
        </p:spPr>
        <p:txBody>
          <a:bodyPr>
            <a:normAutofit fontScale="85000" lnSpcReduction="20000"/>
          </a:bodyPr>
          <a:lstStyle/>
          <a:p>
            <a:pPr marL="114300" indent="0">
              <a:lnSpc>
                <a:spcPct val="120000"/>
              </a:lnSpc>
              <a:buNone/>
            </a:pPr>
            <a:r>
              <a:rPr lang="de-DE" dirty="0"/>
              <a:t>Lexika werden im Normalfall nicht in eine Bibliographie aufgenommen, da </a:t>
            </a:r>
            <a:r>
              <a:rPr lang="de-DE" dirty="0" smtClean="0"/>
              <a:t>sie </a:t>
            </a:r>
            <a:r>
              <a:rPr lang="de-DE" dirty="0"/>
              <a:t>Allgemeinwissen zur Verfügung stellen bzw. autorenunabhängige Informationen bieten. </a:t>
            </a:r>
            <a:endParaRPr lang="de-DE" dirty="0" smtClean="0"/>
          </a:p>
          <a:p>
            <a:pPr marL="114300" indent="0">
              <a:lnSpc>
                <a:spcPct val="120000"/>
              </a:lnSpc>
              <a:buNone/>
            </a:pPr>
            <a:r>
              <a:rPr lang="de-DE" dirty="0" smtClean="0"/>
              <a:t>Das gilt nicht, wenn</a:t>
            </a:r>
          </a:p>
          <a:p>
            <a:pPr>
              <a:lnSpc>
                <a:spcPct val="120000"/>
              </a:lnSpc>
            </a:pPr>
            <a:r>
              <a:rPr lang="de-DE" dirty="0" smtClean="0"/>
              <a:t>ein </a:t>
            </a:r>
            <a:r>
              <a:rPr lang="de-DE" dirty="0"/>
              <a:t>Lexikon für die eigene Arbeit eine wichtige Quelle bzw. einen besonderen Bezugspunkt </a:t>
            </a:r>
            <a:r>
              <a:rPr lang="de-DE" dirty="0" smtClean="0"/>
              <a:t>darstellt. </a:t>
            </a:r>
          </a:p>
          <a:p>
            <a:pPr>
              <a:lnSpc>
                <a:spcPct val="120000"/>
              </a:lnSpc>
            </a:pPr>
            <a:r>
              <a:rPr lang="de-DE" dirty="0"/>
              <a:t>e</a:t>
            </a:r>
            <a:r>
              <a:rPr lang="de-DE" dirty="0" smtClean="0"/>
              <a:t>s ein Speziallexikon ist, in dem die </a:t>
            </a:r>
            <a:r>
              <a:rPr lang="de-DE" dirty="0"/>
              <a:t>einzelnen Artikel namentlich gekennzeichnet sind. </a:t>
            </a:r>
            <a:endParaRPr lang="de-DE" dirty="0" smtClean="0"/>
          </a:p>
          <a:p>
            <a:pPr marL="114300" indent="0">
              <a:lnSpc>
                <a:spcPct val="120000"/>
              </a:lnSpc>
              <a:buNone/>
            </a:pPr>
            <a:r>
              <a:rPr lang="de-DE" dirty="0" smtClean="0"/>
              <a:t>Lexikonartikel werden wie </a:t>
            </a:r>
            <a:r>
              <a:rPr lang="de-DE" dirty="0"/>
              <a:t>nichtselbständige Veröffentlichungen </a:t>
            </a:r>
            <a:r>
              <a:rPr lang="de-DE" dirty="0" smtClean="0"/>
              <a:t>behandelt und Lexika abgekürzt zitiert. </a:t>
            </a:r>
            <a:r>
              <a:rPr lang="de-DE" dirty="0"/>
              <a:t>Als Titel fungiert dabei das Stichwort des Lexikons, dem der Zusatz »Art.« (»Artikel«) vorangestellt wird.</a:t>
            </a:r>
          </a:p>
          <a:p>
            <a:pPr marL="114300" indent="0">
              <a:lnSpc>
                <a:spcPct val="120000"/>
              </a:lnSpc>
              <a:buNone/>
            </a:pPr>
            <a:r>
              <a:rPr lang="de-DE" dirty="0" smtClean="0"/>
              <a:t> </a:t>
            </a:r>
          </a:p>
          <a:p>
            <a:pPr marL="114300" indent="0">
              <a:lnSpc>
                <a:spcPct val="120000"/>
              </a:lnSpc>
              <a:buNone/>
            </a:pPr>
            <a:r>
              <a:rPr lang="de-DE" dirty="0" smtClean="0"/>
              <a:t>Uhde</a:t>
            </a:r>
            <a:r>
              <a:rPr lang="de-DE" dirty="0"/>
              <a:t>-</a:t>
            </a:r>
            <a:r>
              <a:rPr lang="de-DE" dirty="0" err="1"/>
              <a:t>Bernays</a:t>
            </a:r>
            <a:r>
              <a:rPr lang="de-DE" dirty="0"/>
              <a:t>, Hermann: Art. »Feuerbach, Anselm«, in: </a:t>
            </a:r>
            <a:r>
              <a:rPr lang="de-DE" i="1" dirty="0"/>
              <a:t>Thieme-Becker</a:t>
            </a:r>
            <a:r>
              <a:rPr lang="de-DE" dirty="0"/>
              <a:t>, Bd. 11, Leipzig 1915, S. 512-516.</a:t>
            </a:r>
          </a:p>
        </p:txBody>
      </p:sp>
    </p:spTree>
    <p:extLst>
      <p:ext uri="{BB962C8B-B14F-4D97-AF65-F5344CB8AC3E}">
        <p14:creationId xmlns:p14="http://schemas.microsoft.com/office/powerpoint/2010/main" val="24408889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7</a:t>
            </a:r>
            <a:r>
              <a:rPr lang="de-DE" dirty="0" smtClean="0"/>
              <a:t>.5 Ausstellungskataloge</a:t>
            </a:r>
            <a:endParaRPr lang="de-DE" dirty="0"/>
          </a:p>
        </p:txBody>
      </p:sp>
      <p:sp>
        <p:nvSpPr>
          <p:cNvPr id="3" name="Inhaltsplatzhalter 2"/>
          <p:cNvSpPr>
            <a:spLocks noGrp="1"/>
          </p:cNvSpPr>
          <p:nvPr>
            <p:ph idx="1"/>
          </p:nvPr>
        </p:nvSpPr>
        <p:spPr/>
        <p:txBody>
          <a:bodyPr>
            <a:normAutofit fontScale="70000" lnSpcReduction="20000"/>
          </a:bodyPr>
          <a:lstStyle/>
          <a:p>
            <a:pPr marL="114300" indent="0">
              <a:buNone/>
            </a:pPr>
            <a:r>
              <a:rPr lang="de-DE" dirty="0" smtClean="0"/>
              <a:t>Es </a:t>
            </a:r>
            <a:r>
              <a:rPr lang="de-DE" dirty="0"/>
              <a:t>wird nicht die vollständige Zeitangabe der Ausstellungsdauer (mit Tag und Monat), sondern nur das Jahr der Ausstellung aufgeführt.</a:t>
            </a:r>
          </a:p>
          <a:p>
            <a:pPr marL="114300" indent="0">
              <a:buNone/>
            </a:pPr>
            <a:r>
              <a:rPr lang="de-DE" dirty="0" smtClean="0"/>
              <a:t>Als </a:t>
            </a:r>
            <a:r>
              <a:rPr lang="de-DE" dirty="0"/>
              <a:t>Veranstaltungsjahr wird dasjenige bei Beginn der Ausstellung angegeben. </a:t>
            </a:r>
            <a:endParaRPr lang="de-DE" dirty="0" smtClean="0"/>
          </a:p>
          <a:p>
            <a:pPr marL="114300" indent="0">
              <a:lnSpc>
                <a:spcPct val="120000"/>
              </a:lnSpc>
              <a:buNone/>
            </a:pPr>
            <a:endParaRPr lang="de-DE" sz="2900" dirty="0"/>
          </a:p>
          <a:p>
            <a:pPr marL="114300" indent="0">
              <a:lnSpc>
                <a:spcPct val="120000"/>
              </a:lnSpc>
              <a:buNone/>
            </a:pPr>
            <a:r>
              <a:rPr lang="de-DE" sz="2900" b="1" i="1" dirty="0"/>
              <a:t>Titel des </a:t>
            </a:r>
            <a:r>
              <a:rPr lang="de-DE" sz="2900" b="1" i="1" dirty="0" smtClean="0"/>
              <a:t>Ausstellungskataloges</a:t>
            </a:r>
            <a:r>
              <a:rPr lang="de-DE" sz="2900" i="1" dirty="0" smtClean="0"/>
              <a:t>: Untertitel</a:t>
            </a:r>
            <a:endParaRPr lang="de-DE" sz="2900" i="1" dirty="0"/>
          </a:p>
          <a:p>
            <a:pPr marL="114300" indent="0">
              <a:lnSpc>
                <a:spcPct val="120000"/>
              </a:lnSpc>
              <a:buNone/>
            </a:pPr>
            <a:r>
              <a:rPr lang="de-DE" sz="2900" b="1" dirty="0"/>
              <a:t>Herausgeber</a:t>
            </a:r>
            <a:endParaRPr lang="de-DE" sz="2900" dirty="0"/>
          </a:p>
          <a:p>
            <a:pPr marL="114300" indent="0">
              <a:lnSpc>
                <a:spcPct val="120000"/>
              </a:lnSpc>
              <a:buNone/>
            </a:pPr>
            <a:r>
              <a:rPr lang="de-DE" sz="2900" dirty="0" err="1"/>
              <a:t>Ausst</a:t>
            </a:r>
            <a:r>
              <a:rPr lang="de-DE" sz="2900" dirty="0"/>
              <a:t>. Kat.</a:t>
            </a:r>
          </a:p>
          <a:p>
            <a:pPr marL="114300" indent="0">
              <a:lnSpc>
                <a:spcPct val="120000"/>
              </a:lnSpc>
              <a:buNone/>
            </a:pPr>
            <a:r>
              <a:rPr lang="de-DE" sz="2900" b="1" dirty="0"/>
              <a:t>Name der ausstellenden </a:t>
            </a:r>
            <a:r>
              <a:rPr lang="de-DE" sz="2900" b="1" dirty="0" smtClean="0"/>
              <a:t>Institution</a:t>
            </a:r>
            <a:endParaRPr lang="de-DE" sz="2900" dirty="0"/>
          </a:p>
          <a:p>
            <a:pPr marL="114300" indent="0">
              <a:lnSpc>
                <a:spcPct val="120000"/>
              </a:lnSpc>
              <a:buNone/>
            </a:pPr>
            <a:r>
              <a:rPr lang="de-DE" sz="2900" b="1" dirty="0" smtClean="0"/>
              <a:t>Ort</a:t>
            </a:r>
            <a:r>
              <a:rPr lang="de-DE" sz="2900" dirty="0"/>
              <a:t> </a:t>
            </a:r>
            <a:r>
              <a:rPr lang="de-DE" sz="2900" dirty="0" smtClean="0"/>
              <a:t>und </a:t>
            </a:r>
            <a:r>
              <a:rPr lang="de-DE" sz="2900" b="1" dirty="0" smtClean="0"/>
              <a:t>Veranstaltungsjahr</a:t>
            </a:r>
          </a:p>
          <a:p>
            <a:pPr marL="114300" indent="0">
              <a:lnSpc>
                <a:spcPct val="120000"/>
              </a:lnSpc>
              <a:buNone/>
            </a:pPr>
            <a:r>
              <a:rPr lang="de-DE" sz="2900" b="1" dirty="0" smtClean="0"/>
              <a:t>Verlagsort</a:t>
            </a:r>
            <a:r>
              <a:rPr lang="de-DE" sz="2900" dirty="0" smtClean="0"/>
              <a:t>, evtl. Verlag</a:t>
            </a:r>
            <a:endParaRPr lang="de-DE" sz="2900" dirty="0"/>
          </a:p>
          <a:p>
            <a:pPr marL="114300" indent="0">
              <a:lnSpc>
                <a:spcPct val="120000"/>
              </a:lnSpc>
              <a:buNone/>
            </a:pPr>
            <a:r>
              <a:rPr lang="de-DE" sz="2900" dirty="0" err="1" smtClean="0"/>
              <a:t>ggfs.Erscheinungsjahr</a:t>
            </a:r>
            <a:endParaRPr lang="de-DE" sz="2900" dirty="0" smtClean="0"/>
          </a:p>
          <a:p>
            <a:pPr marL="114300" indent="0">
              <a:buNone/>
            </a:pPr>
            <a:endParaRPr lang="de-DE" dirty="0"/>
          </a:p>
          <a:p>
            <a:pPr marL="114300" indent="0">
              <a:buNone/>
            </a:pPr>
            <a:r>
              <a:rPr lang="de-DE" dirty="0" smtClean="0">
                <a:solidFill>
                  <a:srgbClr val="B5AE53"/>
                </a:solidFill>
              </a:rPr>
              <a:t>Beispiel: </a:t>
            </a:r>
          </a:p>
          <a:p>
            <a:pPr marL="114300" indent="0">
              <a:buNone/>
            </a:pPr>
            <a:r>
              <a:rPr lang="de-DE" i="1" dirty="0" smtClean="0"/>
              <a:t>Zauber </a:t>
            </a:r>
            <a:r>
              <a:rPr lang="de-DE" i="1" dirty="0"/>
              <a:t>der Medusa. Europäische Manierismen</a:t>
            </a:r>
            <a:r>
              <a:rPr lang="de-DE" dirty="0"/>
              <a:t>, hrsg. von Werner Hofmann, </a:t>
            </a:r>
            <a:r>
              <a:rPr lang="de-DE" dirty="0" err="1"/>
              <a:t>Ausst</a:t>
            </a:r>
            <a:r>
              <a:rPr lang="de-DE" dirty="0"/>
              <a:t>. Kat. Wiener Festwochen, Wien 1987.</a:t>
            </a:r>
          </a:p>
        </p:txBody>
      </p:sp>
    </p:spTree>
    <p:extLst>
      <p:ext uri="{BB962C8B-B14F-4D97-AF65-F5344CB8AC3E}">
        <p14:creationId xmlns:p14="http://schemas.microsoft.com/office/powerpoint/2010/main" val="13034738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7.6 </a:t>
            </a:r>
            <a:r>
              <a:rPr lang="de-DE" dirty="0" err="1" smtClean="0"/>
              <a:t>ONLinedokumente</a:t>
            </a:r>
            <a:endParaRPr lang="de-DE" dirty="0"/>
          </a:p>
        </p:txBody>
      </p:sp>
      <p:sp>
        <p:nvSpPr>
          <p:cNvPr id="3" name="Inhaltsplatzhalter 2"/>
          <p:cNvSpPr>
            <a:spLocks noGrp="1"/>
          </p:cNvSpPr>
          <p:nvPr>
            <p:ph idx="1"/>
          </p:nvPr>
        </p:nvSpPr>
        <p:spPr/>
        <p:txBody>
          <a:bodyPr>
            <a:normAutofit lnSpcReduction="10000"/>
          </a:bodyPr>
          <a:lstStyle/>
          <a:p>
            <a:pPr marL="114300" indent="0">
              <a:buNone/>
            </a:pPr>
            <a:r>
              <a:rPr lang="de-DE" sz="2000" dirty="0"/>
              <a:t>Onlinedokumente werden wie gedruckte Publikationen behandelt. Auch hier ist zwischen den einzelnen Publikationsformen (selbständig, Aufsatz etc.) zu unterscheiden. </a:t>
            </a:r>
            <a:endParaRPr lang="de-DE" sz="2000" dirty="0" smtClean="0"/>
          </a:p>
          <a:p>
            <a:pPr marL="114300" indent="0">
              <a:buNone/>
            </a:pPr>
            <a:endParaRPr lang="de-DE" sz="2000" dirty="0" smtClean="0"/>
          </a:p>
          <a:p>
            <a:pPr marL="114300" indent="0">
              <a:buNone/>
            </a:pPr>
            <a:r>
              <a:rPr lang="de-DE" sz="2000" dirty="0" smtClean="0"/>
              <a:t>Zusätzlich </a:t>
            </a:r>
            <a:r>
              <a:rPr lang="de-DE" sz="2000" dirty="0"/>
              <a:t>werden hinter den bibliographischen Angaben noch die </a:t>
            </a:r>
            <a:r>
              <a:rPr lang="de-DE" sz="2000" b="1" dirty="0"/>
              <a:t>URL</a:t>
            </a:r>
            <a:r>
              <a:rPr lang="de-DE" sz="2000" dirty="0"/>
              <a:t> in Klammern und das </a:t>
            </a:r>
            <a:r>
              <a:rPr lang="de-DE" sz="2000" b="1" dirty="0"/>
              <a:t>Abrufdatum</a:t>
            </a:r>
            <a:r>
              <a:rPr lang="de-DE" sz="2000" dirty="0"/>
              <a:t> hinzugefügt</a:t>
            </a:r>
            <a:r>
              <a:rPr lang="de-DE" sz="2000" dirty="0" smtClean="0"/>
              <a:t>.</a:t>
            </a:r>
          </a:p>
          <a:p>
            <a:pPr marL="114300" indent="0">
              <a:buNone/>
            </a:pPr>
            <a:endParaRPr lang="de-DE" sz="2000" dirty="0"/>
          </a:p>
          <a:p>
            <a:pPr marL="114300" indent="0">
              <a:buNone/>
            </a:pPr>
            <a:r>
              <a:rPr lang="de-DE" sz="2000" dirty="0" err="1"/>
              <a:t>Marchetti</a:t>
            </a:r>
            <a:r>
              <a:rPr lang="de-DE" sz="2000" dirty="0"/>
              <a:t>, Elena / Rossi Costa, Luisa: The </a:t>
            </a:r>
            <a:r>
              <a:rPr lang="de-DE" sz="2000" dirty="0" err="1"/>
              <a:t>Fire</a:t>
            </a:r>
            <a:r>
              <a:rPr lang="de-DE" sz="2000" dirty="0"/>
              <a:t> Tower, in: Nexus </a:t>
            </a:r>
            <a:r>
              <a:rPr lang="de-DE" sz="2000" i="1" dirty="0"/>
              <a:t>Network Journal </a:t>
            </a:r>
            <a:r>
              <a:rPr lang="de-DE" sz="2000" dirty="0"/>
              <a:t>4, 2002, Nr. 2, S. 38–</a:t>
            </a:r>
            <a:r>
              <a:rPr lang="de-DE" sz="2000" dirty="0" smtClean="0"/>
              <a:t>53.</a:t>
            </a:r>
            <a:endParaRPr lang="de-DE" sz="2000" dirty="0"/>
          </a:p>
          <a:p>
            <a:pPr marL="114300" indent="0">
              <a:buNone/>
            </a:pPr>
            <a:r>
              <a:rPr lang="pl-PL" sz="2000" dirty="0"/>
              <a:t>(URL: http://</a:t>
            </a:r>
            <a:r>
              <a:rPr lang="pl-PL" sz="2000" dirty="0" err="1"/>
              <a:t>www.springerlink.com</a:t>
            </a:r>
            <a:r>
              <a:rPr lang="pl-PL" sz="2000" dirty="0"/>
              <a:t>/</a:t>
            </a:r>
            <a:r>
              <a:rPr lang="pl-PL" sz="2000" dirty="0" err="1"/>
              <a:t>content</a:t>
            </a:r>
            <a:r>
              <a:rPr lang="pl-PL" sz="2000" dirty="0"/>
              <a:t>/38423432n2840622), 30.07.2008. </a:t>
            </a:r>
          </a:p>
          <a:p>
            <a:pPr marL="114300" indent="0">
              <a:buNone/>
            </a:pPr>
            <a:endParaRPr lang="de-DE" dirty="0"/>
          </a:p>
        </p:txBody>
      </p:sp>
    </p:spTree>
    <p:extLst>
      <p:ext uri="{BB962C8B-B14F-4D97-AF65-F5344CB8AC3E}">
        <p14:creationId xmlns:p14="http://schemas.microsoft.com/office/powerpoint/2010/main" val="379497187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8. wichtig!</a:t>
            </a:r>
            <a:endParaRPr lang="de-DE" dirty="0"/>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29268108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lstStyle/>
          <a:p>
            <a:pPr marL="114300" indent="0">
              <a:buNone/>
            </a:pPr>
            <a:r>
              <a:rPr lang="de-DE" dirty="0" smtClean="0"/>
              <a:t>Kurz und präzise genau das sagen, was man meint. </a:t>
            </a:r>
          </a:p>
          <a:p>
            <a:pPr marL="114300" indent="0">
              <a:buNone/>
            </a:pPr>
            <a:r>
              <a:rPr lang="de-DE" dirty="0" smtClean="0">
                <a:solidFill>
                  <a:srgbClr val="9DA03F"/>
                </a:solidFill>
              </a:rPr>
              <a:t>Vor der Abgabe jemanden lesen lassen, man wird immer textblind. </a:t>
            </a:r>
          </a:p>
          <a:p>
            <a:pPr marL="114300" indent="0">
              <a:buNone/>
            </a:pPr>
            <a:r>
              <a:rPr lang="de-DE" dirty="0" smtClean="0"/>
              <a:t>Nachvollziehbar schreiben. Das </a:t>
            </a:r>
            <a:r>
              <a:rPr lang="de-DE" smtClean="0"/>
              <a:t>heißt strukturiert und mit </a:t>
            </a:r>
            <a:r>
              <a:rPr lang="de-DE" dirty="0" smtClean="0"/>
              <a:t>Zitaten. Nur das schreiben, was man versteht. </a:t>
            </a:r>
          </a:p>
          <a:p>
            <a:pPr marL="114300" indent="0">
              <a:buNone/>
            </a:pPr>
            <a:endParaRPr lang="de-DE" dirty="0" smtClean="0"/>
          </a:p>
          <a:p>
            <a:pPr marL="114300" indent="0">
              <a:buNone/>
            </a:pPr>
            <a:r>
              <a:rPr lang="de-DE" dirty="0" smtClean="0"/>
              <a:t>Lieber in eigenen Worten als nur Zitate! Ich will Eure Gedanken und nicht eine Sammlung von Gedanken mir unbekannter Menschen.</a:t>
            </a:r>
          </a:p>
          <a:p>
            <a:pPr marL="114300" indent="0">
              <a:buNone/>
            </a:pPr>
            <a:r>
              <a:rPr lang="de-DE" dirty="0" smtClean="0"/>
              <a:t>Einhaltung der Format- und Zitierregeln.</a:t>
            </a:r>
          </a:p>
          <a:p>
            <a:pPr marL="114300" indent="0">
              <a:buNone/>
            </a:pPr>
            <a:endParaRPr lang="de-DE" dirty="0" smtClean="0"/>
          </a:p>
          <a:p>
            <a:pPr marL="114300" indent="0">
              <a:buNone/>
            </a:pPr>
            <a:endParaRPr lang="de-DE" dirty="0"/>
          </a:p>
        </p:txBody>
      </p:sp>
    </p:spTree>
    <p:extLst>
      <p:ext uri="{BB962C8B-B14F-4D97-AF65-F5344CB8AC3E}">
        <p14:creationId xmlns:p14="http://schemas.microsoft.com/office/powerpoint/2010/main" val="19332686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ABgabe</a:t>
            </a:r>
            <a:endParaRPr lang="de-DE" dirty="0"/>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15306355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Abgabe</a:t>
            </a:r>
            <a:endParaRPr lang="de-DE" dirty="0"/>
          </a:p>
        </p:txBody>
      </p:sp>
      <p:sp>
        <p:nvSpPr>
          <p:cNvPr id="3" name="Inhaltsplatzhalter 2"/>
          <p:cNvSpPr>
            <a:spLocks noGrp="1"/>
          </p:cNvSpPr>
          <p:nvPr>
            <p:ph idx="1"/>
          </p:nvPr>
        </p:nvSpPr>
        <p:spPr/>
        <p:txBody>
          <a:bodyPr/>
          <a:lstStyle/>
          <a:p>
            <a:pPr marL="114300" indent="0">
              <a:buNone/>
            </a:pPr>
            <a:r>
              <a:rPr lang="de-DE" dirty="0" smtClean="0"/>
              <a:t>Zum neuen Semester und Planung immer mit mir besprechen. Falls sich eine Verspätung abzeichnet, dann bitte eine Woche vorher bescheid geben. </a:t>
            </a:r>
          </a:p>
          <a:p>
            <a:pPr marL="114300" indent="0">
              <a:buNone/>
            </a:pPr>
            <a:r>
              <a:rPr lang="de-DE" dirty="0" smtClean="0"/>
              <a:t>Bitte als PDF an mich und ausgedruckt in Prof. Büttners Fach an der Pforte.</a:t>
            </a:r>
          </a:p>
          <a:p>
            <a:pPr marL="114300" indent="0">
              <a:buNone/>
            </a:pPr>
            <a:endParaRPr lang="de-DE" dirty="0"/>
          </a:p>
          <a:p>
            <a:pPr marL="114300" indent="0">
              <a:buNone/>
            </a:pPr>
            <a:endParaRPr lang="de-DE" dirty="0" smtClean="0"/>
          </a:p>
          <a:p>
            <a:pPr marL="114300" indent="0">
              <a:buNone/>
            </a:pPr>
            <a:r>
              <a:rPr lang="de-DE" dirty="0" smtClean="0"/>
              <a:t>Ein Tag vor Abgabe verschieben heißt, dass ich die Arbeit nicht in meinen Zeitplan einfügen kann und sich die Korrektur dann auf unbestimmte Zeit verlängert. </a:t>
            </a:r>
          </a:p>
          <a:p>
            <a:pPr marL="114300" indent="0">
              <a:buNone/>
            </a:pPr>
            <a:endParaRPr lang="de-DE" dirty="0" smtClean="0"/>
          </a:p>
        </p:txBody>
      </p:sp>
    </p:spTree>
    <p:extLst>
      <p:ext uri="{BB962C8B-B14F-4D97-AF65-F5344CB8AC3E}">
        <p14:creationId xmlns:p14="http://schemas.microsoft.com/office/powerpoint/2010/main" val="323973322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hilfe</a:t>
            </a:r>
            <a:endParaRPr lang="de-DE" dirty="0"/>
          </a:p>
        </p:txBody>
      </p:sp>
      <p:sp>
        <p:nvSpPr>
          <p:cNvPr id="3" name="Inhaltsplatzhalter 2"/>
          <p:cNvSpPr>
            <a:spLocks noGrp="1"/>
          </p:cNvSpPr>
          <p:nvPr>
            <p:ph idx="1"/>
          </p:nvPr>
        </p:nvSpPr>
        <p:spPr/>
        <p:txBody>
          <a:bodyPr/>
          <a:lstStyle/>
          <a:p>
            <a:r>
              <a:rPr lang="de-DE" dirty="0" smtClean="0"/>
              <a:t>Umberto Eco. </a:t>
            </a:r>
            <a:r>
              <a:rPr lang="de-DE" i="1" dirty="0" smtClean="0"/>
              <a:t>Wie man eine wissenschaftliche Abschlussarbeit schreibt</a:t>
            </a:r>
            <a:r>
              <a:rPr lang="de-DE" dirty="0" smtClean="0"/>
              <a:t>. in vielen Auflagen bei UTB, erstmals erschienen 1977.</a:t>
            </a:r>
          </a:p>
          <a:p>
            <a:endParaRPr lang="de-DE" dirty="0"/>
          </a:p>
        </p:txBody>
      </p:sp>
    </p:spTree>
    <p:extLst>
      <p:ext uri="{BB962C8B-B14F-4D97-AF65-F5344CB8AC3E}">
        <p14:creationId xmlns:p14="http://schemas.microsoft.com/office/powerpoint/2010/main" val="2563829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latin typeface="Calibri"/>
                <a:cs typeface="Calibri"/>
              </a:rPr>
              <a:t>Was sollt ihr tun?</a:t>
            </a:r>
            <a:endParaRPr lang="de-DE" dirty="0">
              <a:latin typeface="Calibri"/>
              <a:cs typeface="Calibri"/>
            </a:endParaRPr>
          </a:p>
        </p:txBody>
      </p:sp>
      <p:sp>
        <p:nvSpPr>
          <p:cNvPr id="4" name="Textfeld 3"/>
          <p:cNvSpPr txBox="1"/>
          <p:nvPr/>
        </p:nvSpPr>
        <p:spPr>
          <a:xfrm>
            <a:off x="332843" y="2231088"/>
            <a:ext cx="8353957" cy="3108544"/>
          </a:xfrm>
          <a:prstGeom prst="rect">
            <a:avLst/>
          </a:prstGeom>
          <a:noFill/>
        </p:spPr>
        <p:txBody>
          <a:bodyPr wrap="square" rtlCol="0">
            <a:spAutoFit/>
          </a:bodyPr>
          <a:lstStyle/>
          <a:p>
            <a:r>
              <a:rPr lang="de-DE" sz="2800" dirty="0" smtClean="0">
                <a:solidFill>
                  <a:schemeClr val="tx2"/>
                </a:solidFill>
                <a:latin typeface="Calibri"/>
                <a:cs typeface="Calibri"/>
              </a:rPr>
              <a:t>Das heißt, mir zeigen, dass Ihr </a:t>
            </a:r>
          </a:p>
          <a:p>
            <a:pPr marL="457200" indent="-457200">
              <a:buFont typeface="Arial"/>
              <a:buChar char="•"/>
            </a:pPr>
            <a:r>
              <a:rPr lang="de-DE" sz="2800" dirty="0" smtClean="0">
                <a:solidFill>
                  <a:schemeClr val="tx2"/>
                </a:solidFill>
                <a:latin typeface="Calibri"/>
                <a:cs typeface="Calibri"/>
              </a:rPr>
              <a:t>interessante, zu beantwortende Frage gefunden habt</a:t>
            </a:r>
          </a:p>
          <a:p>
            <a:pPr marL="457200" indent="-457200">
              <a:buFont typeface="Arial"/>
              <a:buChar char="•"/>
            </a:pPr>
            <a:r>
              <a:rPr lang="de-DE" sz="2800" dirty="0" smtClean="0">
                <a:solidFill>
                  <a:schemeClr val="tx2"/>
                </a:solidFill>
                <a:latin typeface="Calibri"/>
                <a:cs typeface="Calibri"/>
              </a:rPr>
              <a:t>ein Thema durchdrungen habt</a:t>
            </a:r>
          </a:p>
          <a:p>
            <a:pPr marL="457200" indent="-457200">
              <a:buFont typeface="Arial"/>
              <a:buChar char="•"/>
            </a:pPr>
            <a:r>
              <a:rPr lang="de-DE" sz="2800" b="1" dirty="0" smtClean="0">
                <a:solidFill>
                  <a:schemeClr val="tx2"/>
                </a:solidFill>
                <a:latin typeface="Calibri"/>
                <a:cs typeface="Calibri"/>
              </a:rPr>
              <a:t>kritisch</a:t>
            </a:r>
            <a:r>
              <a:rPr lang="de-DE" sz="2800" dirty="0" smtClean="0">
                <a:solidFill>
                  <a:schemeClr val="tx2"/>
                </a:solidFill>
                <a:latin typeface="Calibri"/>
                <a:cs typeface="Calibri"/>
              </a:rPr>
              <a:t> mit der Literatur umgehen könnt</a:t>
            </a:r>
          </a:p>
          <a:p>
            <a:pPr marL="457200" indent="-457200">
              <a:buFont typeface="Arial"/>
              <a:buChar char="•"/>
            </a:pPr>
            <a:r>
              <a:rPr lang="de-DE" sz="2800" dirty="0" smtClean="0">
                <a:solidFill>
                  <a:schemeClr val="tx2"/>
                </a:solidFill>
                <a:latin typeface="Calibri"/>
                <a:cs typeface="Calibri"/>
              </a:rPr>
              <a:t>einen </a:t>
            </a:r>
            <a:r>
              <a:rPr lang="de-DE" sz="2800" b="1" dirty="0" smtClean="0">
                <a:solidFill>
                  <a:schemeClr val="tx2"/>
                </a:solidFill>
                <a:latin typeface="Calibri"/>
                <a:cs typeface="Calibri"/>
              </a:rPr>
              <a:t>Text logisch </a:t>
            </a:r>
            <a:r>
              <a:rPr lang="de-DE" sz="2800" dirty="0" smtClean="0">
                <a:solidFill>
                  <a:schemeClr val="tx2"/>
                </a:solidFill>
                <a:latin typeface="Calibri"/>
                <a:cs typeface="Calibri"/>
              </a:rPr>
              <a:t>aufbauen könnt</a:t>
            </a:r>
          </a:p>
          <a:p>
            <a:pPr marL="457200" indent="-457200">
              <a:buFont typeface="Arial"/>
              <a:buChar char="•"/>
            </a:pPr>
            <a:r>
              <a:rPr lang="de-DE" sz="2800" dirty="0" smtClean="0">
                <a:solidFill>
                  <a:schemeClr val="tx2"/>
                </a:solidFill>
                <a:latin typeface="Calibri"/>
                <a:cs typeface="Calibri"/>
              </a:rPr>
              <a:t>Eure Argumente klar, deutlich, fehlerfrei, nachvollziehbar und präzise kommunizieren könnt </a:t>
            </a:r>
            <a:endParaRPr lang="de-DE" sz="2800" dirty="0">
              <a:solidFill>
                <a:schemeClr val="tx2"/>
              </a:solidFill>
              <a:latin typeface="Calibri"/>
              <a:cs typeface="Calibri"/>
            </a:endParaRPr>
          </a:p>
        </p:txBody>
      </p:sp>
    </p:spTree>
    <p:extLst>
      <p:ext uri="{BB962C8B-B14F-4D97-AF65-F5344CB8AC3E}">
        <p14:creationId xmlns:p14="http://schemas.microsoft.com/office/powerpoint/2010/main" val="198796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Eingrenzung</a:t>
            </a:r>
            <a:endParaRPr lang="de-DE" dirty="0"/>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2274743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Erste Fragen</a:t>
            </a:r>
            <a:endParaRPr lang="de-DE" dirty="0"/>
          </a:p>
        </p:txBody>
      </p:sp>
      <p:sp>
        <p:nvSpPr>
          <p:cNvPr id="3" name="Inhaltsplatzhalter 2"/>
          <p:cNvSpPr>
            <a:spLocks noGrp="1"/>
          </p:cNvSpPr>
          <p:nvPr>
            <p:ph idx="1"/>
          </p:nvPr>
        </p:nvSpPr>
        <p:spPr>
          <a:xfrm>
            <a:off x="457200" y="2282034"/>
            <a:ext cx="8229600" cy="2122283"/>
          </a:xfrm>
        </p:spPr>
        <p:txBody>
          <a:bodyPr/>
          <a:lstStyle/>
          <a:p>
            <a:r>
              <a:rPr lang="de-DE" dirty="0" smtClean="0"/>
              <a:t>Was interessiert mich?</a:t>
            </a:r>
          </a:p>
          <a:p>
            <a:r>
              <a:rPr lang="de-DE" dirty="0" smtClean="0"/>
              <a:t>Was gibt es dazu schon an Literatur?</a:t>
            </a:r>
          </a:p>
          <a:p>
            <a:endParaRPr lang="de-DE" dirty="0"/>
          </a:p>
          <a:p>
            <a:pPr marL="114300" indent="0">
              <a:buNone/>
            </a:pPr>
            <a:r>
              <a:rPr lang="de-DE" dirty="0" smtClean="0"/>
              <a:t>-&gt; LESEN, LESEN, LESEN</a:t>
            </a:r>
          </a:p>
          <a:p>
            <a:pPr marL="114300" indent="0">
              <a:buNone/>
            </a:pPr>
            <a:endParaRPr lang="de-DE" dirty="0" smtClean="0"/>
          </a:p>
          <a:p>
            <a:r>
              <a:rPr lang="de-DE" dirty="0" smtClean="0"/>
              <a:t>Wie gut habe ich das Thema eingegrenzt?</a:t>
            </a:r>
          </a:p>
          <a:p>
            <a:r>
              <a:rPr lang="de-DE" dirty="0" smtClean="0"/>
              <a:t>Immer vorher mit der Dozentin besprechen...</a:t>
            </a:r>
            <a:endParaRPr lang="de-DE" dirty="0"/>
          </a:p>
        </p:txBody>
      </p:sp>
    </p:spTree>
    <p:extLst>
      <p:ext uri="{BB962C8B-B14F-4D97-AF65-F5344CB8AC3E}">
        <p14:creationId xmlns:p14="http://schemas.microsoft.com/office/powerpoint/2010/main" val="3926520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Und mehr Fragen	</a:t>
            </a:r>
            <a:endParaRPr lang="de-DE" dirty="0"/>
          </a:p>
        </p:txBody>
      </p:sp>
      <p:sp>
        <p:nvSpPr>
          <p:cNvPr id="3" name="Inhaltsplatzhalter 2"/>
          <p:cNvSpPr>
            <a:spLocks noGrp="1"/>
          </p:cNvSpPr>
          <p:nvPr>
            <p:ph idx="1"/>
          </p:nvPr>
        </p:nvSpPr>
        <p:spPr>
          <a:xfrm>
            <a:off x="457200" y="2319439"/>
            <a:ext cx="8229600" cy="3806724"/>
          </a:xfrm>
        </p:spPr>
        <p:txBody>
          <a:bodyPr/>
          <a:lstStyle/>
          <a:p>
            <a:r>
              <a:rPr lang="de-DE" dirty="0" smtClean="0"/>
              <a:t>Ist diese Frage logisch zu beantworten?</a:t>
            </a:r>
          </a:p>
          <a:p>
            <a:r>
              <a:rPr lang="de-DE" dirty="0" smtClean="0"/>
              <a:t>Kann ich die Frage mit den mir zu Verfügung stehenden Hilfsmitteln beantworten?</a:t>
            </a:r>
          </a:p>
          <a:p>
            <a:r>
              <a:rPr lang="de-DE" dirty="0" smtClean="0"/>
              <a:t>Was für Prämissen stehen hinter meinen Fragen?</a:t>
            </a:r>
            <a:endParaRPr lang="de-DE" dirty="0"/>
          </a:p>
        </p:txBody>
      </p:sp>
    </p:spTree>
    <p:extLst>
      <p:ext uri="{BB962C8B-B14F-4D97-AF65-F5344CB8AC3E}">
        <p14:creationId xmlns:p14="http://schemas.microsoft.com/office/powerpoint/2010/main" val="238051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smtClean="0"/>
              <a:t>3. </a:t>
            </a:r>
            <a:r>
              <a:rPr lang="de-DE" dirty="0" err="1" smtClean="0"/>
              <a:t>SUCHe</a:t>
            </a:r>
            <a:r>
              <a:rPr lang="de-DE" dirty="0" smtClean="0"/>
              <a:t> nach </a:t>
            </a:r>
            <a:r>
              <a:rPr lang="de-DE" dirty="0" err="1" smtClean="0"/>
              <a:t>literatur</a:t>
            </a:r>
            <a:endParaRPr lang="de-DE" dirty="0"/>
          </a:p>
        </p:txBody>
      </p:sp>
      <p:sp>
        <p:nvSpPr>
          <p:cNvPr id="5" name="Textplatzhalter 4"/>
          <p:cNvSpPr>
            <a:spLocks noGrp="1"/>
          </p:cNvSpPr>
          <p:nvPr>
            <p:ph type="body" idx="1"/>
          </p:nvPr>
        </p:nvSpPr>
        <p:spPr/>
        <p:txBody>
          <a:bodyPr/>
          <a:lstStyle/>
          <a:p>
            <a:r>
              <a:rPr lang="de-DE" dirty="0" smtClean="0"/>
              <a:t>wie und wo?</a:t>
            </a:r>
            <a:endParaRPr lang="de-DE" dirty="0"/>
          </a:p>
        </p:txBody>
      </p:sp>
    </p:spTree>
    <p:extLst>
      <p:ext uri="{BB962C8B-B14F-4D97-AF65-F5344CB8AC3E}">
        <p14:creationId xmlns:p14="http://schemas.microsoft.com/office/powerpoint/2010/main" val="25423827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ke">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Apotheke.thmx</Template>
  <TotalTime>0</TotalTime>
  <Words>3132</Words>
  <Application>Microsoft Office PowerPoint</Application>
  <PresentationFormat>Bildschirmpräsentation (4:3)</PresentationFormat>
  <Paragraphs>391</Paragraphs>
  <Slides>48</Slides>
  <Notes>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48</vt:i4>
      </vt:variant>
    </vt:vector>
  </HeadingPairs>
  <TitlesOfParts>
    <vt:vector size="55" baseType="lpstr">
      <vt:lpstr>Arial</vt:lpstr>
      <vt:lpstr>Book Antiqua</vt:lpstr>
      <vt:lpstr>Calibri</vt:lpstr>
      <vt:lpstr>Century Gothic</vt:lpstr>
      <vt:lpstr>Symbol</vt:lpstr>
      <vt:lpstr>Wingdings</vt:lpstr>
      <vt:lpstr>Apotheke</vt:lpstr>
      <vt:lpstr>Die Hausarbeit</vt:lpstr>
      <vt:lpstr>PowerPoint-Präsentation</vt:lpstr>
      <vt:lpstr>1. Ziel der arbeit</vt:lpstr>
      <vt:lpstr>Ziel der Arbeit</vt:lpstr>
      <vt:lpstr>Was sollt ihr tun?</vt:lpstr>
      <vt:lpstr>2. Eingrenzung</vt:lpstr>
      <vt:lpstr>Erste Fragen</vt:lpstr>
      <vt:lpstr>Und mehr Fragen </vt:lpstr>
      <vt:lpstr>3. SUCHe nach literatur</vt:lpstr>
      <vt:lpstr>Suche nach Literatur</vt:lpstr>
      <vt:lpstr>Wo suchen?</vt:lpstr>
      <vt:lpstr>4. HIlfsmittel</vt:lpstr>
      <vt:lpstr>4.1 Datenbanken</vt:lpstr>
      <vt:lpstr>4.2 Bilddatenbanken</vt:lpstr>
      <vt:lpstr>PowerPoint-Präsentation</vt:lpstr>
      <vt:lpstr>5. LESEN</vt:lpstr>
      <vt:lpstr>Lesen</vt:lpstr>
      <vt:lpstr>Lesen</vt:lpstr>
      <vt:lpstr>6. Hausarbeit</vt:lpstr>
      <vt:lpstr>Hausarbeit</vt:lpstr>
      <vt:lpstr>6.1 Aufbau</vt:lpstr>
      <vt:lpstr>PLANEN</vt:lpstr>
      <vt:lpstr>6.2 Einleitung</vt:lpstr>
      <vt:lpstr>6.3 Hauptteil</vt:lpstr>
      <vt:lpstr>6.4 Zum Stil</vt:lpstr>
      <vt:lpstr>6.5 Schluss</vt:lpstr>
      <vt:lpstr>6.6 Titelblatt und format</vt:lpstr>
      <vt:lpstr>6.7 Inhaltsverzeichnis</vt:lpstr>
      <vt:lpstr>6.8 Anhang</vt:lpstr>
      <vt:lpstr>6.9 Bibliographie</vt:lpstr>
      <vt:lpstr>7. Zitieren</vt:lpstr>
      <vt:lpstr>Allgemeines</vt:lpstr>
      <vt:lpstr>Zitierregeln </vt:lpstr>
      <vt:lpstr>Zitierregeln</vt:lpstr>
      <vt:lpstr>Zitierregeln</vt:lpstr>
      <vt:lpstr>Zitierregeln</vt:lpstr>
      <vt:lpstr>Abkürzungen etc.</vt:lpstr>
      <vt:lpstr>7.1 Zitierstile</vt:lpstr>
      <vt:lpstr>7.2 Grundschema: Selbständige Veröffentlichungen </vt:lpstr>
      <vt:lpstr>7.3 Grundschema:  nicht-selbständige Veröffentlichungen</vt:lpstr>
      <vt:lpstr>7.4 Lexika</vt:lpstr>
      <vt:lpstr>7.5 Ausstellungskataloge</vt:lpstr>
      <vt:lpstr>7.6 ONLinedokumente</vt:lpstr>
      <vt:lpstr>8. wichtig!</vt:lpstr>
      <vt:lpstr>PowerPoint-Präsentation</vt:lpstr>
      <vt:lpstr>ABgabe</vt:lpstr>
      <vt:lpstr>Abgabe</vt:lpstr>
      <vt:lpstr>hilfe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Hausarbeit</dc:title>
  <dc:creator>Office 2004 Test Drive-Benutzer</dc:creator>
  <cp:lastModifiedBy>Nils Büttner</cp:lastModifiedBy>
  <cp:revision>46</cp:revision>
  <cp:lastPrinted>2016-10-27T19:34:59Z</cp:lastPrinted>
  <dcterms:created xsi:type="dcterms:W3CDTF">2015-06-19T11:52:23Z</dcterms:created>
  <dcterms:modified xsi:type="dcterms:W3CDTF">2019-10-24T12:26:34Z</dcterms:modified>
</cp:coreProperties>
</file>