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sldIdLst>
    <p:sldId id="256" r:id="rId2"/>
    <p:sldId id="257" r:id="rId3"/>
    <p:sldId id="293" r:id="rId4"/>
    <p:sldId id="294" r:id="rId5"/>
    <p:sldId id="310" r:id="rId6"/>
    <p:sldId id="298" r:id="rId7"/>
    <p:sldId id="295" r:id="rId8"/>
    <p:sldId id="299" r:id="rId9"/>
  </p:sldIdLst>
  <p:sldSz cx="9144000" cy="6858000" type="screen4x3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9D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20" autoAdjust="0"/>
    <p:restoredTop sz="94805"/>
  </p:normalViewPr>
  <p:slideViewPr>
    <p:cSldViewPr>
      <p:cViewPr varScale="1">
        <p:scale>
          <a:sx n="154" d="100"/>
          <a:sy n="154" d="100"/>
        </p:scale>
        <p:origin x="944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6CED8619-5658-4048-824A-FF71CB4A6A14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B4B975E5-ABDF-4334-BDEC-849226BE76F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4388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CA1BE9-C065-9E0A-801D-CA38D03084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DE6F6E3-9971-7640-D0B5-3708C11B8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1BC457-BA33-4FD0-1614-21CB7FCDA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2E37E0-432E-9F6C-AD58-621AE648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9F54A7-C0EC-3F7D-177F-142F18A49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064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BF91BF-42ED-6E03-3EBE-7F9E5B9EC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991A8EB-C90C-9A19-D4D8-175718208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A8E3BC-4B9B-9CE2-5A2D-95738CC7C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0980F6-B311-64CF-9DF0-5B46E2A24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04C353-40C2-AD33-D929-16E4C678E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3716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02D12A4-D55C-D88B-4858-9E9878D45F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766EB6D-D2D2-7020-4B19-EF48C56E25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6EE97C-01C8-C435-FB3D-1DFC9941C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5A1F86-C36C-31D6-DC04-7E4FBFD5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6A02DD-6553-AD8F-56AA-4007BCBA9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14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C10440-8109-4E78-3948-9CAF08C50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254CD6-FD44-BD2D-6657-E5FE69DB3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64D90C-6E36-6950-41D8-394D8A5FD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7D3C08-64C3-393A-2C1D-4A9B5AEC5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809342-61DF-6E5B-F192-CF5134A14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701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401B62-A6C7-9F79-4A0C-060DF4193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F8B89B-34A2-6B45-F2F2-578C91BFA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BDDD3D-EC9A-BDAB-AEDA-A03E386FC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E9A822-260C-7423-477F-1707BA53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B89877-4E7B-D0C6-79DF-2BEBF662A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96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DB1C33-B567-B798-F132-24C08D8B3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92EB3F-6ED5-BAE3-C59A-D927862C84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2310CB-CA7F-816A-0488-7DF020E0C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5A80B59-C0DB-BFEB-008C-DB7765B33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1A3183-2717-9D38-32C1-E79729E3E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F44A0F-96AB-2A43-C785-7D6F34566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273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0B85B-D447-64F3-DE6F-700A814FE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599A7A-842F-8DC4-76A0-CAE0BDE65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905D1B-2B35-EAE3-00EC-CBB544409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444B058-28DE-0C72-2989-2D818C22BB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5FDFF8B-9B83-98A8-1B4F-8AD1C59D91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CBCEB4D-2D25-E397-A559-D582298A6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FADA760-0B37-69C2-82B3-E30D46A9E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34234E5-3379-CF9C-3E77-6F3E81C2B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507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C56576-E838-5091-D7D2-76C4551C9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89CDAB1-C35F-B6B3-CDA9-F69CBA825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B6D22F3-6395-C175-C0EE-121A470B8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155DE6-AF17-6F96-543E-5EC0692E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17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4725763-6385-E062-7A3E-6419D6913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4A9300E-C98C-1787-996C-80B62E95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C7B0EDD-EE91-1A33-D0FB-FD5628D06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738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C99388-DF98-A896-B1EC-CAA372361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7140EA-8C51-49E4-6F21-ADFF9BB02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51DBD39-FFED-15EB-D7F7-EB597344E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5BC4368-463C-B8D3-4073-6F7FC4274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2C83BB-7BFE-394B-BFAC-F0433F834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30119FC-E001-46B5-7457-799D8D776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31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651CE6-20AE-4672-5CB2-9EEAFE0CE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C64F440-90D0-99FD-01BA-055582F4DE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CBCA79-7F78-3A84-2CE7-7F5A4CBB3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DB09F8E-B0AF-665F-C288-7E8A45C87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6AEE-ACBE-47A6-A746-0DFCFC637646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7E1ABB-5968-648B-231C-1FD170A80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B19F59-B2E3-C436-7E1C-88576EB6A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612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827E093-2A65-C806-39A7-88A16A46A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5E662EE-FD46-6346-CF2F-EFED30060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8FC107-8B75-AA6E-ABBC-AA71EE7F65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26AEE-ACBE-47A6-A746-0DFCFC637646}" type="datetimeFigureOut">
              <a:rPr lang="de-DE" smtClean="0"/>
              <a:t>15.04.25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727BA5-8225-8DCA-79DB-32DD1FF0F3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31664F-FC4A-063A-05D3-2C7FF957A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43F95-DCCD-47EA-BABF-D5AFAD701F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54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bstrakte verschwommene öffentliche Bibliothek mit Bücherregalen">
            <a:extLst>
              <a:ext uri="{FF2B5EF4-FFF2-40B4-BE49-F238E27FC236}">
                <a16:creationId xmlns:a16="http://schemas.microsoft.com/office/drawing/2014/main" id="{ABB66F6A-59D7-47ED-82FE-90119BA432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r="10999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66216" y="2099733"/>
            <a:ext cx="6619243" cy="2677648"/>
          </a:xfrm>
        </p:spPr>
        <p:txBody>
          <a:bodyPr>
            <a:normAutofit fontScale="90000"/>
          </a:bodyPr>
          <a:lstStyle/>
          <a:p>
            <a:r>
              <a:rPr lang="de-DE" b="1" dirty="0">
                <a:solidFill>
                  <a:schemeClr val="tx1"/>
                </a:solidFill>
              </a:rPr>
              <a:t>Seminar: FD W1 - Schwerpunkt Fachdidaktik 1 – Grundlagen fachdidaktischer Forschung (</a:t>
            </a:r>
            <a:r>
              <a:rPr lang="de-DE" b="1" dirty="0" err="1">
                <a:solidFill>
                  <a:schemeClr val="tx1"/>
                </a:solidFill>
              </a:rPr>
              <a:t>Wahlpflichtmodul</a:t>
            </a:r>
            <a:r>
              <a:rPr lang="de-DE" b="1" dirty="0">
                <a:solidFill>
                  <a:schemeClr val="tx1"/>
                </a:solidFill>
              </a:rPr>
              <a:t>)</a:t>
            </a:r>
            <a:br>
              <a:rPr lang="de-DE" b="1" dirty="0">
                <a:solidFill>
                  <a:schemeClr val="tx1"/>
                </a:solidFill>
              </a:rPr>
            </a:b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3" cy="861420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Prof. Dr. Johanna Tewes</a:t>
            </a:r>
          </a:p>
          <a:p>
            <a:r>
              <a:rPr lang="de-DE" dirty="0"/>
              <a:t>2</a:t>
            </a:r>
            <a:r>
              <a:rPr lang="de-DE" dirty="0">
                <a:solidFill>
                  <a:schemeClr val="tx1"/>
                </a:solidFill>
              </a:rPr>
              <a:t>. Sitzung, 15. April 2025</a:t>
            </a:r>
          </a:p>
        </p:txBody>
      </p:sp>
    </p:spTree>
    <p:extLst>
      <p:ext uri="{BB962C8B-B14F-4D97-AF65-F5344CB8AC3E}">
        <p14:creationId xmlns:p14="http://schemas.microsoft.com/office/powerpoint/2010/main" val="1316838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r>
              <a:rPr lang="de-DE" sz="4300"/>
              <a:t>Was wir heute machen</a:t>
            </a:r>
          </a:p>
        </p:txBody>
      </p:sp>
      <p:sp>
        <p:nvSpPr>
          <p:cNvPr id="2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  <a:gd name="connsiteX0" fmla="*/ 0 w 2606040"/>
              <a:gd name="connsiteY0" fmla="*/ 0 h 18288"/>
              <a:gd name="connsiteX1" fmla="*/ 599389 w 2606040"/>
              <a:gd name="connsiteY1" fmla="*/ 0 h 18288"/>
              <a:gd name="connsiteX2" fmla="*/ 1303020 w 2606040"/>
              <a:gd name="connsiteY2" fmla="*/ 0 h 18288"/>
              <a:gd name="connsiteX3" fmla="*/ 1876349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80590 w 2606040"/>
              <a:gd name="connsiteY6" fmla="*/ 18288 h 18288"/>
              <a:gd name="connsiteX7" fmla="*/ 1276960 w 2606040"/>
              <a:gd name="connsiteY7" fmla="*/ 18288 h 18288"/>
              <a:gd name="connsiteX8" fmla="*/ 65151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14274" y="-51744"/>
                  <a:pt x="457389" y="-17977"/>
                  <a:pt x="625450" y="0"/>
                </a:cubicBezTo>
                <a:cubicBezTo>
                  <a:pt x="922215" y="-16652"/>
                  <a:pt x="964290" y="9468"/>
                  <a:pt x="1224839" y="0"/>
                </a:cubicBezTo>
                <a:cubicBezTo>
                  <a:pt x="1485882" y="-3336"/>
                  <a:pt x="1555486" y="6448"/>
                  <a:pt x="1824228" y="0"/>
                </a:cubicBezTo>
                <a:cubicBezTo>
                  <a:pt x="2067241" y="-98895"/>
                  <a:pt x="2309648" y="-24358"/>
                  <a:pt x="2606040" y="0"/>
                </a:cubicBezTo>
                <a:cubicBezTo>
                  <a:pt x="2606236" y="4653"/>
                  <a:pt x="2607558" y="13043"/>
                  <a:pt x="2606040" y="18288"/>
                </a:cubicBezTo>
                <a:cubicBezTo>
                  <a:pt x="2265682" y="49094"/>
                  <a:pt x="2190890" y="-3497"/>
                  <a:pt x="1902409" y="18288"/>
                </a:cubicBezTo>
                <a:cubicBezTo>
                  <a:pt x="1638981" y="45412"/>
                  <a:pt x="1479694" y="-37676"/>
                  <a:pt x="1276960" y="18288"/>
                </a:cubicBezTo>
                <a:cubicBezTo>
                  <a:pt x="1056748" y="-31952"/>
                  <a:pt x="827868" y="-16960"/>
                  <a:pt x="677570" y="18288"/>
                </a:cubicBezTo>
                <a:cubicBezTo>
                  <a:pt x="440636" y="24985"/>
                  <a:pt x="168985" y="86196"/>
                  <a:pt x="0" y="18288"/>
                </a:cubicBezTo>
                <a:cubicBezTo>
                  <a:pt x="1662" y="13727"/>
                  <a:pt x="500" y="4684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201569" y="30259"/>
                  <a:pt x="323342" y="-14289"/>
                  <a:pt x="599389" y="0"/>
                </a:cubicBezTo>
                <a:cubicBezTo>
                  <a:pt x="842972" y="33846"/>
                  <a:pt x="970103" y="37249"/>
                  <a:pt x="1303020" y="0"/>
                </a:cubicBezTo>
                <a:cubicBezTo>
                  <a:pt x="1634929" y="-2334"/>
                  <a:pt x="1720786" y="7464"/>
                  <a:pt x="1876349" y="0"/>
                </a:cubicBezTo>
                <a:cubicBezTo>
                  <a:pt x="1997128" y="-15200"/>
                  <a:pt x="2459405" y="-25783"/>
                  <a:pt x="2606040" y="0"/>
                </a:cubicBezTo>
                <a:cubicBezTo>
                  <a:pt x="2606160" y="7647"/>
                  <a:pt x="2606753" y="14434"/>
                  <a:pt x="2606040" y="18288"/>
                </a:cubicBezTo>
                <a:cubicBezTo>
                  <a:pt x="2345020" y="29396"/>
                  <a:pt x="2169119" y="7590"/>
                  <a:pt x="1980590" y="18288"/>
                </a:cubicBezTo>
                <a:cubicBezTo>
                  <a:pt x="1784834" y="-40439"/>
                  <a:pt x="1529756" y="24626"/>
                  <a:pt x="1276960" y="18288"/>
                </a:cubicBezTo>
                <a:cubicBezTo>
                  <a:pt x="1109432" y="-22689"/>
                  <a:pt x="882088" y="33857"/>
                  <a:pt x="651510" y="18288"/>
                </a:cubicBezTo>
                <a:cubicBezTo>
                  <a:pt x="429352" y="-24003"/>
                  <a:pt x="143627" y="-60680"/>
                  <a:pt x="0" y="18288"/>
                </a:cubicBezTo>
                <a:cubicBezTo>
                  <a:pt x="289" y="9707"/>
                  <a:pt x="142" y="6233"/>
                  <a:pt x="0" y="0"/>
                </a:cubicBezTo>
                <a:close/>
              </a:path>
              <a:path w="2606040" h="18288" fill="none" stroke="0" extrusionOk="0">
                <a:moveTo>
                  <a:pt x="0" y="0"/>
                </a:moveTo>
                <a:cubicBezTo>
                  <a:pt x="203739" y="14752"/>
                  <a:pt x="355273" y="-16688"/>
                  <a:pt x="625450" y="0"/>
                </a:cubicBezTo>
                <a:cubicBezTo>
                  <a:pt x="926263" y="4506"/>
                  <a:pt x="962979" y="13174"/>
                  <a:pt x="1224839" y="0"/>
                </a:cubicBezTo>
                <a:cubicBezTo>
                  <a:pt x="1476396" y="-27175"/>
                  <a:pt x="1575111" y="20804"/>
                  <a:pt x="1824228" y="0"/>
                </a:cubicBezTo>
                <a:cubicBezTo>
                  <a:pt x="2059838" y="5919"/>
                  <a:pt x="2305403" y="-61960"/>
                  <a:pt x="2606040" y="0"/>
                </a:cubicBezTo>
                <a:cubicBezTo>
                  <a:pt x="2605704" y="2381"/>
                  <a:pt x="2606506" y="11477"/>
                  <a:pt x="2606040" y="18288"/>
                </a:cubicBezTo>
                <a:cubicBezTo>
                  <a:pt x="2232426" y="34025"/>
                  <a:pt x="2172455" y="-6331"/>
                  <a:pt x="1902409" y="18288"/>
                </a:cubicBezTo>
                <a:cubicBezTo>
                  <a:pt x="1631729" y="65021"/>
                  <a:pt x="1469285" y="-4894"/>
                  <a:pt x="1276960" y="18288"/>
                </a:cubicBezTo>
                <a:cubicBezTo>
                  <a:pt x="1021708" y="77331"/>
                  <a:pt x="903559" y="-48804"/>
                  <a:pt x="677570" y="18288"/>
                </a:cubicBezTo>
                <a:cubicBezTo>
                  <a:pt x="484348" y="22995"/>
                  <a:pt x="165487" y="35896"/>
                  <a:pt x="0" y="18288"/>
                </a:cubicBezTo>
                <a:cubicBezTo>
                  <a:pt x="797" y="13510"/>
                  <a:pt x="-989" y="3217"/>
                  <a:pt x="0" y="0"/>
                </a:cubicBezTo>
                <a:close/>
              </a:path>
              <a:path w="2606040" h="18288" fill="none" stroke="0" extrusionOk="0">
                <a:moveTo>
                  <a:pt x="0" y="0"/>
                </a:moveTo>
                <a:cubicBezTo>
                  <a:pt x="222700" y="-39332"/>
                  <a:pt x="476447" y="-13223"/>
                  <a:pt x="625450" y="0"/>
                </a:cubicBezTo>
                <a:cubicBezTo>
                  <a:pt x="927509" y="-7071"/>
                  <a:pt x="966848" y="15288"/>
                  <a:pt x="1224839" y="0"/>
                </a:cubicBezTo>
                <a:cubicBezTo>
                  <a:pt x="1476433" y="-28708"/>
                  <a:pt x="1565160" y="21516"/>
                  <a:pt x="1824228" y="0"/>
                </a:cubicBezTo>
                <a:cubicBezTo>
                  <a:pt x="2089739" y="-21506"/>
                  <a:pt x="2300793" y="-437"/>
                  <a:pt x="2606040" y="0"/>
                </a:cubicBezTo>
                <a:cubicBezTo>
                  <a:pt x="2605740" y="4702"/>
                  <a:pt x="2606815" y="13590"/>
                  <a:pt x="2606040" y="18288"/>
                </a:cubicBezTo>
                <a:cubicBezTo>
                  <a:pt x="2268260" y="28606"/>
                  <a:pt x="2163878" y="662"/>
                  <a:pt x="1902409" y="18288"/>
                </a:cubicBezTo>
                <a:cubicBezTo>
                  <a:pt x="1612100" y="67275"/>
                  <a:pt x="1421559" y="6583"/>
                  <a:pt x="1276960" y="18288"/>
                </a:cubicBezTo>
                <a:cubicBezTo>
                  <a:pt x="1068862" y="20683"/>
                  <a:pt x="872541" y="2081"/>
                  <a:pt x="677570" y="18288"/>
                </a:cubicBezTo>
                <a:cubicBezTo>
                  <a:pt x="497244" y="9219"/>
                  <a:pt x="142008" y="55333"/>
                  <a:pt x="0" y="18288"/>
                </a:cubicBezTo>
                <a:cubicBezTo>
                  <a:pt x="1695" y="13192"/>
                  <a:pt x="-277" y="492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custGeom>
                    <a:avLst/>
                    <a:gdLst>
                      <a:gd name="connsiteX0" fmla="*/ 0 w 2606040"/>
                      <a:gd name="connsiteY0" fmla="*/ 0 h 18288"/>
                      <a:gd name="connsiteX1" fmla="*/ 625450 w 2606040"/>
                      <a:gd name="connsiteY1" fmla="*/ 0 h 18288"/>
                      <a:gd name="connsiteX2" fmla="*/ 1224839 w 2606040"/>
                      <a:gd name="connsiteY2" fmla="*/ 0 h 18288"/>
                      <a:gd name="connsiteX3" fmla="*/ 1824228 w 2606040"/>
                      <a:gd name="connsiteY3" fmla="*/ 0 h 18288"/>
                      <a:gd name="connsiteX4" fmla="*/ 2606040 w 2606040"/>
                      <a:gd name="connsiteY4" fmla="*/ 0 h 18288"/>
                      <a:gd name="connsiteX5" fmla="*/ 2606040 w 2606040"/>
                      <a:gd name="connsiteY5" fmla="*/ 18288 h 18288"/>
                      <a:gd name="connsiteX6" fmla="*/ 1902409 w 2606040"/>
                      <a:gd name="connsiteY6" fmla="*/ 18288 h 18288"/>
                      <a:gd name="connsiteX7" fmla="*/ 1276960 w 2606040"/>
                      <a:gd name="connsiteY7" fmla="*/ 18288 h 18288"/>
                      <a:gd name="connsiteX8" fmla="*/ 677570 w 2606040"/>
                      <a:gd name="connsiteY8" fmla="*/ 18288 h 18288"/>
                      <a:gd name="connsiteX9" fmla="*/ 0 w 2606040"/>
                      <a:gd name="connsiteY9" fmla="*/ 18288 h 18288"/>
                      <a:gd name="connsiteX10" fmla="*/ 0 w 2606040"/>
                      <a:gd name="connsiteY10" fmla="*/ 0 h 18288"/>
                      <a:gd name="connsiteX0" fmla="*/ 0 w 2606040"/>
                      <a:gd name="connsiteY0" fmla="*/ 0 h 18288"/>
                      <a:gd name="connsiteX1" fmla="*/ 599389 w 2606040"/>
                      <a:gd name="connsiteY1" fmla="*/ 0 h 18288"/>
                      <a:gd name="connsiteX2" fmla="*/ 1303020 w 2606040"/>
                      <a:gd name="connsiteY2" fmla="*/ 0 h 18288"/>
                      <a:gd name="connsiteX3" fmla="*/ 1876349 w 2606040"/>
                      <a:gd name="connsiteY3" fmla="*/ 0 h 18288"/>
                      <a:gd name="connsiteX4" fmla="*/ 2606040 w 2606040"/>
                      <a:gd name="connsiteY4" fmla="*/ 0 h 18288"/>
                      <a:gd name="connsiteX5" fmla="*/ 2606040 w 2606040"/>
                      <a:gd name="connsiteY5" fmla="*/ 18288 h 18288"/>
                      <a:gd name="connsiteX6" fmla="*/ 1980590 w 2606040"/>
                      <a:gd name="connsiteY6" fmla="*/ 18288 h 18288"/>
                      <a:gd name="connsiteX7" fmla="*/ 1276960 w 2606040"/>
                      <a:gd name="connsiteY7" fmla="*/ 18288 h 18288"/>
                      <a:gd name="connsiteX8" fmla="*/ 651510 w 2606040"/>
                      <a:gd name="connsiteY8" fmla="*/ 18288 h 18288"/>
                      <a:gd name="connsiteX9" fmla="*/ 0 w 2606040"/>
                      <a:gd name="connsiteY9" fmla="*/ 18288 h 18288"/>
                      <a:gd name="connsiteX10" fmla="*/ 0 w 2606040"/>
                      <a:gd name="connsiteY10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606040" h="18288" fill="none" extrusionOk="0">
                        <a:moveTo>
                          <a:pt x="0" y="0"/>
                        </a:moveTo>
                        <a:cubicBezTo>
                          <a:pt x="211079" y="-22080"/>
                          <a:pt x="479378" y="-26537"/>
                          <a:pt x="625450" y="0"/>
                        </a:cubicBezTo>
                        <a:cubicBezTo>
                          <a:pt x="925937" y="-4758"/>
                          <a:pt x="973176" y="15739"/>
                          <a:pt x="1224839" y="0"/>
                        </a:cubicBezTo>
                        <a:cubicBezTo>
                          <a:pt x="1479663" y="-11328"/>
                          <a:pt x="1566636" y="18697"/>
                          <a:pt x="1824228" y="0"/>
                        </a:cubicBezTo>
                        <a:cubicBezTo>
                          <a:pt x="2086799" y="-72665"/>
                          <a:pt x="2306223" y="-891"/>
                          <a:pt x="2606040" y="0"/>
                        </a:cubicBezTo>
                        <a:cubicBezTo>
                          <a:pt x="2606645" y="4461"/>
                          <a:pt x="2607031" y="13181"/>
                          <a:pt x="2606040" y="18288"/>
                        </a:cubicBezTo>
                        <a:cubicBezTo>
                          <a:pt x="2260204" y="29342"/>
                          <a:pt x="2175708" y="5614"/>
                          <a:pt x="1902409" y="18288"/>
                        </a:cubicBezTo>
                        <a:cubicBezTo>
                          <a:pt x="1638502" y="41064"/>
                          <a:pt x="1460923" y="-16269"/>
                          <a:pt x="1276960" y="18288"/>
                        </a:cubicBezTo>
                        <a:cubicBezTo>
                          <a:pt x="1057717" y="14361"/>
                          <a:pt x="867956" y="2320"/>
                          <a:pt x="677570" y="18288"/>
                        </a:cubicBezTo>
                        <a:cubicBezTo>
                          <a:pt x="457951" y="33373"/>
                          <a:pt x="189752" y="55388"/>
                          <a:pt x="0" y="18288"/>
                        </a:cubicBezTo>
                        <a:cubicBezTo>
                          <a:pt x="1586" y="13022"/>
                          <a:pt x="-95" y="4569"/>
                          <a:pt x="0" y="0"/>
                        </a:cubicBezTo>
                        <a:close/>
                      </a:path>
                      <a:path w="2606040" h="18288" stroke="0" extrusionOk="0">
                        <a:moveTo>
                          <a:pt x="0" y="0"/>
                        </a:moveTo>
                        <a:cubicBezTo>
                          <a:pt x="172759" y="3236"/>
                          <a:pt x="361166" y="-13413"/>
                          <a:pt x="599389" y="0"/>
                        </a:cubicBezTo>
                        <a:cubicBezTo>
                          <a:pt x="841226" y="37042"/>
                          <a:pt x="968991" y="14587"/>
                          <a:pt x="1303020" y="0"/>
                        </a:cubicBezTo>
                        <a:cubicBezTo>
                          <a:pt x="1643101" y="-7120"/>
                          <a:pt x="1717813" y="7213"/>
                          <a:pt x="1876349" y="0"/>
                        </a:cubicBezTo>
                        <a:cubicBezTo>
                          <a:pt x="2036762" y="-14138"/>
                          <a:pt x="2426397" y="-4451"/>
                          <a:pt x="2606040" y="0"/>
                        </a:cubicBezTo>
                        <a:cubicBezTo>
                          <a:pt x="2606314" y="8448"/>
                          <a:pt x="2606550" y="14527"/>
                          <a:pt x="2606040" y="18288"/>
                        </a:cubicBezTo>
                        <a:cubicBezTo>
                          <a:pt x="2344840" y="2643"/>
                          <a:pt x="2192043" y="7399"/>
                          <a:pt x="1980590" y="18288"/>
                        </a:cubicBezTo>
                        <a:cubicBezTo>
                          <a:pt x="1783984" y="-9745"/>
                          <a:pt x="1487673" y="45908"/>
                          <a:pt x="1276960" y="18288"/>
                        </a:cubicBezTo>
                        <a:cubicBezTo>
                          <a:pt x="1088134" y="-41257"/>
                          <a:pt x="877974" y="49968"/>
                          <a:pt x="651510" y="18288"/>
                        </a:cubicBezTo>
                        <a:cubicBezTo>
                          <a:pt x="430798" y="-27764"/>
                          <a:pt x="132889" y="-33467"/>
                          <a:pt x="0" y="18288"/>
                        </a:cubicBezTo>
                        <a:cubicBezTo>
                          <a:pt x="212" y="10845"/>
                          <a:pt x="-833" y="6193"/>
                          <a:pt x="0" y="0"/>
                        </a:cubicBezTo>
                        <a:close/>
                      </a:path>
                      <a:path w="2606040" h="18288" fill="none" stroke="0" extrusionOk="0">
                        <a:moveTo>
                          <a:pt x="0" y="0"/>
                        </a:moveTo>
                        <a:cubicBezTo>
                          <a:pt x="202328" y="-14716"/>
                          <a:pt x="332722" y="-11499"/>
                          <a:pt x="625450" y="0"/>
                        </a:cubicBezTo>
                        <a:cubicBezTo>
                          <a:pt x="927712" y="6878"/>
                          <a:pt x="971143" y="7084"/>
                          <a:pt x="1224839" y="0"/>
                        </a:cubicBezTo>
                        <a:cubicBezTo>
                          <a:pt x="1477775" y="-16815"/>
                          <a:pt x="1569904" y="19146"/>
                          <a:pt x="1824228" y="0"/>
                        </a:cubicBezTo>
                        <a:cubicBezTo>
                          <a:pt x="2055206" y="24867"/>
                          <a:pt x="2317192" y="-62872"/>
                          <a:pt x="2606040" y="0"/>
                        </a:cubicBezTo>
                        <a:cubicBezTo>
                          <a:pt x="2606166" y="3680"/>
                          <a:pt x="2606905" y="11461"/>
                          <a:pt x="2606040" y="18288"/>
                        </a:cubicBezTo>
                        <a:cubicBezTo>
                          <a:pt x="2234648" y="26976"/>
                          <a:pt x="2180202" y="-10361"/>
                          <a:pt x="1902409" y="18288"/>
                        </a:cubicBezTo>
                        <a:cubicBezTo>
                          <a:pt x="1635562" y="47194"/>
                          <a:pt x="1477339" y="4794"/>
                          <a:pt x="1276960" y="18288"/>
                        </a:cubicBezTo>
                        <a:cubicBezTo>
                          <a:pt x="1058094" y="66922"/>
                          <a:pt x="904206" y="-20636"/>
                          <a:pt x="677570" y="18288"/>
                        </a:cubicBezTo>
                        <a:cubicBezTo>
                          <a:pt x="485746" y="14713"/>
                          <a:pt x="195925" y="33005"/>
                          <a:pt x="0" y="18288"/>
                        </a:cubicBezTo>
                        <a:cubicBezTo>
                          <a:pt x="1168" y="12774"/>
                          <a:pt x="-229" y="374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sz="1900" dirty="0"/>
              <a:t>Text von </a:t>
            </a:r>
            <a:r>
              <a:rPr lang="de-DE" sz="1900" dirty="0" err="1"/>
              <a:t>Sabisch</a:t>
            </a:r>
            <a:r>
              <a:rPr lang="de-DE" sz="1900" dirty="0"/>
              <a:t> besprechen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1900" dirty="0"/>
              <a:t>Info Forschungstagebuch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1900" dirty="0"/>
              <a:t>Forschungsinteresse klären und eingrenzen</a:t>
            </a:r>
          </a:p>
        </p:txBody>
      </p:sp>
      <p:pic>
        <p:nvPicPr>
          <p:cNvPr id="14" name="Picture 13" descr="Eine Person, die nach einem Papier auf einem Tisch voller Papiere und Haftnotizen greift">
            <a:extLst>
              <a:ext uri="{FF2B5EF4-FFF2-40B4-BE49-F238E27FC236}">
                <a16:creationId xmlns:a16="http://schemas.microsoft.com/office/drawing/2014/main" id="{C8E9E9CC-C4A1-4CB8-950A-2E886195AC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397" r="25388" b="-1"/>
          <a:stretch/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8957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DF7F97-15A8-D7F1-E348-FF5E33A72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4000" dirty="0"/>
              <a:t>1. “Am Anfang </a:t>
            </a:r>
            <a:r>
              <a:rPr lang="en-US" sz="4000" dirty="0" err="1"/>
              <a:t>steht</a:t>
            </a:r>
            <a:r>
              <a:rPr lang="en-US" sz="4000" dirty="0"/>
              <a:t> </a:t>
            </a:r>
            <a:r>
              <a:rPr lang="en-US" sz="4000" dirty="0" err="1"/>
              <a:t>eine</a:t>
            </a:r>
            <a:r>
              <a:rPr lang="en-US" sz="4000" dirty="0"/>
              <a:t> Frage”</a:t>
            </a: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3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B7A8C69-9F66-14C5-5428-7FECD9428526}"/>
              </a:ext>
            </a:extLst>
          </p:cNvPr>
          <p:cNvSpPr txBox="1"/>
          <p:nvPr/>
        </p:nvSpPr>
        <p:spPr>
          <a:xfrm>
            <a:off x="628650" y="1929384"/>
            <a:ext cx="7886700" cy="42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650967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DF7F97-15A8-D7F1-E348-FF5E33A72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de-DE" sz="4700" dirty="0"/>
              <a:t>2. Info Forschungstagebuch</a:t>
            </a:r>
            <a:endParaRPr lang="en-US" sz="47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D37BF40-D9A5-2CE6-8FB5-C81F212D9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1600" dirty="0"/>
              <a:t>Ziel:</a:t>
            </a:r>
          </a:p>
          <a:p>
            <a:r>
              <a:rPr lang="de-DE" sz="1600" b="0" i="0" u="none" strike="noStrike" baseline="0" dirty="0"/>
              <a:t>Begleiter des eigenen Forschungs- und Entwicklungsprozesses</a:t>
            </a:r>
          </a:p>
          <a:p>
            <a:r>
              <a:rPr lang="de-DE" sz="1600" b="0" i="0" u="none" strike="noStrike" baseline="0" dirty="0"/>
              <a:t>hält alle Forschungs- und Veränderungsaktivitäten zusammen</a:t>
            </a:r>
            <a:endParaRPr lang="de-DE" sz="1600" i="1" dirty="0"/>
          </a:p>
          <a:p>
            <a:pPr marL="0" indent="0">
              <a:buNone/>
            </a:pPr>
            <a:endParaRPr lang="de-DE" sz="1600" dirty="0"/>
          </a:p>
          <a:p>
            <a:pPr marL="0" indent="0">
              <a:buNone/>
            </a:pPr>
            <a:r>
              <a:rPr lang="de-DE" sz="1600" dirty="0"/>
              <a:t>Beinhaltet Sammlung von…</a:t>
            </a:r>
            <a:r>
              <a:rPr lang="de-DE" sz="1600" b="0" i="0" u="none" strike="noStrike" baseline="0" dirty="0"/>
              <a:t> </a:t>
            </a:r>
          </a:p>
          <a:p>
            <a:r>
              <a:rPr lang="de-DE" sz="1600" i="1" dirty="0"/>
              <a:t>p</a:t>
            </a:r>
            <a:r>
              <a:rPr lang="de-DE" sz="1600" b="0" i="1" u="none" strike="noStrike" baseline="0" dirty="0"/>
              <a:t>ersönlichen</a:t>
            </a:r>
            <a:r>
              <a:rPr lang="de-DE" sz="1600" b="0" i="0" u="none" strike="noStrike" baseline="0" dirty="0"/>
              <a:t> Beobachtungen, Gedächtnisprotokollen, Gefühlen, Reaktionen, Hypothesen, Erklärungen, Gedankensplittern, Plänen, Zeichnungen, Mappings, Fotografien… zum Forschungsgegenstand</a:t>
            </a:r>
          </a:p>
          <a:p>
            <a:r>
              <a:rPr lang="de-DE" sz="1600" b="0" i="0" u="none" strike="noStrike" baseline="0" dirty="0"/>
              <a:t>Daten</a:t>
            </a:r>
            <a:r>
              <a:rPr lang="de-DE" sz="1600" b="0" u="none" strike="noStrike" baseline="0" dirty="0"/>
              <a:t>, die mit anderen Forschungsmethoden gewonnen wurden (z. B. Gespräche/Interviews/Audiodokumentation, Kopien von Dokumenten…)</a:t>
            </a:r>
          </a:p>
          <a:p>
            <a:r>
              <a:rPr lang="de-DE" sz="1600" b="0" u="none" strike="noStrike" baseline="0" dirty="0"/>
              <a:t>Reflexionen zu Forschungsmethoden, Forschungsgegenstand und eigener Rolle im Feld</a:t>
            </a:r>
          </a:p>
          <a:p>
            <a:pPr marL="0" indent="0">
              <a:buNone/>
            </a:pPr>
            <a:endParaRPr lang="de-DE" sz="16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sz="1600" b="1" i="1" dirty="0"/>
              <a:t> Sollte einigermaßen regelmäßig geführt werden!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600" b="1" i="1" dirty="0"/>
              <a:t> Inwiefern Inhalte geteilt werden, entscheidest du selbst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1600" b="1" i="1" dirty="0"/>
              <a:t> Text mit Beispielen im ABK-Portal</a:t>
            </a:r>
          </a:p>
        </p:txBody>
      </p:sp>
    </p:spTree>
    <p:extLst>
      <p:ext uri="{BB962C8B-B14F-4D97-AF65-F5344CB8AC3E}">
        <p14:creationId xmlns:p14="http://schemas.microsoft.com/office/powerpoint/2010/main" val="3224242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DF7F97-15A8-D7F1-E348-FF5E33A72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de-DE" sz="4300" dirty="0"/>
              <a:t>3. Was sind mögliche Forschungsausgangspunkte?</a:t>
            </a:r>
            <a:endParaRPr lang="en-US" sz="43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D37BF40-D9A5-2CE6-8FB5-C81F212D9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900" b="1" dirty="0"/>
              <a:t>Merkmale</a:t>
            </a:r>
          </a:p>
          <a:p>
            <a:r>
              <a:rPr lang="de-DE" sz="1900" i="1" dirty="0"/>
              <a:t>Entwicklungsperspektive</a:t>
            </a:r>
            <a:r>
              <a:rPr lang="de-DE" sz="1900" dirty="0"/>
              <a:t> (z. B. praktische Situation verbessern, eigene Kompetenzen entwickeln, individuelle produktive Richtung…)</a:t>
            </a:r>
          </a:p>
          <a:p>
            <a:r>
              <a:rPr lang="de-DE" sz="1900" i="1" dirty="0"/>
              <a:t>Erkenntnis- und Forschungsperspektive</a:t>
            </a:r>
            <a:r>
              <a:rPr lang="de-DE" sz="1900" dirty="0"/>
              <a:t>: erfahrene oder beobachtete Umstände besser verstehen, die aus Diskrepanzen entstehen, z. B.: zwischen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1900" b="0" i="0" u="none" strike="noStrike" baseline="0" dirty="0">
                <a:latin typeface="AGaramondPro-Regular"/>
              </a:rPr>
              <a:t> Plänen und Erwartungen über Unterrichtsablauf und schließlich eingetroffenen Realität oder Feedback/Evaluationsergebnissen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1900" b="0" i="0" u="none" strike="noStrike" baseline="0" dirty="0">
                <a:latin typeface="AGaramondPro-Regular"/>
              </a:rPr>
              <a:t> derzeitiger Situation und einer allgemeinen Wertvorstellung oder einem Ziel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1900" b="0" i="0" u="none" strike="noStrike" baseline="0" dirty="0">
                <a:latin typeface="AGaramondPro-Regular"/>
              </a:rPr>
              <a:t> Art, wie verschiedene Personen ein und dieselbe Situation sehen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sz="1900" dirty="0">
                <a:latin typeface="AGaramondPro-Regular"/>
              </a:rPr>
              <a:t> Rollen- und Fachverständnis</a:t>
            </a:r>
          </a:p>
          <a:p>
            <a:r>
              <a:rPr lang="de-DE" sz="1900" b="0" i="0" u="none" strike="noStrike" baseline="0" dirty="0">
                <a:latin typeface="AGaramondPro-Regular"/>
              </a:rPr>
              <a:t>Impulse, </a:t>
            </a:r>
            <a:r>
              <a:rPr lang="de-DE" sz="1900" dirty="0">
                <a:latin typeface="AGaramondPro-Regular"/>
              </a:rPr>
              <a:t>I</a:t>
            </a:r>
            <a:r>
              <a:rPr lang="de-DE" sz="1900" b="0" i="0" u="none" strike="noStrike" baseline="0" dirty="0">
                <a:latin typeface="AGaramondPro-Regular"/>
              </a:rPr>
              <a:t>deen und Theorien anderer im Kontext des eigenen unterrichtlichen Handelns erproben und reflektieren</a:t>
            </a:r>
          </a:p>
        </p:txBody>
      </p:sp>
    </p:spTree>
    <p:extLst>
      <p:ext uri="{BB962C8B-B14F-4D97-AF65-F5344CB8AC3E}">
        <p14:creationId xmlns:p14="http://schemas.microsoft.com/office/powerpoint/2010/main" val="3283742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F81C8D1-C0B2-1B26-6870-7F3D165E6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369" y="238539"/>
            <a:ext cx="8263890" cy="1434415"/>
          </a:xfrm>
        </p:spPr>
        <p:txBody>
          <a:bodyPr anchor="b">
            <a:normAutofit/>
          </a:bodyPr>
          <a:lstStyle/>
          <a:p>
            <a:r>
              <a:rPr lang="de-DE" sz="4700"/>
              <a:t>Beispiele kunstpädagogischer Unterrichtsforschung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9369" y="1681544"/>
            <a:ext cx="8229600" cy="18288"/>
          </a:xfrm>
          <a:custGeom>
            <a:avLst/>
            <a:gdLst>
              <a:gd name="connsiteX0" fmla="*/ 0 w 8229600"/>
              <a:gd name="connsiteY0" fmla="*/ 0 h 18288"/>
              <a:gd name="connsiteX1" fmla="*/ 521208 w 8229600"/>
              <a:gd name="connsiteY1" fmla="*/ 0 h 18288"/>
              <a:gd name="connsiteX2" fmla="*/ 1371600 w 8229600"/>
              <a:gd name="connsiteY2" fmla="*/ 0 h 18288"/>
              <a:gd name="connsiteX3" fmla="*/ 2221992 w 8229600"/>
              <a:gd name="connsiteY3" fmla="*/ 0 h 18288"/>
              <a:gd name="connsiteX4" fmla="*/ 3072384 w 8229600"/>
              <a:gd name="connsiteY4" fmla="*/ 0 h 18288"/>
              <a:gd name="connsiteX5" fmla="*/ 3511296 w 8229600"/>
              <a:gd name="connsiteY5" fmla="*/ 0 h 18288"/>
              <a:gd name="connsiteX6" fmla="*/ 4114800 w 8229600"/>
              <a:gd name="connsiteY6" fmla="*/ 0 h 18288"/>
              <a:gd name="connsiteX7" fmla="*/ 4553712 w 8229600"/>
              <a:gd name="connsiteY7" fmla="*/ 0 h 18288"/>
              <a:gd name="connsiteX8" fmla="*/ 5239512 w 8229600"/>
              <a:gd name="connsiteY8" fmla="*/ 0 h 18288"/>
              <a:gd name="connsiteX9" fmla="*/ 5843016 w 8229600"/>
              <a:gd name="connsiteY9" fmla="*/ 0 h 18288"/>
              <a:gd name="connsiteX10" fmla="*/ 6611112 w 8229600"/>
              <a:gd name="connsiteY10" fmla="*/ 0 h 18288"/>
              <a:gd name="connsiteX11" fmla="*/ 7461504 w 8229600"/>
              <a:gd name="connsiteY11" fmla="*/ 0 h 18288"/>
              <a:gd name="connsiteX12" fmla="*/ 8229600 w 8229600"/>
              <a:gd name="connsiteY12" fmla="*/ 0 h 18288"/>
              <a:gd name="connsiteX13" fmla="*/ 8229600 w 8229600"/>
              <a:gd name="connsiteY13" fmla="*/ 18288 h 18288"/>
              <a:gd name="connsiteX14" fmla="*/ 7461504 w 8229600"/>
              <a:gd name="connsiteY14" fmla="*/ 18288 h 18288"/>
              <a:gd name="connsiteX15" fmla="*/ 6940296 w 8229600"/>
              <a:gd name="connsiteY15" fmla="*/ 18288 h 18288"/>
              <a:gd name="connsiteX16" fmla="*/ 6419088 w 8229600"/>
              <a:gd name="connsiteY16" fmla="*/ 18288 h 18288"/>
              <a:gd name="connsiteX17" fmla="*/ 5650992 w 8229600"/>
              <a:gd name="connsiteY17" fmla="*/ 18288 h 18288"/>
              <a:gd name="connsiteX18" fmla="*/ 5129784 w 8229600"/>
              <a:gd name="connsiteY18" fmla="*/ 18288 h 18288"/>
              <a:gd name="connsiteX19" fmla="*/ 4690872 w 8229600"/>
              <a:gd name="connsiteY19" fmla="*/ 18288 h 18288"/>
              <a:gd name="connsiteX20" fmla="*/ 4087368 w 8229600"/>
              <a:gd name="connsiteY20" fmla="*/ 18288 h 18288"/>
              <a:gd name="connsiteX21" fmla="*/ 3401568 w 8229600"/>
              <a:gd name="connsiteY21" fmla="*/ 18288 h 18288"/>
              <a:gd name="connsiteX22" fmla="*/ 2798064 w 8229600"/>
              <a:gd name="connsiteY22" fmla="*/ 18288 h 18288"/>
              <a:gd name="connsiteX23" fmla="*/ 2276856 w 8229600"/>
              <a:gd name="connsiteY23" fmla="*/ 18288 h 18288"/>
              <a:gd name="connsiteX24" fmla="*/ 1426464 w 8229600"/>
              <a:gd name="connsiteY24" fmla="*/ 18288 h 18288"/>
              <a:gd name="connsiteX25" fmla="*/ 740664 w 8229600"/>
              <a:gd name="connsiteY25" fmla="*/ 18288 h 18288"/>
              <a:gd name="connsiteX26" fmla="*/ 0 w 8229600"/>
              <a:gd name="connsiteY26" fmla="*/ 18288 h 18288"/>
              <a:gd name="connsiteX27" fmla="*/ 0 w 8229600"/>
              <a:gd name="connsiteY2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229600" h="18288" fill="none" extrusionOk="0">
                <a:moveTo>
                  <a:pt x="0" y="0"/>
                </a:moveTo>
                <a:cubicBezTo>
                  <a:pt x="227594" y="-4267"/>
                  <a:pt x="329693" y="13251"/>
                  <a:pt x="521208" y="0"/>
                </a:cubicBezTo>
                <a:cubicBezTo>
                  <a:pt x="712723" y="-13251"/>
                  <a:pt x="1137373" y="-13618"/>
                  <a:pt x="1371600" y="0"/>
                </a:cubicBezTo>
                <a:cubicBezTo>
                  <a:pt x="1605827" y="13618"/>
                  <a:pt x="1975382" y="-27374"/>
                  <a:pt x="2221992" y="0"/>
                </a:cubicBezTo>
                <a:cubicBezTo>
                  <a:pt x="2468602" y="27374"/>
                  <a:pt x="2863316" y="-20517"/>
                  <a:pt x="3072384" y="0"/>
                </a:cubicBezTo>
                <a:cubicBezTo>
                  <a:pt x="3281452" y="20517"/>
                  <a:pt x="3331438" y="10793"/>
                  <a:pt x="3511296" y="0"/>
                </a:cubicBezTo>
                <a:cubicBezTo>
                  <a:pt x="3691154" y="-10793"/>
                  <a:pt x="3906405" y="-29737"/>
                  <a:pt x="4114800" y="0"/>
                </a:cubicBezTo>
                <a:cubicBezTo>
                  <a:pt x="4323195" y="29737"/>
                  <a:pt x="4428852" y="-2234"/>
                  <a:pt x="4553712" y="0"/>
                </a:cubicBezTo>
                <a:cubicBezTo>
                  <a:pt x="4678572" y="2234"/>
                  <a:pt x="5065629" y="29368"/>
                  <a:pt x="5239512" y="0"/>
                </a:cubicBezTo>
                <a:cubicBezTo>
                  <a:pt x="5413395" y="-29368"/>
                  <a:pt x="5703888" y="11839"/>
                  <a:pt x="5843016" y="0"/>
                </a:cubicBezTo>
                <a:cubicBezTo>
                  <a:pt x="5982144" y="-11839"/>
                  <a:pt x="6260765" y="24719"/>
                  <a:pt x="6611112" y="0"/>
                </a:cubicBezTo>
                <a:cubicBezTo>
                  <a:pt x="6961459" y="-24719"/>
                  <a:pt x="7228293" y="32959"/>
                  <a:pt x="7461504" y="0"/>
                </a:cubicBezTo>
                <a:cubicBezTo>
                  <a:pt x="7694715" y="-32959"/>
                  <a:pt x="7990029" y="-3422"/>
                  <a:pt x="8229600" y="0"/>
                </a:cubicBezTo>
                <a:cubicBezTo>
                  <a:pt x="8228940" y="5812"/>
                  <a:pt x="8229447" y="9773"/>
                  <a:pt x="8229600" y="18288"/>
                </a:cubicBezTo>
                <a:cubicBezTo>
                  <a:pt x="7940706" y="-9293"/>
                  <a:pt x="7792584" y="-16009"/>
                  <a:pt x="7461504" y="18288"/>
                </a:cubicBezTo>
                <a:cubicBezTo>
                  <a:pt x="7130424" y="52585"/>
                  <a:pt x="7080072" y="43845"/>
                  <a:pt x="6940296" y="18288"/>
                </a:cubicBezTo>
                <a:cubicBezTo>
                  <a:pt x="6800520" y="-7269"/>
                  <a:pt x="6672872" y="26671"/>
                  <a:pt x="6419088" y="18288"/>
                </a:cubicBezTo>
                <a:cubicBezTo>
                  <a:pt x="6165304" y="9905"/>
                  <a:pt x="5869721" y="4987"/>
                  <a:pt x="5650992" y="18288"/>
                </a:cubicBezTo>
                <a:cubicBezTo>
                  <a:pt x="5432263" y="31589"/>
                  <a:pt x="5308310" y="3023"/>
                  <a:pt x="5129784" y="18288"/>
                </a:cubicBezTo>
                <a:cubicBezTo>
                  <a:pt x="4951258" y="33553"/>
                  <a:pt x="4799696" y="15357"/>
                  <a:pt x="4690872" y="18288"/>
                </a:cubicBezTo>
                <a:cubicBezTo>
                  <a:pt x="4582048" y="21219"/>
                  <a:pt x="4311124" y="-7836"/>
                  <a:pt x="4087368" y="18288"/>
                </a:cubicBezTo>
                <a:cubicBezTo>
                  <a:pt x="3863612" y="44412"/>
                  <a:pt x="3730288" y="13374"/>
                  <a:pt x="3401568" y="18288"/>
                </a:cubicBezTo>
                <a:cubicBezTo>
                  <a:pt x="3072848" y="23202"/>
                  <a:pt x="3020684" y="32425"/>
                  <a:pt x="2798064" y="18288"/>
                </a:cubicBezTo>
                <a:cubicBezTo>
                  <a:pt x="2575444" y="4151"/>
                  <a:pt x="2440915" y="-7352"/>
                  <a:pt x="2276856" y="18288"/>
                </a:cubicBezTo>
                <a:cubicBezTo>
                  <a:pt x="2112797" y="43928"/>
                  <a:pt x="1726502" y="-9560"/>
                  <a:pt x="1426464" y="18288"/>
                </a:cubicBezTo>
                <a:cubicBezTo>
                  <a:pt x="1126426" y="46136"/>
                  <a:pt x="992925" y="21016"/>
                  <a:pt x="740664" y="18288"/>
                </a:cubicBezTo>
                <a:cubicBezTo>
                  <a:pt x="488403" y="15560"/>
                  <a:pt x="195650" y="-16061"/>
                  <a:pt x="0" y="18288"/>
                </a:cubicBezTo>
                <a:cubicBezTo>
                  <a:pt x="348" y="9455"/>
                  <a:pt x="654" y="3983"/>
                  <a:pt x="0" y="0"/>
                </a:cubicBezTo>
                <a:close/>
              </a:path>
              <a:path w="8229600" h="18288" stroke="0" extrusionOk="0">
                <a:moveTo>
                  <a:pt x="0" y="0"/>
                </a:moveTo>
                <a:cubicBezTo>
                  <a:pt x="259263" y="-9445"/>
                  <a:pt x="404731" y="4427"/>
                  <a:pt x="521208" y="0"/>
                </a:cubicBezTo>
                <a:cubicBezTo>
                  <a:pt x="637685" y="-4427"/>
                  <a:pt x="839187" y="564"/>
                  <a:pt x="960120" y="0"/>
                </a:cubicBezTo>
                <a:cubicBezTo>
                  <a:pt x="1081053" y="-564"/>
                  <a:pt x="1313469" y="-16481"/>
                  <a:pt x="1481328" y="0"/>
                </a:cubicBezTo>
                <a:cubicBezTo>
                  <a:pt x="1649187" y="16481"/>
                  <a:pt x="1885247" y="26161"/>
                  <a:pt x="2167128" y="0"/>
                </a:cubicBezTo>
                <a:cubicBezTo>
                  <a:pt x="2449009" y="-26161"/>
                  <a:pt x="2761875" y="-22202"/>
                  <a:pt x="2935224" y="0"/>
                </a:cubicBezTo>
                <a:cubicBezTo>
                  <a:pt x="3108573" y="22202"/>
                  <a:pt x="3540687" y="-2863"/>
                  <a:pt x="3785616" y="0"/>
                </a:cubicBezTo>
                <a:cubicBezTo>
                  <a:pt x="4030545" y="2863"/>
                  <a:pt x="4280774" y="-12442"/>
                  <a:pt x="4636008" y="0"/>
                </a:cubicBezTo>
                <a:cubicBezTo>
                  <a:pt x="4991242" y="12442"/>
                  <a:pt x="5025483" y="16914"/>
                  <a:pt x="5239512" y="0"/>
                </a:cubicBezTo>
                <a:cubicBezTo>
                  <a:pt x="5453541" y="-16914"/>
                  <a:pt x="5754008" y="16592"/>
                  <a:pt x="6007608" y="0"/>
                </a:cubicBezTo>
                <a:cubicBezTo>
                  <a:pt x="6261208" y="-16592"/>
                  <a:pt x="6407957" y="-11909"/>
                  <a:pt x="6693408" y="0"/>
                </a:cubicBezTo>
                <a:cubicBezTo>
                  <a:pt x="6978859" y="11909"/>
                  <a:pt x="7015437" y="-20890"/>
                  <a:pt x="7296912" y="0"/>
                </a:cubicBezTo>
                <a:cubicBezTo>
                  <a:pt x="7578387" y="20890"/>
                  <a:pt x="7859622" y="46406"/>
                  <a:pt x="8229600" y="0"/>
                </a:cubicBezTo>
                <a:cubicBezTo>
                  <a:pt x="8230508" y="6337"/>
                  <a:pt x="8228722" y="11778"/>
                  <a:pt x="8229600" y="18288"/>
                </a:cubicBezTo>
                <a:cubicBezTo>
                  <a:pt x="8075287" y="35054"/>
                  <a:pt x="7821366" y="21850"/>
                  <a:pt x="7626096" y="18288"/>
                </a:cubicBezTo>
                <a:cubicBezTo>
                  <a:pt x="7430826" y="14726"/>
                  <a:pt x="7320004" y="-9669"/>
                  <a:pt x="7022592" y="18288"/>
                </a:cubicBezTo>
                <a:cubicBezTo>
                  <a:pt x="6725180" y="46245"/>
                  <a:pt x="6348804" y="-14025"/>
                  <a:pt x="6172200" y="18288"/>
                </a:cubicBezTo>
                <a:cubicBezTo>
                  <a:pt x="5995596" y="50601"/>
                  <a:pt x="5788102" y="22890"/>
                  <a:pt x="5650992" y="18288"/>
                </a:cubicBezTo>
                <a:cubicBezTo>
                  <a:pt x="5513882" y="13686"/>
                  <a:pt x="5198399" y="29121"/>
                  <a:pt x="4882896" y="18288"/>
                </a:cubicBezTo>
                <a:cubicBezTo>
                  <a:pt x="4567393" y="7455"/>
                  <a:pt x="4557008" y="26965"/>
                  <a:pt x="4443984" y="18288"/>
                </a:cubicBezTo>
                <a:cubicBezTo>
                  <a:pt x="4330960" y="9611"/>
                  <a:pt x="4061674" y="28891"/>
                  <a:pt x="3758184" y="18288"/>
                </a:cubicBezTo>
                <a:cubicBezTo>
                  <a:pt x="3454694" y="7685"/>
                  <a:pt x="3380392" y="19119"/>
                  <a:pt x="3236976" y="18288"/>
                </a:cubicBezTo>
                <a:cubicBezTo>
                  <a:pt x="3093560" y="17457"/>
                  <a:pt x="2632116" y="37607"/>
                  <a:pt x="2386584" y="18288"/>
                </a:cubicBezTo>
                <a:cubicBezTo>
                  <a:pt x="2141052" y="-1031"/>
                  <a:pt x="2110884" y="28777"/>
                  <a:pt x="1947672" y="18288"/>
                </a:cubicBezTo>
                <a:cubicBezTo>
                  <a:pt x="1784460" y="7799"/>
                  <a:pt x="1535467" y="461"/>
                  <a:pt x="1261872" y="18288"/>
                </a:cubicBezTo>
                <a:cubicBezTo>
                  <a:pt x="988277" y="36115"/>
                  <a:pt x="1021096" y="10375"/>
                  <a:pt x="822960" y="18288"/>
                </a:cubicBezTo>
                <a:cubicBezTo>
                  <a:pt x="624824" y="26201"/>
                  <a:pt x="298309" y="1283"/>
                  <a:pt x="0" y="18288"/>
                </a:cubicBezTo>
                <a:cubicBezTo>
                  <a:pt x="-633" y="12278"/>
                  <a:pt x="-757" y="5867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103912-9424-BDE6-0877-B02724DEF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369" y="2071316"/>
            <a:ext cx="5035164" cy="436373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de-DE" sz="1500" b="1" i="0" u="none" strike="noStrike" baseline="0" dirty="0">
                <a:latin typeface="AGaramondPro-Regular"/>
              </a:rPr>
              <a:t>Untersuchungen </a:t>
            </a:r>
            <a:r>
              <a:rPr lang="de-DE" sz="1500" i="0" u="none" strike="noStrike" baseline="0" dirty="0">
                <a:latin typeface="AGaramondPro-Regular"/>
              </a:rPr>
              <a:t>(nach </a:t>
            </a:r>
            <a:r>
              <a:rPr lang="de-DE" sz="1500" dirty="0">
                <a:latin typeface="AGaramondPro-Regular"/>
              </a:rPr>
              <a:t>B</a:t>
            </a:r>
            <a:r>
              <a:rPr lang="de-DE" sz="1500" i="0" u="none" strike="noStrike" baseline="0" dirty="0">
                <a:latin typeface="AGaramondPro-Regular"/>
              </a:rPr>
              <a:t>erner 2022)</a:t>
            </a:r>
          </a:p>
          <a:p>
            <a:r>
              <a:rPr lang="de-DE" sz="1500" b="0" i="0" u="none" strike="noStrike" baseline="0" dirty="0">
                <a:latin typeface="AGaramondPro-Regular"/>
              </a:rPr>
              <a:t>Zur Anbahnung von Kunst- und Bildverstehen (räumliche und visuelle Kultur)</a:t>
            </a:r>
          </a:p>
          <a:p>
            <a:r>
              <a:rPr lang="de-DE" sz="1500" dirty="0">
                <a:latin typeface="AGaramondPro-Regular"/>
              </a:rPr>
              <a:t>Zur Anbahnung von ästhetischen Erfahrungen </a:t>
            </a:r>
          </a:p>
          <a:p>
            <a:r>
              <a:rPr lang="de-DE" sz="1500" b="0" i="0" u="none" strike="noStrike" baseline="0" dirty="0">
                <a:latin typeface="AdvTT5843c57154"/>
              </a:rPr>
              <a:t>Zu Wahrnehmen, Vorstellen, Darstellen und Mitteilen als grundlegenden Handlungsprinzipien im Fach Kunst</a:t>
            </a:r>
          </a:p>
          <a:p>
            <a:r>
              <a:rPr lang="de-DE" sz="1500" dirty="0">
                <a:latin typeface="AdvTT5843c57154"/>
              </a:rPr>
              <a:t>Kreativität als Kernkompetenz gestalterischer Prozesse</a:t>
            </a:r>
          </a:p>
          <a:p>
            <a:r>
              <a:rPr lang="de-DE" sz="1500" dirty="0">
                <a:latin typeface="AdvTT5843c57154"/>
              </a:rPr>
              <a:t>Zur Wirksamkeit unterschiedlicher Methoden (z. B. Mapping, ästhetische Forschung…) und Praxen (z. B. kollaboratives Arbeiten, Performativität, Materialität…)</a:t>
            </a:r>
          </a:p>
          <a:p>
            <a:endParaRPr lang="de-DE" sz="1500" dirty="0">
              <a:latin typeface="AdvTT5843c57154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de-DE" sz="1500" dirty="0">
                <a:latin typeface="AdvTT5843c57154"/>
              </a:rPr>
              <a:t>Entwicklung eigener Ansätze, z. B. aus künstlerischer oder außerschulischer Praxis ausdrücklich erwünscht!</a:t>
            </a:r>
            <a:endParaRPr lang="de-DE" sz="1500" b="0" i="0" u="none" strike="noStrike" baseline="0" dirty="0">
              <a:latin typeface="AGaramondPro-Regular"/>
            </a:endParaRPr>
          </a:p>
        </p:txBody>
      </p:sp>
      <p:pic>
        <p:nvPicPr>
          <p:cNvPr id="14" name="Picture 13" descr="Ein Stapel bunter Papiere und der Rand werden fotografiert und bilden nahtlose Kurvenlinien">
            <a:extLst>
              <a:ext uri="{FF2B5EF4-FFF2-40B4-BE49-F238E27FC236}">
                <a16:creationId xmlns:a16="http://schemas.microsoft.com/office/drawing/2014/main" id="{38452620-9794-F75D-A376-89CD6DAB10E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967" r="28871" b="2"/>
          <a:stretch/>
        </p:blipFill>
        <p:spPr>
          <a:xfrm>
            <a:off x="5756743" y="2093976"/>
            <a:ext cx="2955798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523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DF7F97-15A8-D7F1-E348-FF5E33A72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de-DE" sz="4700"/>
              <a:t>Tipps</a:t>
            </a:r>
            <a:r>
              <a:rPr lang="de-DE" sz="4700" kern="1200">
                <a:latin typeface="+mj-lt"/>
                <a:ea typeface="+mj-ea"/>
                <a:cs typeface="+mj-cs"/>
              </a:rPr>
              <a:t> </a:t>
            </a:r>
            <a:endParaRPr lang="en-US" sz="4700" kern="1200">
              <a:latin typeface="+mj-lt"/>
              <a:ea typeface="+mj-ea"/>
              <a:cs typeface="+mj-cs"/>
            </a:endParaRP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6107015-D5F6-54AA-52A3-EE4E4481E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de-DE" sz="1900" b="0" i="0" u="none" strike="noStrike" baseline="0" dirty="0">
              <a:latin typeface="AGaramondPro-Regular"/>
            </a:endParaRPr>
          </a:p>
          <a:p>
            <a:r>
              <a:rPr lang="de-DE" sz="1900" dirty="0">
                <a:latin typeface="AGaramondPro-Regular"/>
              </a:rPr>
              <a:t>Formuliere z</a:t>
            </a:r>
            <a:r>
              <a:rPr lang="de-DE" sz="1900" b="0" i="0" u="none" strike="noStrike" baseline="0" dirty="0">
                <a:latin typeface="AGaramondPro-Regular"/>
              </a:rPr>
              <a:t>unächst einmal </a:t>
            </a:r>
            <a:r>
              <a:rPr lang="de-DE" sz="1900" b="0" i="1" u="none" strike="noStrike" baseline="0" dirty="0">
                <a:latin typeface="AGaramondPro-Italic"/>
              </a:rPr>
              <a:t>mehr als einen Ausgangspunkt/ Forschungsinteresse;</a:t>
            </a:r>
          </a:p>
          <a:p>
            <a:r>
              <a:rPr lang="de-DE" sz="1900" dirty="0">
                <a:latin typeface="AGaramondPro-Regular"/>
              </a:rPr>
              <a:t>Lasse die</a:t>
            </a:r>
            <a:r>
              <a:rPr lang="de-DE" sz="1900" b="0" i="0" u="none" strike="noStrike" baseline="0" dirty="0">
                <a:latin typeface="AGaramondPro-Regular"/>
              </a:rPr>
              <a:t> potenziellen Ausgangspunkte </a:t>
            </a:r>
            <a:r>
              <a:rPr lang="de-DE" sz="1900" b="0" i="1" u="none" strike="noStrike" baseline="0" dirty="0">
                <a:latin typeface="AGaramondPro-Italic"/>
              </a:rPr>
              <a:t>über einen gewissen Zeitraum hinweg nebeneinander stehen und </a:t>
            </a:r>
            <a:r>
              <a:rPr lang="de-DE" sz="1900" i="1" dirty="0">
                <a:latin typeface="AGaramondPro-Italic"/>
              </a:rPr>
              <a:t>verfolge sie parallel</a:t>
            </a:r>
            <a:r>
              <a:rPr lang="de-DE" sz="1900" b="0" i="1" u="none" strike="noStrike" baseline="0" dirty="0">
                <a:latin typeface="AGaramondPro-Italic"/>
              </a:rPr>
              <a:t>;</a:t>
            </a:r>
          </a:p>
          <a:p>
            <a:r>
              <a:rPr lang="de-DE" sz="1900" i="1" dirty="0">
                <a:latin typeface="AGaramondPro-Italic"/>
              </a:rPr>
              <a:t>Nimm dir Zeit, </a:t>
            </a:r>
            <a:r>
              <a:rPr lang="de-DE" sz="1900" dirty="0">
                <a:latin typeface="AGaramondPro-Italic"/>
              </a:rPr>
              <a:t>um wirklich bedeutsame Frage zu finden (mind. 2 Wochen)</a:t>
            </a:r>
          </a:p>
          <a:p>
            <a:r>
              <a:rPr lang="de-DE" sz="1900" dirty="0">
                <a:latin typeface="AGaramondPro-Italic"/>
              </a:rPr>
              <a:t>Nutze das </a:t>
            </a:r>
            <a:r>
              <a:rPr lang="de-DE" sz="1900" i="1" dirty="0">
                <a:latin typeface="AGaramondPro-Italic"/>
              </a:rPr>
              <a:t>Forschungstagebuch</a:t>
            </a:r>
            <a:r>
              <a:rPr lang="de-DE" sz="1900" dirty="0">
                <a:latin typeface="AGaramondPro-Italic"/>
              </a:rPr>
              <a:t>!</a:t>
            </a:r>
            <a:endParaRPr lang="de-DE" sz="1900" dirty="0"/>
          </a:p>
        </p:txBody>
      </p:sp>
    </p:spTree>
    <p:extLst>
      <p:ext uri="{BB962C8B-B14F-4D97-AF65-F5344CB8AC3E}">
        <p14:creationId xmlns:p14="http://schemas.microsoft.com/office/powerpoint/2010/main" val="1542668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FDF7F97-15A8-D7F1-E348-FF5E33A72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5341" y="365125"/>
            <a:ext cx="3630007" cy="1807305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/>
            <a:r>
              <a:rPr lang="de-DE" b="1" u="none" strike="noStrike" baseline="0"/>
              <a:t>Brainstorming: Finden von Ausgangspunkten</a:t>
            </a:r>
            <a:endParaRPr lang="en-US" kern="1200">
              <a:latin typeface="+mj-lt"/>
              <a:ea typeface="+mj-ea"/>
              <a:cs typeface="+mj-cs"/>
            </a:endParaRPr>
          </a:p>
        </p:txBody>
      </p:sp>
      <p:pic>
        <p:nvPicPr>
          <p:cNvPr id="14" name="Picture 13" descr="Leere Sprechblasen">
            <a:extLst>
              <a:ext uri="{FF2B5EF4-FFF2-40B4-BE49-F238E27FC236}">
                <a16:creationId xmlns:a16="http://schemas.microsoft.com/office/drawing/2014/main" id="{DADF5F77-4756-B259-D1FB-EA6AE61500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976" r="23373" b="-1"/>
          <a:stretch/>
        </p:blipFill>
        <p:spPr>
          <a:xfrm>
            <a:off x="20" y="10"/>
            <a:ext cx="4587406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6107015-D5F6-54AA-52A3-EE4E4481E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5341" y="2151717"/>
            <a:ext cx="3791115" cy="38436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1400" b="0" i="0" u="none" strike="noStrike" baseline="0" dirty="0">
                <a:latin typeface="AGaramondPro-Regular"/>
              </a:rPr>
              <a:t>Denke an </a:t>
            </a:r>
            <a:r>
              <a:rPr lang="de-DE" sz="1400" dirty="0">
                <a:latin typeface="AGaramondPro-Regular"/>
              </a:rPr>
              <a:t>deine</a:t>
            </a:r>
            <a:r>
              <a:rPr lang="de-DE" sz="1400" b="0" i="0" u="none" strike="noStrike" baseline="0" dirty="0">
                <a:latin typeface="AGaramondPro-Regular"/>
              </a:rPr>
              <a:t> eigene kunstpädagogische Praxis:</a:t>
            </a:r>
          </a:p>
          <a:p>
            <a:r>
              <a:rPr lang="de-DE" sz="1400" b="0" i="0" u="none" strike="noStrike" baseline="0" dirty="0">
                <a:latin typeface="AGaramondPro-Regular"/>
              </a:rPr>
              <a:t>Welche Idee wolltest du schon lange einmal ausprobieren?</a:t>
            </a:r>
          </a:p>
          <a:p>
            <a:r>
              <a:rPr lang="de-DE" sz="1400" b="0" i="0" u="none" strike="noStrike" baseline="0" dirty="0">
                <a:latin typeface="AGaramondPro-Regular"/>
              </a:rPr>
              <a:t>Welche Stärke </a:t>
            </a:r>
            <a:r>
              <a:rPr lang="de-DE" sz="1400" dirty="0">
                <a:latin typeface="AGaramondPro-Regular"/>
              </a:rPr>
              <a:t>deines</a:t>
            </a:r>
            <a:r>
              <a:rPr lang="de-DE" sz="1400" b="0" i="0" u="none" strike="noStrike" baseline="0" dirty="0">
                <a:latin typeface="AGaramondPro-Regular"/>
              </a:rPr>
              <a:t> Unterrichts willst du weiterentwickeln?</a:t>
            </a:r>
          </a:p>
          <a:p>
            <a:r>
              <a:rPr lang="de-DE" sz="1400" b="0" i="0" u="none" strike="noStrike" baseline="0" dirty="0">
                <a:latin typeface="AGaramondPro-Regular"/>
              </a:rPr>
              <a:t>In welcher Situation gibt es viele Unklarheiten, über die du nachdenken </a:t>
            </a:r>
            <a:r>
              <a:rPr lang="de-DE" sz="1400" dirty="0">
                <a:latin typeface="AGaramondPro-Regular"/>
              </a:rPr>
              <a:t>möchtest</a:t>
            </a:r>
            <a:r>
              <a:rPr lang="de-DE" sz="1400" b="0" i="0" u="none" strike="noStrike" baseline="0" dirty="0">
                <a:latin typeface="AGaramondPro-Regular"/>
              </a:rPr>
              <a:t>?</a:t>
            </a:r>
          </a:p>
          <a:p>
            <a:r>
              <a:rPr lang="de-DE" sz="1400" b="0" i="0" u="none" strike="noStrike" baseline="0" dirty="0">
                <a:latin typeface="AGaramondPro-Regular"/>
              </a:rPr>
              <a:t>Welche Situation bereitet </a:t>
            </a:r>
            <a:r>
              <a:rPr lang="de-DE" sz="1400" dirty="0">
                <a:latin typeface="AGaramondPro-Regular"/>
              </a:rPr>
              <a:t>dir</a:t>
            </a:r>
            <a:r>
              <a:rPr lang="de-DE" sz="1400" b="0" i="0" u="none" strike="noStrike" baseline="0" dirty="0">
                <a:latin typeface="AGaramondPro-Regular"/>
              </a:rPr>
              <a:t> Schwierigkeiten, so dass </a:t>
            </a:r>
            <a:r>
              <a:rPr lang="de-DE" sz="1400" dirty="0">
                <a:latin typeface="AGaramondPro-Regular"/>
              </a:rPr>
              <a:t>du</a:t>
            </a:r>
            <a:r>
              <a:rPr lang="de-DE" sz="1400" b="0" i="0" u="none" strike="noStrike" baseline="0" dirty="0">
                <a:latin typeface="AGaramondPro-Regular"/>
              </a:rPr>
              <a:t> den Wunsch hast, besser mit ihr zu Recht zu kommen?</a:t>
            </a:r>
          </a:p>
          <a:p>
            <a:r>
              <a:rPr lang="de-DE" sz="1400" b="0" i="0" u="none" strike="noStrike" baseline="0" dirty="0">
                <a:latin typeface="AGaramondPro-Regular"/>
              </a:rPr>
              <a:t>Welche Rückmeldungen von SchülerInnen oder anderen Bezugspersonen möchtest du genauer untersuchen? Welche legen weiterführende Entwicklungsarbeit nahe?</a:t>
            </a:r>
          </a:p>
          <a:p>
            <a:pPr marL="0" indent="0">
              <a:buNone/>
            </a:pPr>
            <a:endParaRPr lang="de-DE" sz="1400" b="0" i="0" u="none" strike="noStrike" baseline="0" dirty="0">
              <a:latin typeface="AGaramondPro-Regular"/>
            </a:endParaRPr>
          </a:p>
          <a:p>
            <a:pPr marL="0" indent="0">
              <a:buNone/>
            </a:pPr>
            <a:r>
              <a:rPr lang="de-DE" sz="1400" b="0" i="0" u="none" strike="noStrike" baseline="0" dirty="0">
                <a:latin typeface="AGaramondPro-Regular"/>
              </a:rPr>
              <a:t>Lasse deine Gedanken möglichst frei fließen und schreibe deine ersten spontanen Assoziationen in Stichworten nieder (z.B. ins Forschungstagebuch).</a:t>
            </a:r>
          </a:p>
        </p:txBody>
      </p:sp>
    </p:spTree>
    <p:extLst>
      <p:ext uri="{BB962C8B-B14F-4D97-AF65-F5344CB8AC3E}">
        <p14:creationId xmlns:p14="http://schemas.microsoft.com/office/powerpoint/2010/main" val="865364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497</Words>
  <Application>Microsoft Macintosh PowerPoint</Application>
  <PresentationFormat>Bildschirmpräsentation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6" baseType="lpstr">
      <vt:lpstr>AdvTT5843c57154</vt:lpstr>
      <vt:lpstr>AGaramondPro-Italic</vt:lpstr>
      <vt:lpstr>AGaramondPro-Regular</vt:lpstr>
      <vt:lpstr>Arial</vt:lpstr>
      <vt:lpstr>Calibri</vt:lpstr>
      <vt:lpstr>Calibri Light</vt:lpstr>
      <vt:lpstr>Wingdings</vt:lpstr>
      <vt:lpstr>Office</vt:lpstr>
      <vt:lpstr>Seminar: FD W1 - Schwerpunkt Fachdidaktik 1 – Grundlagen fachdidaktischer Forschung (Wahlpflichtmodul) </vt:lpstr>
      <vt:lpstr>Was wir heute machen</vt:lpstr>
      <vt:lpstr>1. “Am Anfang steht eine Frage”</vt:lpstr>
      <vt:lpstr>2. Info Forschungstagebuch</vt:lpstr>
      <vt:lpstr>3. Was sind mögliche Forschungsausgangspunkte?</vt:lpstr>
      <vt:lpstr>Beispiele kunstpädagogischer Unterrichtsforschung</vt:lpstr>
      <vt:lpstr>Tipps </vt:lpstr>
      <vt:lpstr>Brainstorming: Finden von Ausgangspunkten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– Mehrsprachiger Schulalltag</dc:title>
  <dc:creator>Jule</dc:creator>
  <cp:lastModifiedBy>Johanna Tewes</cp:lastModifiedBy>
  <cp:revision>66</cp:revision>
  <cp:lastPrinted>2021-10-17T19:02:12Z</cp:lastPrinted>
  <dcterms:created xsi:type="dcterms:W3CDTF">2016-10-17T06:24:43Z</dcterms:created>
  <dcterms:modified xsi:type="dcterms:W3CDTF">2025-04-15T09:45:38Z</dcterms:modified>
</cp:coreProperties>
</file>