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87" r:id="rId4"/>
    <p:sldId id="288" r:id="rId5"/>
    <p:sldId id="279" r:id="rId6"/>
    <p:sldId id="280" r:id="rId7"/>
    <p:sldId id="289" r:id="rId8"/>
    <p:sldId id="278" r:id="rId9"/>
  </p:sldIdLst>
  <p:sldSz cx="18288000" cy="10287000"/>
  <p:notesSz cx="6858000" cy="9144000"/>
  <p:embeddedFontLst>
    <p:embeddedFont>
      <p:font typeface="Biome" panose="020B0503030204020804" pitchFamily="34" charset="0"/>
      <p:regular r:id="rId10"/>
      <p: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TT Drugs" panose="02000503060000020003" pitchFamily="2" charset="77"/>
      <p:regular r:id="rId16"/>
    </p:embeddedFont>
    <p:embeddedFont>
      <p:font typeface="TT Drugs Bold" panose="02000803060000020003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4524" autoAdjust="0"/>
  </p:normalViewPr>
  <p:slideViewPr>
    <p:cSldViewPr>
      <p:cViewPr varScale="1">
        <p:scale>
          <a:sx n="76" d="100"/>
          <a:sy n="76" d="100"/>
        </p:scale>
        <p:origin x="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87688">
            <a:off x="10282257" y="5034286"/>
            <a:ext cx="8922358" cy="9404330"/>
          </a:xfrm>
          <a:custGeom>
            <a:avLst/>
            <a:gdLst/>
            <a:ahLst/>
            <a:cxnLst/>
            <a:rect l="l" t="t" r="r" b="b"/>
            <a:pathLst>
              <a:path w="8922358" h="9404330">
                <a:moveTo>
                  <a:pt x="0" y="0"/>
                </a:moveTo>
                <a:lnTo>
                  <a:pt x="8922358" y="0"/>
                </a:lnTo>
                <a:lnTo>
                  <a:pt x="8922358" y="9404330"/>
                </a:lnTo>
                <a:lnTo>
                  <a:pt x="0" y="940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-10013544">
            <a:off x="-1834628" y="-2396987"/>
            <a:ext cx="8825308" cy="8229600"/>
          </a:xfrm>
          <a:custGeom>
            <a:avLst/>
            <a:gdLst/>
            <a:ahLst/>
            <a:cxnLst/>
            <a:rect l="l" t="t" r="r" b="b"/>
            <a:pathLst>
              <a:path w="8825308" h="8229600">
                <a:moveTo>
                  <a:pt x="0" y="0"/>
                </a:moveTo>
                <a:lnTo>
                  <a:pt x="8825308" y="0"/>
                </a:lnTo>
                <a:lnTo>
                  <a:pt x="8825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7" name="Group 7"/>
          <p:cNvGrpSpPr/>
          <p:nvPr/>
        </p:nvGrpSpPr>
        <p:grpSpPr>
          <a:xfrm>
            <a:off x="4086015" y="3722095"/>
            <a:ext cx="10115971" cy="3469697"/>
            <a:chOff x="0" y="282179"/>
            <a:chExt cx="13487961" cy="462626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2179"/>
              <a:ext cx="13487961" cy="1726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28"/>
                </a:lnSpc>
              </a:pPr>
              <a:r>
                <a:rPr lang="en-US" sz="9207" dirty="0" err="1">
                  <a:solidFill>
                    <a:srgbClr val="FFFFFF"/>
                  </a:solidFill>
                  <a:latin typeface="Biome" panose="020B0604020202020204" pitchFamily="34" charset="0"/>
                  <a:ea typeface="Forum"/>
                  <a:cs typeface="Biome" panose="020B0604020202020204" pitchFamily="34" charset="0"/>
                  <a:sym typeface="Forum"/>
                </a:rPr>
                <a:t>Didaktik</a:t>
              </a:r>
              <a:r>
                <a:rPr lang="en-US" sz="9207" dirty="0">
                  <a:solidFill>
                    <a:srgbClr val="FFFFFF"/>
                  </a:solidFill>
                  <a:latin typeface="Biome" panose="020B0604020202020204" pitchFamily="34" charset="0"/>
                  <a:ea typeface="Forum"/>
                  <a:cs typeface="Biome" panose="020B0604020202020204" pitchFamily="34" charset="0"/>
                  <a:sym typeface="Forum"/>
                </a:rPr>
                <a:t> und Raum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01038"/>
              <a:ext cx="13487961" cy="707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>
                  <a:solidFill>
                    <a:srgbClr val="FFFFFF"/>
                  </a:solidFill>
                  <a:latin typeface="Century Gothic" panose="020B0502020202020204" pitchFamily="34" charset="0"/>
                  <a:ea typeface="TT Drugs"/>
                  <a:cs typeface="TT Drugs"/>
                  <a:sym typeface="TT Drugs"/>
                </a:rPr>
                <a:t>IMG FD I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792200" y="5327833"/>
            <a:ext cx="2482590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07. Mai 2025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3988" y="8870251"/>
            <a:ext cx="4936403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FFFFFF"/>
                </a:solidFill>
                <a:latin typeface="TT Drugs Bold"/>
                <a:ea typeface="TT Drugs Bold"/>
                <a:cs typeface="TT Drugs Bold"/>
                <a:sym typeface="TT Drugs Bold"/>
              </a:rPr>
              <a:t>Prof. Dr. Johanna Tewes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571200">
            <a:off x="8093231" y="2714310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1295400" y="1257300"/>
            <a:ext cx="9906000" cy="1908722"/>
            <a:chOff x="0" y="-9525"/>
            <a:chExt cx="8363045" cy="1512829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8359627" cy="982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Check-In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18" y="1198379"/>
              <a:ext cx="8359627" cy="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4350" indent="-514350">
                <a:lnSpc>
                  <a:spcPts val="2957"/>
                </a:lnSpc>
                <a:buFont typeface="+mj-lt"/>
                <a:buAutoNum type="arabicPeriod"/>
              </a:pPr>
              <a:endParaRPr lang="de-DE" sz="30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Grafik 3" descr="Ein Bild, das Gebäude, Screenshot, Haus, draußen enthält.&#10;&#10;KI-generierte Inhalte können fehlerhaft sein.">
            <a:extLst>
              <a:ext uri="{FF2B5EF4-FFF2-40B4-BE49-F238E27FC236}">
                <a16:creationId xmlns:a16="http://schemas.microsoft.com/office/drawing/2014/main" id="{7120D26E-CDBA-604E-B964-CEE397DCC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6" y="535427"/>
            <a:ext cx="7772400" cy="92161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8F6FB-AAC9-0DA4-DB3C-7F3DD125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3905FF-C6D0-FCDD-51F5-1FC8BD58C8E1}"/>
              </a:ext>
            </a:extLst>
          </p:cNvPr>
          <p:cNvSpPr/>
          <p:nvPr/>
        </p:nvSpPr>
        <p:spPr>
          <a:xfrm rot="-2571200">
            <a:off x="8093231" y="2646824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4A00055-7887-D249-BA60-F293B8B0613F}"/>
              </a:ext>
            </a:extLst>
          </p:cNvPr>
          <p:cNvGrpSpPr/>
          <p:nvPr/>
        </p:nvGrpSpPr>
        <p:grpSpPr>
          <a:xfrm>
            <a:off x="1295400" y="1257300"/>
            <a:ext cx="9906000" cy="7924800"/>
            <a:chOff x="0" y="-9525"/>
            <a:chExt cx="8363045" cy="4263860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5700976-39A9-3F47-8051-FBE3F2B6430E}"/>
                </a:ext>
              </a:extLst>
            </p:cNvPr>
            <p:cNvSpPr txBox="1"/>
            <p:nvPr/>
          </p:nvSpPr>
          <p:spPr>
            <a:xfrm>
              <a:off x="0" y="-9525"/>
              <a:ext cx="8359627" cy="982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Zwischenstandsbesprechung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: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183960E-029D-69BF-CD13-56916342B290}"/>
                </a:ext>
              </a:extLst>
            </p:cNvPr>
            <p:cNvSpPr txBox="1"/>
            <p:nvPr/>
          </p:nvSpPr>
          <p:spPr>
            <a:xfrm>
              <a:off x="3418" y="1198379"/>
              <a:ext cx="8359627" cy="3055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57"/>
                </a:lnSpc>
              </a:pPr>
              <a:r>
                <a:rPr lang="de-DE" sz="3200" b="0" i="0" u="none" strike="noStrike" dirty="0">
                  <a:solidFill>
                    <a:schemeClr val="bg1"/>
                  </a:solidFill>
                  <a:effectLst/>
                  <a:latin typeface="abk_stuttgartregular"/>
                </a:rPr>
                <a:t>Entwickelt zum Thema "Raum" eine Unterrichtsidee (weiter), die von zeitgenössischen künstlerischen Positionen und einem Gegenwartsbezug ausgeht (vgl. Meyer-Text). Sammelt dazu entsprechende Literatur, künstlerische Positionen, Bilder, Methoden, mögliche Bezüge zum Lehrplan, mögliche Bezugspunkte für SchülerInnen, gesellschaftsrelevante Fragestellungen/ Legitimationsgrundlagen (z. B. 17 SDGs) etc. auf einem Miro. Ich erwarte zur nächsten Sitzung KEINE fertige Unterrichtsreihe.</a:t>
              </a:r>
              <a:endParaRPr lang="de-DE" sz="30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20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08CC83-695C-3064-ECA6-1DBCD572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DFBA3B5-986C-65C2-3EA6-2F90ECC3963D}"/>
              </a:ext>
            </a:extLst>
          </p:cNvPr>
          <p:cNvSpPr/>
          <p:nvPr/>
        </p:nvSpPr>
        <p:spPr>
          <a:xfrm rot="-2571200">
            <a:off x="8093233" y="2638107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F75C209-64AA-7A78-BBCC-63205CD1576F}"/>
              </a:ext>
            </a:extLst>
          </p:cNvPr>
          <p:cNvGrpSpPr/>
          <p:nvPr/>
        </p:nvGrpSpPr>
        <p:grpSpPr>
          <a:xfrm>
            <a:off x="1295400" y="1257300"/>
            <a:ext cx="9906000" cy="5322772"/>
            <a:chOff x="0" y="-9525"/>
            <a:chExt cx="8363045" cy="2863866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5C0444E-D200-3AC8-0C50-B79D9543FF79}"/>
                </a:ext>
              </a:extLst>
            </p:cNvPr>
            <p:cNvSpPr txBox="1"/>
            <p:nvPr/>
          </p:nvSpPr>
          <p:spPr>
            <a:xfrm>
              <a:off x="0" y="-9525"/>
              <a:ext cx="8359627" cy="66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Übung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: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598FE3E-D53B-7BED-594A-E9F2B00D497B}"/>
                </a:ext>
              </a:extLst>
            </p:cNvPr>
            <p:cNvSpPr txBox="1"/>
            <p:nvPr/>
          </p:nvSpPr>
          <p:spPr>
            <a:xfrm>
              <a:off x="3418" y="1198379"/>
              <a:ext cx="8359627" cy="1655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57"/>
                </a:lnSpc>
              </a:pPr>
              <a:r>
                <a:rPr lang="de-DE" sz="32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Erfindet mit/aus/in/zu den Dingen einen noch unbekannten Raum, der von anderen benutzt werden kann, um diese in eine unerwartete Situation zu führen.</a:t>
              </a:r>
            </a:p>
            <a:p>
              <a:pPr>
                <a:lnSpc>
                  <a:spcPts val="2957"/>
                </a:lnSpc>
              </a:pPr>
              <a:endParaRPr lang="de-DE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2957"/>
                </a:lnSpc>
              </a:pPr>
              <a:r>
                <a:rPr lang="de-DE" sz="32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Zeit: 20 Min.</a:t>
              </a:r>
            </a:p>
            <a:p>
              <a:pPr>
                <a:lnSpc>
                  <a:spcPts val="2957"/>
                </a:lnSpc>
              </a:pPr>
              <a:endParaRPr lang="de-DE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2957"/>
                </a:lnSpc>
              </a:pPr>
              <a:r>
                <a:rPr lang="de-DE" sz="32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2 Gruppen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07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37C99-702F-5CC6-4783-0C34C22D7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1D19C2-3128-0305-F462-DB08BD9CE71E}"/>
              </a:ext>
            </a:extLst>
          </p:cNvPr>
          <p:cNvSpPr/>
          <p:nvPr/>
        </p:nvSpPr>
        <p:spPr>
          <a:xfrm rot="-2571200">
            <a:off x="8093231" y="2714310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BF1166F-35FF-ABE4-2DEB-8F6E4FFA64D4}"/>
              </a:ext>
            </a:extLst>
          </p:cNvPr>
          <p:cNvGrpSpPr/>
          <p:nvPr/>
        </p:nvGrpSpPr>
        <p:grpSpPr>
          <a:xfrm>
            <a:off x="1295400" y="1257300"/>
            <a:ext cx="9906000" cy="6393990"/>
            <a:chOff x="0" y="-9525"/>
            <a:chExt cx="8363045" cy="3572203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DCFF1D8-817C-0491-E492-CF5571E01D67}"/>
                </a:ext>
              </a:extLst>
            </p:cNvPr>
            <p:cNvSpPr txBox="1"/>
            <p:nvPr/>
          </p:nvSpPr>
          <p:spPr>
            <a:xfrm>
              <a:off x="0" y="-9525"/>
              <a:ext cx="8359627" cy="982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Fachdidaktischer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Impuls</a:t>
              </a:r>
              <a:endParaRPr lang="en-US" sz="4000" dirty="0">
                <a:solidFill>
                  <a:srgbClr val="FFFFFF"/>
                </a:solidFill>
                <a:latin typeface="Biome" panose="020B0503030204020804" pitchFamily="34" charset="0"/>
                <a:ea typeface="Forum"/>
                <a:cs typeface="Biome" panose="020B0503030204020804" pitchFamily="34" charset="0"/>
                <a:sym typeface="Forum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68146FB-3699-48B6-5E78-FA658DBA882B}"/>
                </a:ext>
              </a:extLst>
            </p:cNvPr>
            <p:cNvSpPr txBox="1"/>
            <p:nvPr/>
          </p:nvSpPr>
          <p:spPr>
            <a:xfrm>
              <a:off x="3418" y="1198379"/>
              <a:ext cx="8359627" cy="2364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57"/>
                </a:lnSpc>
              </a:pP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Wählt im Team eines der kunstdidaktischen Konzepte aus (ABK-Portal Material 7.5.) und bereitet sie für einen Kurzvortrag so auf, dass ihr sie der anderen Gruppe erklären könnt:</a:t>
              </a:r>
            </a:p>
            <a:p>
              <a:pPr>
                <a:lnSpc>
                  <a:spcPts val="2957"/>
                </a:lnSpc>
              </a:pPr>
              <a:endParaRPr lang="de-DE" sz="3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lnSpc>
                  <a:spcPts val="2957"/>
                </a:lnSpc>
                <a:buFont typeface="Arial" panose="020B0604020202020204" pitchFamily="34" charset="0"/>
                <a:buChar char="•"/>
              </a:pP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Was ist die kunstdidaktische Methode/Strategie?</a:t>
              </a:r>
            </a:p>
            <a:p>
              <a:pPr marL="457200" indent="-457200">
                <a:lnSpc>
                  <a:spcPts val="2957"/>
                </a:lnSpc>
                <a:buFont typeface="Arial" panose="020B0604020202020204" pitchFamily="34" charset="0"/>
                <a:buChar char="•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Durch welche künstlerischen/pädagogischen Bezüge wird sie legitimiert?</a:t>
              </a:r>
            </a:p>
            <a:p>
              <a:pPr marL="457200" indent="-457200">
                <a:lnSpc>
                  <a:spcPts val="2957"/>
                </a:lnSpc>
                <a:buFont typeface="Arial" panose="020B0604020202020204" pitchFamily="34" charset="0"/>
                <a:buChar char="•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 welchen Kontexten ist ihre Anwendung sinnvoll und was wird dazu gebraucht?</a:t>
              </a:r>
            </a:p>
            <a:p>
              <a:pPr>
                <a:lnSpc>
                  <a:spcPts val="2957"/>
                </a:lnSpc>
              </a:pPr>
              <a:endParaRPr lang="de-DE" sz="30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36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A2EFF7-A10D-63A4-D98B-121E24F0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E36B2A-0836-FA9F-F52A-33E732628BBC}"/>
              </a:ext>
            </a:extLst>
          </p:cNvPr>
          <p:cNvSpPr/>
          <p:nvPr/>
        </p:nvSpPr>
        <p:spPr>
          <a:xfrm rot="-2571200">
            <a:off x="8093231" y="2714310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FC55589-2FDE-87F3-358D-6CDC714E635A}"/>
              </a:ext>
            </a:extLst>
          </p:cNvPr>
          <p:cNvGrpSpPr/>
          <p:nvPr/>
        </p:nvGrpSpPr>
        <p:grpSpPr>
          <a:xfrm>
            <a:off x="1295400" y="1257300"/>
            <a:ext cx="12954000" cy="3832325"/>
            <a:chOff x="0" y="-9525"/>
            <a:chExt cx="8363045" cy="3037454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F008BD0-1B14-910B-8C54-25959BCC9CCB}"/>
                </a:ext>
              </a:extLst>
            </p:cNvPr>
            <p:cNvSpPr txBox="1"/>
            <p:nvPr/>
          </p:nvSpPr>
          <p:spPr>
            <a:xfrm>
              <a:off x="0" y="-9525"/>
              <a:ext cx="8359627" cy="982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Wie 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geht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 es 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weiter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? 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31A0D34-AFB1-91FC-E8AA-F62BFDA807F2}"/>
                </a:ext>
              </a:extLst>
            </p:cNvPr>
            <p:cNvSpPr txBox="1"/>
            <p:nvPr/>
          </p:nvSpPr>
          <p:spPr>
            <a:xfrm>
              <a:off x="3418" y="1198379"/>
              <a:ext cx="8359627" cy="182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2957"/>
                </a:lnSpc>
                <a:buFont typeface="Wingdings" pitchFamily="2" charset="2"/>
                <a:buChar char="Ø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Konzeption einer raumbezogenen, sinnlich-didaktischen Intervention/Installation, die im Seminarzusammenhang erprobt wird</a:t>
              </a:r>
            </a:p>
            <a:p>
              <a:pPr marL="457200" indent="-457200">
                <a:lnSpc>
                  <a:spcPts val="2957"/>
                </a:lnSpc>
                <a:buFont typeface="Wingdings" pitchFamily="2" charset="2"/>
                <a:buChar char="Ø"/>
              </a:pP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Begleitet durch theoretisches Konzept und</a:t>
              </a: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reflektierte Weiterentwicklung in Bezug auf Übertragbarkeit auf schulische Praxis</a:t>
              </a:r>
              <a:endParaRPr lang="de-DE" sz="30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89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95539-12E9-D0C2-97C5-4BF58FD27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5DFDA5-A37B-08C8-8F49-7F254234A7AA}"/>
              </a:ext>
            </a:extLst>
          </p:cNvPr>
          <p:cNvSpPr/>
          <p:nvPr/>
        </p:nvSpPr>
        <p:spPr>
          <a:xfrm rot="-2571200">
            <a:off x="8093231" y="2714310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943D999-CCBC-0B14-BD71-DEBC3A62322B}"/>
              </a:ext>
            </a:extLst>
          </p:cNvPr>
          <p:cNvGrpSpPr/>
          <p:nvPr/>
        </p:nvGrpSpPr>
        <p:grpSpPr>
          <a:xfrm>
            <a:off x="1295400" y="1257300"/>
            <a:ext cx="12948706" cy="5598318"/>
            <a:chOff x="0" y="-9525"/>
            <a:chExt cx="8359627" cy="1687956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51C3366-67A5-F580-9814-9C18E51FA9A9}"/>
                </a:ext>
              </a:extLst>
            </p:cNvPr>
            <p:cNvSpPr txBox="1"/>
            <p:nvPr/>
          </p:nvSpPr>
          <p:spPr>
            <a:xfrm>
              <a:off x="0" y="-9525"/>
              <a:ext cx="8359627" cy="982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Seminarplanung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/ Termine 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3E1265A-828D-4742-8815-4C64A7321DBE}"/>
                </a:ext>
              </a:extLst>
            </p:cNvPr>
            <p:cNvSpPr txBox="1"/>
            <p:nvPr/>
          </p:nvSpPr>
          <p:spPr>
            <a:xfrm>
              <a:off x="0" y="564854"/>
              <a:ext cx="8359627" cy="111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de-DE" sz="4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21.05.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de-DE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04.06.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de-DE" sz="4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18.06.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de-DE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02.07. (Woche vor dem Rundgang)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de-DE" sz="4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16.07. Zeit für Absprachen theoretische Reflexion, Rückblick/ Feedback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1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440396-CDA2-2E67-B9E9-309A1FBAB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07225DE-3F3A-5855-A2BF-CE2993C5F728}"/>
              </a:ext>
            </a:extLst>
          </p:cNvPr>
          <p:cNvSpPr/>
          <p:nvPr/>
        </p:nvSpPr>
        <p:spPr>
          <a:xfrm rot="-2571200">
            <a:off x="8093231" y="2714310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B88A2FE-D62B-B5DE-F91B-5BE1D5D029A9}"/>
              </a:ext>
            </a:extLst>
          </p:cNvPr>
          <p:cNvGrpSpPr/>
          <p:nvPr/>
        </p:nvGrpSpPr>
        <p:grpSpPr>
          <a:xfrm>
            <a:off x="1453244" y="3474255"/>
            <a:ext cx="13313636" cy="1306640"/>
            <a:chOff x="3418" y="962469"/>
            <a:chExt cx="8359627" cy="1035627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F5160E1-14A5-573D-D10A-C1AEC254C56F}"/>
                </a:ext>
              </a:extLst>
            </p:cNvPr>
            <p:cNvSpPr txBox="1"/>
            <p:nvPr/>
          </p:nvSpPr>
          <p:spPr>
            <a:xfrm>
              <a:off x="3418" y="962469"/>
              <a:ext cx="8359627" cy="1035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6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Vielen</a:t>
              </a:r>
              <a:r>
                <a:rPr lang="en-US" sz="6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 Dank!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C5A326E-1C0D-9DA0-3F8B-15CAF25DC008}"/>
                </a:ext>
              </a:extLst>
            </p:cNvPr>
            <p:cNvSpPr txBox="1"/>
            <p:nvPr/>
          </p:nvSpPr>
          <p:spPr>
            <a:xfrm>
              <a:off x="3418" y="1198379"/>
              <a:ext cx="8359627" cy="281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7"/>
                </a:lnSpc>
              </a:pPr>
              <a:endParaRPr lang="en-US" sz="2275" b="1" dirty="0">
                <a:solidFill>
                  <a:srgbClr val="FFFFFF"/>
                </a:solidFill>
                <a:latin typeface="TT Drugs Bold"/>
                <a:ea typeface="TT Drugs Bold"/>
                <a:cs typeface="TT Drugs Bold"/>
                <a:sym typeface="TT Drug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250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Macintosh PowerPoint</Application>
  <PresentationFormat>Benutzerdefiniert</PresentationFormat>
  <Paragraphs>29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TT Drugs</vt:lpstr>
      <vt:lpstr>abk_stuttgartregular</vt:lpstr>
      <vt:lpstr>Arial</vt:lpstr>
      <vt:lpstr>Biome</vt:lpstr>
      <vt:lpstr>TT Drugs Bold</vt:lpstr>
      <vt:lpstr>Century Gothic</vt:lpstr>
      <vt:lpstr>Calibri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Johanna Tewes</cp:lastModifiedBy>
  <cp:revision>13</cp:revision>
  <dcterms:created xsi:type="dcterms:W3CDTF">2006-08-16T00:00:00Z</dcterms:created>
  <dcterms:modified xsi:type="dcterms:W3CDTF">2025-05-07T10:48:36Z</dcterms:modified>
  <dc:identifier>DAGj2OHWbKY</dc:identifier>
</cp:coreProperties>
</file>