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501" r:id="rId3"/>
    <p:sldId id="544" r:id="rId4"/>
    <p:sldId id="543" r:id="rId5"/>
    <p:sldId id="545" r:id="rId6"/>
    <p:sldId id="546" r:id="rId7"/>
    <p:sldId id="547" r:id="rId8"/>
    <p:sldId id="554" r:id="rId9"/>
    <p:sldId id="558" r:id="rId10"/>
    <p:sldId id="555" r:id="rId11"/>
    <p:sldId id="556" r:id="rId12"/>
    <p:sldId id="559" r:id="rId13"/>
    <p:sldId id="557" r:id="rId14"/>
    <p:sldId id="560" r:id="rId15"/>
    <p:sldId id="561" r:id="rId16"/>
    <p:sldId id="569" r:id="rId17"/>
    <p:sldId id="563" r:id="rId18"/>
    <p:sldId id="570" r:id="rId19"/>
    <p:sldId id="562" r:id="rId20"/>
    <p:sldId id="566" r:id="rId21"/>
    <p:sldId id="564" r:id="rId22"/>
    <p:sldId id="565" r:id="rId23"/>
    <p:sldId id="571" r:id="rId24"/>
    <p:sldId id="548" r:id="rId25"/>
    <p:sldId id="572" r:id="rId26"/>
    <p:sldId id="573" r:id="rId27"/>
    <p:sldId id="574" r:id="rId28"/>
    <p:sldId id="577" r:id="rId29"/>
    <p:sldId id="575" r:id="rId30"/>
    <p:sldId id="578" r:id="rId31"/>
    <p:sldId id="576" r:id="rId32"/>
    <p:sldId id="579" r:id="rId33"/>
    <p:sldId id="584" r:id="rId34"/>
    <p:sldId id="580" r:id="rId35"/>
    <p:sldId id="585" r:id="rId36"/>
    <p:sldId id="586" r:id="rId37"/>
    <p:sldId id="581" r:id="rId38"/>
    <p:sldId id="595" r:id="rId39"/>
    <p:sldId id="587" r:id="rId40"/>
    <p:sldId id="588" r:id="rId41"/>
    <p:sldId id="596" r:id="rId42"/>
    <p:sldId id="589" r:id="rId4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8" autoAdjust="0"/>
  </p:normalViewPr>
  <p:slideViewPr>
    <p:cSldViewPr>
      <p:cViewPr varScale="1">
        <p:scale>
          <a:sx n="64" d="100"/>
          <a:sy n="64" d="100"/>
        </p:scale>
        <p:origin x="-148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2"/>
    </p:cViewPr>
  </p:sorterViewPr>
  <p:notesViewPr>
    <p:cSldViewPr>
      <p:cViewPr varScale="1">
        <p:scale>
          <a:sx n="52" d="100"/>
          <a:sy n="52" d="100"/>
        </p:scale>
        <p:origin x="-284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6A6B9-0629-4A27-839D-3705F66127EA}" type="datetimeFigureOut">
              <a:rPr lang="de-AT" smtClean="0"/>
              <a:pPr/>
              <a:t>17.04.2023</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5D1BF-DC08-4859-9E79-D11B7E3A938D}" type="slidenum">
              <a:rPr lang="de-AT" smtClean="0"/>
              <a:pPr/>
              <a:t>‹Nr.›</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2ABE975-8E66-46BB-AC78-FE2E8C9DCC83}" type="slidenum">
              <a:rPr lang="en-US" smtClean="0"/>
              <a:pPr/>
              <a:t>1</a:t>
            </a:fld>
            <a:endParaRPr lang="en-US" smtClean="0"/>
          </a:p>
        </p:txBody>
      </p:sp>
      <p:sp>
        <p:nvSpPr>
          <p:cNvPr id="107523" name="Rectangle 2"/>
          <p:cNvSpPr>
            <a:spLocks noGrp="1" noRot="1" noChangeAspect="1" noChangeArrowheads="1" noTextEdit="1"/>
          </p:cNvSpPr>
          <p:nvPr>
            <p:ph type="sldImg"/>
          </p:nvPr>
        </p:nvSpPr>
        <p:spPr>
          <a:xfrm>
            <a:off x="1143000" y="685800"/>
            <a:ext cx="4572000" cy="3429000"/>
          </a:xfrm>
          <a:ln/>
        </p:spPr>
      </p:sp>
      <p:sp>
        <p:nvSpPr>
          <p:cNvPr id="107524" name="Rectangle 3"/>
          <p:cNvSpPr>
            <a:spLocks noGrp="1" noChangeArrowheads="1"/>
          </p:cNvSpPr>
          <p:nvPr>
            <p:ph type="body" idx="1"/>
          </p:nvPr>
        </p:nvSpPr>
        <p:spPr>
          <a:noFill/>
          <a:ln/>
        </p:spPr>
        <p:txBody>
          <a:bodyPr/>
          <a:lstStyle/>
          <a:p>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sz="1200" b="1" kern="1200" baseline="0" dirty="0" err="1" smtClean="0">
                <a:solidFill>
                  <a:schemeClr val="tx1"/>
                </a:solidFill>
                <a:latin typeface="+mn-lt"/>
                <a:ea typeface="+mn-ea"/>
                <a:cs typeface="+mn-cs"/>
              </a:rPr>
              <a:t>Photorezeptoren</a:t>
            </a:r>
            <a:r>
              <a:rPr lang="de-AT" sz="1200" b="1" kern="1200" baseline="0" dirty="0" smtClean="0">
                <a:solidFill>
                  <a:schemeClr val="tx1"/>
                </a:solidFill>
                <a:latin typeface="+mn-lt"/>
                <a:ea typeface="+mn-ea"/>
                <a:cs typeface="+mn-cs"/>
              </a:rPr>
              <a:t> und Netzhaut </a:t>
            </a:r>
          </a:p>
          <a:p>
            <a:r>
              <a:rPr lang="de-AT" sz="1200" kern="1200" baseline="0" dirty="0" smtClean="0">
                <a:solidFill>
                  <a:schemeClr val="tx1"/>
                </a:solidFill>
                <a:latin typeface="+mn-lt"/>
                <a:ea typeface="+mn-ea"/>
                <a:cs typeface="+mn-cs"/>
              </a:rPr>
              <a:t>Die Netzhaut besteht aus Millionen lichtempfindlicher Sinneszellen (Zapfen und Stäbchen). Im Zentrum des sogenannten Gelben Flecks (</a:t>
            </a:r>
            <a:r>
              <a:rPr lang="de-AT" sz="1200" kern="1200" baseline="0" dirty="0" err="1" smtClean="0">
                <a:solidFill>
                  <a:schemeClr val="tx1"/>
                </a:solidFill>
                <a:latin typeface="+mn-lt"/>
                <a:ea typeface="+mn-ea"/>
                <a:cs typeface="+mn-cs"/>
              </a:rPr>
              <a:t>Makula</a:t>
            </a:r>
            <a:r>
              <a:rPr lang="de-AT" sz="1200" kern="1200" baseline="0" dirty="0" smtClean="0">
                <a:solidFill>
                  <a:schemeClr val="tx1"/>
                </a:solidFill>
                <a:latin typeface="+mn-lt"/>
                <a:ea typeface="+mn-ea"/>
                <a:cs typeface="+mn-cs"/>
              </a:rPr>
              <a:t> </a:t>
            </a:r>
            <a:r>
              <a:rPr lang="de-AT" sz="1200" kern="1200" baseline="0" dirty="0" err="1" smtClean="0">
                <a:solidFill>
                  <a:schemeClr val="tx1"/>
                </a:solidFill>
                <a:latin typeface="+mn-lt"/>
                <a:ea typeface="+mn-ea"/>
                <a:cs typeface="+mn-cs"/>
              </a:rPr>
              <a:t>lutea</a:t>
            </a:r>
            <a:r>
              <a:rPr lang="de-AT" sz="1200" kern="1200" baseline="0" dirty="0" smtClean="0">
                <a:solidFill>
                  <a:schemeClr val="tx1"/>
                </a:solidFill>
                <a:latin typeface="+mn-lt"/>
                <a:ea typeface="+mn-ea"/>
                <a:cs typeface="+mn-cs"/>
              </a:rPr>
              <a:t>) befindet sich eine Einsenkung, die in etwa 1,5 mm im Durchmesser beträgt und </a:t>
            </a:r>
            <a:r>
              <a:rPr lang="de-AT" sz="1200" kern="1200" baseline="0" dirty="0" err="1" smtClean="0">
                <a:solidFill>
                  <a:schemeClr val="tx1"/>
                </a:solidFill>
                <a:latin typeface="+mn-lt"/>
                <a:ea typeface="+mn-ea"/>
                <a:cs typeface="+mn-cs"/>
              </a:rPr>
              <a:t>Fovea</a:t>
            </a:r>
            <a:r>
              <a:rPr lang="de-AT" sz="1200" kern="1200" baseline="0" dirty="0" smtClean="0">
                <a:solidFill>
                  <a:schemeClr val="tx1"/>
                </a:solidFill>
                <a:latin typeface="+mn-lt"/>
                <a:ea typeface="+mn-ea"/>
                <a:cs typeface="+mn-cs"/>
              </a:rPr>
              <a:t> </a:t>
            </a:r>
            <a:r>
              <a:rPr lang="de-AT" sz="1200" kern="1200" baseline="0" dirty="0" err="1" smtClean="0">
                <a:solidFill>
                  <a:schemeClr val="tx1"/>
                </a:solidFill>
                <a:latin typeface="+mn-lt"/>
                <a:ea typeface="+mn-ea"/>
                <a:cs typeface="+mn-cs"/>
              </a:rPr>
              <a:t>centralis</a:t>
            </a:r>
            <a:r>
              <a:rPr lang="de-AT" sz="1200" kern="1200" baseline="0" dirty="0" smtClean="0">
                <a:solidFill>
                  <a:schemeClr val="tx1"/>
                </a:solidFill>
                <a:latin typeface="+mn-lt"/>
                <a:ea typeface="+mn-ea"/>
                <a:cs typeface="+mn-cs"/>
              </a:rPr>
              <a:t> (</a:t>
            </a:r>
            <a:r>
              <a:rPr lang="de-AT" sz="1200" kern="1200" baseline="0" dirty="0" err="1" smtClean="0">
                <a:solidFill>
                  <a:schemeClr val="tx1"/>
                </a:solidFill>
                <a:latin typeface="+mn-lt"/>
                <a:ea typeface="+mn-ea"/>
                <a:cs typeface="+mn-cs"/>
              </a:rPr>
              <a:t>Sehgrube</a:t>
            </a:r>
            <a:r>
              <a:rPr lang="de-AT" sz="1200" kern="1200" baseline="0" dirty="0" smtClean="0">
                <a:solidFill>
                  <a:schemeClr val="tx1"/>
                </a:solidFill>
                <a:latin typeface="+mn-lt"/>
                <a:ea typeface="+mn-ea"/>
                <a:cs typeface="+mn-cs"/>
              </a:rPr>
              <a:t>) genannt wird. An dieser Stelle des schärfsten Sehens in der Netzhautmitte konzentrieren sich die sogenannten Zapfen, die für das Scharfsehen zuständig sind und bei hohen Leuchtdichten (L &gt; 10 </a:t>
            </a:r>
            <a:r>
              <a:rPr lang="de-AT" sz="1200" kern="1200" baseline="0" dirty="0" err="1" smtClean="0">
                <a:solidFill>
                  <a:schemeClr val="tx1"/>
                </a:solidFill>
                <a:latin typeface="+mn-lt"/>
                <a:ea typeface="+mn-ea"/>
                <a:cs typeface="+mn-cs"/>
              </a:rPr>
              <a:t>cd</a:t>
            </a:r>
            <a:r>
              <a:rPr lang="de-AT" sz="1200" kern="1200" baseline="0" dirty="0" smtClean="0">
                <a:solidFill>
                  <a:schemeClr val="tx1"/>
                </a:solidFill>
                <a:latin typeface="+mn-lt"/>
                <a:ea typeface="+mn-ea"/>
                <a:cs typeface="+mn-cs"/>
              </a:rPr>
              <a:t>/m2) als Rezeptoren zur Helligkeits- und Farbwahrnehmung dienen. Die Stäbchen sind dagegen mehr im Randbereich der Netzhaut zu finden. Aufgrund ihrer hohen Lichtempfindlichkeit übernehmen sie das Dämmerungssehen, da sie auch schwache Leuchtdichten (bis 0,08 </a:t>
            </a:r>
            <a:r>
              <a:rPr lang="de-AT" sz="1200" kern="1200" baseline="0" dirty="0" err="1" smtClean="0">
                <a:solidFill>
                  <a:schemeClr val="tx1"/>
                </a:solidFill>
                <a:latin typeface="+mn-lt"/>
                <a:ea typeface="+mn-ea"/>
                <a:cs typeface="+mn-cs"/>
              </a:rPr>
              <a:t>cd</a:t>
            </a:r>
            <a:r>
              <a:rPr lang="de-AT" sz="1200" kern="1200" baseline="0" dirty="0" smtClean="0">
                <a:solidFill>
                  <a:schemeClr val="tx1"/>
                </a:solidFill>
                <a:latin typeface="+mn-lt"/>
                <a:ea typeface="+mn-ea"/>
                <a:cs typeface="+mn-cs"/>
              </a:rPr>
              <a:t>/m2) (=</a:t>
            </a:r>
            <a:r>
              <a:rPr lang="de-AT" dirty="0" smtClean="0"/>
              <a:t>Candela/m²</a:t>
            </a:r>
            <a:r>
              <a:rPr lang="de-AT" baseline="0" dirty="0" smtClean="0"/>
              <a:t> = Lichtstärke pro Fläche, Einheit für die Leuchtdichte) </a:t>
            </a:r>
            <a:r>
              <a:rPr lang="de-AT" sz="1200" kern="1200" baseline="0" dirty="0" smtClean="0">
                <a:solidFill>
                  <a:schemeClr val="tx1"/>
                </a:solidFill>
                <a:latin typeface="+mn-lt"/>
                <a:ea typeface="+mn-ea"/>
                <a:cs typeface="+mn-cs"/>
              </a:rPr>
              <a:t>registrieren können. Ab einer Leuchtdichte unter diesem Wert sind Farbunterscheidungen nicht mehr möglich (Nachtsehen). </a:t>
            </a:r>
            <a:endParaRPr lang="de-AT" dirty="0"/>
          </a:p>
        </p:txBody>
      </p:sp>
      <p:sp>
        <p:nvSpPr>
          <p:cNvPr id="4" name="Foliennummernplatzhalter 3"/>
          <p:cNvSpPr>
            <a:spLocks noGrp="1"/>
          </p:cNvSpPr>
          <p:nvPr>
            <p:ph type="sldNum" sz="quarter" idx="10"/>
          </p:nvPr>
        </p:nvSpPr>
        <p:spPr/>
        <p:txBody>
          <a:bodyPr/>
          <a:lstStyle/>
          <a:p>
            <a:fld id="{A545D1BF-DC08-4859-9E79-D11B7E3A938D}" type="slidenum">
              <a:rPr lang="de-AT" smtClean="0"/>
              <a:pPr/>
              <a:t>3</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E56F8F0-418E-4212-AAB6-41E702E61B87}" type="datetimeFigureOut">
              <a:rPr lang="de-AT" smtClean="0"/>
              <a:pPr/>
              <a:t>17.04.2023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F91114F0-3051-4D7D-9C42-DFF752DDA21F}"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6F8F0-418E-4212-AAB6-41E702E61B87}" type="datetimeFigureOut">
              <a:rPr lang="de-AT" smtClean="0"/>
              <a:pPr/>
              <a:t>17.04.2023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114F0-3051-4D7D-9C42-DFF752DDA21F}"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2" name="Text Box 22"/>
          <p:cNvSpPr txBox="1">
            <a:spLocks noChangeArrowheads="1"/>
          </p:cNvSpPr>
          <p:nvPr/>
        </p:nvSpPr>
        <p:spPr bwMode="auto">
          <a:xfrm>
            <a:off x="539552" y="5085184"/>
            <a:ext cx="4478337" cy="769441"/>
          </a:xfrm>
          <a:prstGeom prst="rect">
            <a:avLst/>
          </a:prstGeom>
          <a:noFill/>
          <a:ln w="12700">
            <a:noFill/>
            <a:miter lim="800000"/>
            <a:headEnd type="none" w="sm" len="sm"/>
            <a:tailEnd type="none" w="sm" len="sm"/>
          </a:ln>
          <a:effectLst/>
        </p:spPr>
        <p:txBody>
          <a:bodyPr>
            <a:spAutoFit/>
          </a:bodyPr>
          <a:lstStyle/>
          <a:p>
            <a:pPr algn="r">
              <a:defRPr/>
            </a:pPr>
            <a:endParaRPr lang="en-GB" sz="2000" u="none" dirty="0">
              <a:solidFill>
                <a:schemeClr val="bg1"/>
              </a:solidFill>
              <a:effectLst>
                <a:outerShdw blurRad="38100" dist="38100" dir="2700000" algn="tl">
                  <a:srgbClr val="C0C0C0"/>
                </a:outerShdw>
              </a:effectLst>
            </a:endParaRPr>
          </a:p>
          <a:p>
            <a:pPr algn="r">
              <a:defRPr/>
            </a:pPr>
            <a:r>
              <a:rPr lang="en-GB" sz="2400" u="none" dirty="0" err="1">
                <a:effectLst>
                  <a:outerShdw blurRad="38100" dist="38100" dir="2700000" algn="tl">
                    <a:srgbClr val="C0C0C0"/>
                  </a:outerShdw>
                </a:effectLst>
              </a:rPr>
              <a:t>Nadja</a:t>
            </a:r>
            <a:r>
              <a:rPr lang="en-GB" sz="2400" u="none" dirty="0">
                <a:effectLst>
                  <a:outerShdw blurRad="38100" dist="38100" dir="2700000" algn="tl">
                    <a:srgbClr val="C0C0C0"/>
                  </a:outerShdw>
                </a:effectLst>
              </a:rPr>
              <a:t> </a:t>
            </a:r>
            <a:r>
              <a:rPr lang="en-GB" sz="2400" u="none" dirty="0" err="1" smtClean="0">
                <a:effectLst>
                  <a:outerShdw blurRad="38100" dist="38100" dir="2700000" algn="tl">
                    <a:srgbClr val="C0C0C0"/>
                  </a:outerShdw>
                </a:effectLst>
              </a:rPr>
              <a:t>Wallaszkovits</a:t>
            </a:r>
            <a:endParaRPr lang="en-GB" sz="2400" u="none" dirty="0" smtClean="0">
              <a:effectLst>
                <a:outerShdw blurRad="38100" dist="38100" dir="2700000" algn="tl">
                  <a:srgbClr val="C0C0C0"/>
                </a:outerShdw>
              </a:effectLst>
            </a:endParaRPr>
          </a:p>
        </p:txBody>
      </p:sp>
      <p:pic>
        <p:nvPicPr>
          <p:cNvPr id="8" name="Picture 2"/>
          <p:cNvPicPr>
            <a:picLocks noChangeAspect="1" noChangeArrowheads="1"/>
          </p:cNvPicPr>
          <p:nvPr/>
        </p:nvPicPr>
        <p:blipFill>
          <a:blip r:embed="rId3" cstate="print"/>
          <a:stretch>
            <a:fillRect/>
          </a:stretch>
        </p:blipFill>
        <p:spPr bwMode="auto">
          <a:xfrm>
            <a:off x="6670898" y="5517233"/>
            <a:ext cx="1967069" cy="1340768"/>
          </a:xfrm>
          <a:prstGeom prst="rect">
            <a:avLst/>
          </a:prstGeom>
          <a:noFill/>
          <a:ln w="9525">
            <a:noFill/>
            <a:miter lim="800000"/>
            <a:headEnd/>
            <a:tailEnd/>
          </a:ln>
        </p:spPr>
      </p:pic>
      <p:sp>
        <p:nvSpPr>
          <p:cNvPr id="102420" name="Text Box 20"/>
          <p:cNvSpPr txBox="1">
            <a:spLocks noChangeArrowheads="1"/>
          </p:cNvSpPr>
          <p:nvPr/>
        </p:nvSpPr>
        <p:spPr bwMode="auto">
          <a:xfrm>
            <a:off x="251520" y="332656"/>
            <a:ext cx="8640960" cy="1569660"/>
          </a:xfrm>
          <a:prstGeom prst="rect">
            <a:avLst/>
          </a:prstGeom>
          <a:noFill/>
          <a:ln w="12700">
            <a:noFill/>
            <a:miter lim="800000"/>
            <a:headEnd type="none" w="sm" len="sm"/>
            <a:tailEnd type="none" w="sm" len="sm"/>
          </a:ln>
          <a:effectLst/>
        </p:spPr>
        <p:txBody>
          <a:bodyPr wrap="square">
            <a:spAutoFit/>
          </a:bodyPr>
          <a:lstStyle/>
          <a:p>
            <a:r>
              <a:rPr lang="de-AT" sz="2400" dirty="0" smtClean="0">
                <a:latin typeface="+mj-lt"/>
              </a:rPr>
              <a:t>B.N.4.2.1.1 </a:t>
            </a:r>
          </a:p>
          <a:p>
            <a:pPr algn="ctr"/>
            <a:r>
              <a:rPr lang="de-AT" sz="3600" dirty="0" smtClean="0">
                <a:latin typeface="+mj-lt"/>
              </a:rPr>
              <a:t>Analoge und digitale Verfahren II: Video</a:t>
            </a:r>
          </a:p>
          <a:p>
            <a:pPr algn="ctr"/>
            <a:r>
              <a:rPr lang="de-AT" sz="3600" u="none" dirty="0" smtClean="0">
                <a:latin typeface="+mj-lt"/>
              </a:rPr>
              <a:t>Teil 1</a:t>
            </a:r>
            <a:endParaRPr lang="en-US" sz="3600" u="none" dirty="0">
              <a:latin typeface="+mj-lt"/>
            </a:endParaRPr>
          </a:p>
        </p:txBody>
      </p:sp>
      <p:sp>
        <p:nvSpPr>
          <p:cNvPr id="11" name="Untertitel 10"/>
          <p:cNvSpPr>
            <a:spLocks noGrp="1"/>
          </p:cNvSpPr>
          <p:nvPr>
            <p:ph type="subTitle" idx="1"/>
          </p:nvPr>
        </p:nvSpPr>
        <p:spPr>
          <a:xfrm>
            <a:off x="1259632" y="2204864"/>
            <a:ext cx="6624736" cy="3096344"/>
          </a:xfrm>
        </p:spPr>
        <p:txBody>
          <a:bodyPr>
            <a:normAutofit fontScale="92500" lnSpcReduction="10000"/>
          </a:bodyPr>
          <a:lstStyle/>
          <a:p>
            <a:pPr algn="r"/>
            <a:r>
              <a:rPr lang="de-AT" dirty="0" smtClean="0">
                <a:solidFill>
                  <a:schemeClr val="tx1">
                    <a:lumMod val="65000"/>
                    <a:lumOff val="35000"/>
                  </a:schemeClr>
                </a:solidFill>
              </a:rPr>
              <a:t>Grundlagen des </a:t>
            </a:r>
            <a:r>
              <a:rPr lang="de-AT" dirty="0" smtClean="0">
                <a:solidFill>
                  <a:schemeClr val="tx1">
                    <a:lumMod val="65000"/>
                    <a:lumOff val="35000"/>
                  </a:schemeClr>
                </a:solidFill>
              </a:rPr>
              <a:t>Sehens:</a:t>
            </a:r>
            <a:endParaRPr lang="de-AT" dirty="0" smtClean="0">
              <a:solidFill>
                <a:schemeClr val="tx1">
                  <a:lumMod val="65000"/>
                  <a:lumOff val="35000"/>
                </a:schemeClr>
              </a:solidFill>
            </a:endParaRPr>
          </a:p>
          <a:p>
            <a:pPr algn="r"/>
            <a:r>
              <a:rPr lang="de-AT" dirty="0" smtClean="0">
                <a:solidFill>
                  <a:schemeClr val="tx1">
                    <a:lumMod val="65000"/>
                    <a:lumOff val="35000"/>
                  </a:schemeClr>
                </a:solidFill>
              </a:rPr>
              <a:t>Das Auge</a:t>
            </a:r>
          </a:p>
          <a:p>
            <a:pPr algn="r"/>
            <a:r>
              <a:rPr lang="de-AT" dirty="0" smtClean="0">
                <a:solidFill>
                  <a:schemeClr val="tx1">
                    <a:lumMod val="65000"/>
                    <a:lumOff val="35000"/>
                  </a:schemeClr>
                </a:solidFill>
              </a:rPr>
              <a:t>Licht und seine Eigenschaften</a:t>
            </a:r>
          </a:p>
          <a:p>
            <a:pPr algn="r"/>
            <a:r>
              <a:rPr lang="de-AT" dirty="0" smtClean="0">
                <a:solidFill>
                  <a:schemeClr val="tx1">
                    <a:lumMod val="65000"/>
                    <a:lumOff val="35000"/>
                  </a:schemeClr>
                </a:solidFill>
              </a:rPr>
              <a:t>Licht- und </a:t>
            </a:r>
            <a:r>
              <a:rPr lang="de-AT" dirty="0" smtClean="0">
                <a:solidFill>
                  <a:schemeClr val="tx1">
                    <a:lumMod val="65000"/>
                    <a:lumOff val="35000"/>
                  </a:schemeClr>
                </a:solidFill>
              </a:rPr>
              <a:t>F</a:t>
            </a:r>
            <a:r>
              <a:rPr lang="de-AT" dirty="0" smtClean="0">
                <a:solidFill>
                  <a:schemeClr val="tx1">
                    <a:lumMod val="65000"/>
                    <a:lumOff val="35000"/>
                  </a:schemeClr>
                </a:solidFill>
              </a:rPr>
              <a:t>arbwahrnehmung</a:t>
            </a:r>
          </a:p>
          <a:p>
            <a:pPr algn="r"/>
            <a:r>
              <a:rPr lang="de-AT" dirty="0" smtClean="0">
                <a:solidFill>
                  <a:schemeClr val="tx1">
                    <a:lumMod val="65000"/>
                    <a:lumOff val="35000"/>
                  </a:schemeClr>
                </a:solidFill>
              </a:rPr>
              <a:t>Schärfe, </a:t>
            </a:r>
            <a:r>
              <a:rPr lang="de-AT" dirty="0" smtClean="0">
                <a:solidFill>
                  <a:schemeClr val="tx1">
                    <a:lumMod val="65000"/>
                    <a:lumOff val="35000"/>
                  </a:schemeClr>
                </a:solidFill>
              </a:rPr>
              <a:t>K</a:t>
            </a:r>
            <a:r>
              <a:rPr lang="de-AT" dirty="0" smtClean="0">
                <a:solidFill>
                  <a:schemeClr val="tx1">
                    <a:lumMod val="65000"/>
                    <a:lumOff val="35000"/>
                  </a:schemeClr>
                </a:solidFill>
              </a:rPr>
              <a:t>ontrast</a:t>
            </a:r>
            <a:r>
              <a:rPr lang="de-AT" smtClean="0">
                <a:solidFill>
                  <a:schemeClr val="tx1">
                    <a:lumMod val="65000"/>
                    <a:lumOff val="35000"/>
                  </a:schemeClr>
                </a:solidFill>
              </a:rPr>
              <a:t>, Farbmischung</a:t>
            </a:r>
            <a:endParaRPr lang="de-AT" dirty="0" smtClean="0">
              <a:solidFill>
                <a:schemeClr val="tx1">
                  <a:lumMod val="65000"/>
                  <a:lumOff val="35000"/>
                </a:schemeClr>
              </a:solidFill>
            </a:endParaRPr>
          </a:p>
          <a:p>
            <a:pPr algn="r"/>
            <a:r>
              <a:rPr lang="de-AT" dirty="0" smtClean="0">
                <a:solidFill>
                  <a:schemeClr val="tx1">
                    <a:lumMod val="65000"/>
                    <a:lumOff val="35000"/>
                  </a:schemeClr>
                </a:solidFill>
              </a:rPr>
              <a:t> </a:t>
            </a:r>
            <a:endParaRPr lang="de-AT" dirty="0" smtClean="0">
              <a:solidFill>
                <a:schemeClr val="tx1">
                  <a:lumMod val="65000"/>
                  <a:lumOff val="35000"/>
                </a:schemeClr>
              </a:solidFill>
            </a:endParaRPr>
          </a:p>
          <a:p>
            <a:pPr algn="r"/>
            <a:endParaRPr lang="de-AT" dirty="0" smtClean="0">
              <a:solidFill>
                <a:schemeClr val="tx1">
                  <a:lumMod val="65000"/>
                  <a:lumOff val="35000"/>
                </a:schemeClr>
              </a:solidFill>
            </a:endParaRPr>
          </a:p>
          <a:p>
            <a:pPr algn="r"/>
            <a:endParaRPr lang="de-AT" dirty="0">
              <a:solidFill>
                <a:schemeClr val="tx1">
                  <a:lumMod val="65000"/>
                  <a:lumOff val="35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268760"/>
            <a:ext cx="8229600" cy="5145435"/>
          </a:xfrm>
        </p:spPr>
        <p:txBody>
          <a:bodyPr vert="horz" lIns="91440" tIns="45720" rIns="91440" bIns="45720" rtlCol="0">
            <a:noAutofit/>
          </a:bodyPr>
          <a:lstStyle/>
          <a:p>
            <a:pPr>
              <a:lnSpc>
                <a:spcPct val="120000"/>
              </a:lnSpc>
              <a:buClr>
                <a:schemeClr val="accent6"/>
              </a:buClr>
              <a:buSzPct val="150000"/>
            </a:pPr>
            <a:r>
              <a:rPr lang="de-AT" sz="2000" dirty="0" smtClean="0">
                <a:latin typeface="+mj-lt"/>
              </a:rPr>
              <a:t>Streng genommen ist Farbe nichts anders als Licht - und Licht wiederum eine elektromagnetische Welle. Wie stark das menschliche Auge Helligkeit empfindet, hängt insofern von der Wellenlänge ab. </a:t>
            </a:r>
          </a:p>
          <a:p>
            <a:pPr>
              <a:lnSpc>
                <a:spcPct val="120000"/>
              </a:lnSpc>
              <a:buClr>
                <a:schemeClr val="accent6"/>
              </a:buClr>
              <a:buSzPct val="150000"/>
            </a:pPr>
            <a:endParaRPr lang="de-AT" sz="800" dirty="0" smtClean="0">
              <a:latin typeface="+mj-lt"/>
            </a:endParaRPr>
          </a:p>
          <a:p>
            <a:pPr>
              <a:lnSpc>
                <a:spcPct val="120000"/>
              </a:lnSpc>
              <a:buClr>
                <a:schemeClr val="accent6"/>
              </a:buClr>
              <a:buSzPct val="150000"/>
            </a:pPr>
            <a:r>
              <a:rPr lang="de-AT" sz="2000" dirty="0" smtClean="0">
                <a:latin typeface="+mj-lt"/>
              </a:rPr>
              <a:t>Der Nachweis hierzu wurde bereits im 19. Jahrhundert von den Physikern James Maxwell und Heinrich Hertz erbracht. Neben dem Licht gehören auch Radio- und Mikrowellen zu den Wellen eines elektromagnetischen Feldes, allerdings sind diese für das menschliche Auge nicht </a:t>
            </a:r>
            <a:r>
              <a:rPr lang="de-AT" sz="2000" dirty="0" smtClean="0">
                <a:latin typeface="+mj-lt"/>
              </a:rPr>
              <a:t>sichtbar</a:t>
            </a:r>
            <a:endParaRPr lang="de-AT" sz="900" dirty="0" smtClean="0">
              <a:latin typeface="+mj-lt"/>
            </a:endParaRPr>
          </a:p>
        </p:txBody>
      </p:sp>
      <p:sp>
        <p:nvSpPr>
          <p:cNvPr id="6"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de-AT" altLang="de-DE" sz="2600" b="1" dirty="0" smtClean="0">
                <a:solidFill>
                  <a:schemeClr val="tx2"/>
                </a:solidFill>
                <a:latin typeface="+mn-lt"/>
                <a:ea typeface="+mn-ea"/>
                <a:cs typeface="+mn-cs"/>
              </a:rPr>
              <a:t>Das Licht: mehr als elektromagnetische Wellen</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998144"/>
            <a:ext cx="8229600" cy="5145435"/>
          </a:xfrm>
        </p:spPr>
        <p:txBody>
          <a:bodyPr vert="horz" lIns="91440" tIns="45720" rIns="91440" bIns="45720" rtlCol="0">
            <a:noAutofit/>
          </a:bodyPr>
          <a:lstStyle/>
          <a:p>
            <a:pPr>
              <a:lnSpc>
                <a:spcPct val="120000"/>
              </a:lnSpc>
              <a:buClr>
                <a:schemeClr val="accent6"/>
              </a:buClr>
              <a:buSzPct val="150000"/>
            </a:pPr>
            <a:endParaRPr lang="de-AT" sz="800" dirty="0" smtClean="0">
              <a:latin typeface="+mj-lt"/>
            </a:endParaRPr>
          </a:p>
          <a:p>
            <a:pPr>
              <a:lnSpc>
                <a:spcPct val="120000"/>
              </a:lnSpc>
              <a:buClr>
                <a:schemeClr val="accent6"/>
              </a:buClr>
              <a:buSzPct val="150000"/>
            </a:pPr>
            <a:r>
              <a:rPr lang="de-AT" sz="2000" dirty="0" smtClean="0">
                <a:latin typeface="+mj-lt"/>
              </a:rPr>
              <a:t>Licht breitet sich </a:t>
            </a:r>
            <a:r>
              <a:rPr lang="de-AT" sz="2000" b="1" dirty="0" smtClean="0">
                <a:solidFill>
                  <a:schemeClr val="tx2"/>
                </a:solidFill>
                <a:latin typeface="+mj-lt"/>
              </a:rPr>
              <a:t>wellenförmig</a:t>
            </a:r>
            <a:r>
              <a:rPr lang="de-AT" sz="2000" dirty="0" smtClean="0">
                <a:latin typeface="+mj-lt"/>
              </a:rPr>
              <a:t> aus. </a:t>
            </a:r>
          </a:p>
          <a:p>
            <a:pPr>
              <a:lnSpc>
                <a:spcPct val="120000"/>
              </a:lnSpc>
              <a:buClr>
                <a:schemeClr val="accent6"/>
              </a:buClr>
              <a:buSzPct val="150000"/>
            </a:pPr>
            <a:endParaRPr lang="de-AT" sz="800" dirty="0" smtClean="0">
              <a:latin typeface="+mj-lt"/>
            </a:endParaRPr>
          </a:p>
          <a:p>
            <a:pPr>
              <a:lnSpc>
                <a:spcPct val="120000"/>
              </a:lnSpc>
              <a:buClr>
                <a:schemeClr val="accent6"/>
              </a:buClr>
              <a:buSzPct val="150000"/>
            </a:pPr>
            <a:r>
              <a:rPr lang="de-AT" sz="2000" dirty="0" smtClean="0">
                <a:latin typeface="+mj-lt"/>
              </a:rPr>
              <a:t>Ausbreitungsgeschwindigkeit im Vakuum </a:t>
            </a:r>
            <a:r>
              <a:rPr lang="de-AT" sz="2000" b="1" dirty="0" smtClean="0">
                <a:solidFill>
                  <a:schemeClr val="tx2"/>
                </a:solidFill>
                <a:latin typeface="+mj-lt"/>
              </a:rPr>
              <a:t>c = 2,998 . 108 m/s</a:t>
            </a:r>
            <a:r>
              <a:rPr lang="de-AT" sz="2000" dirty="0" smtClean="0">
                <a:latin typeface="+mj-lt"/>
              </a:rPr>
              <a:t>, besser bekannt als </a:t>
            </a:r>
            <a:r>
              <a:rPr lang="de-AT" sz="2000" b="1" dirty="0" smtClean="0">
                <a:solidFill>
                  <a:schemeClr val="tx2"/>
                </a:solidFill>
                <a:latin typeface="+mj-lt"/>
              </a:rPr>
              <a:t>Lichtgeschwindigkeit</a:t>
            </a:r>
            <a:r>
              <a:rPr lang="de-AT" sz="2000" dirty="0" smtClean="0">
                <a:latin typeface="+mj-lt"/>
              </a:rPr>
              <a:t>. </a:t>
            </a:r>
            <a:endParaRPr lang="de-AT" sz="2000" dirty="0" smtClean="0">
              <a:latin typeface="+mj-lt"/>
            </a:endParaRPr>
          </a:p>
          <a:p>
            <a:pPr>
              <a:lnSpc>
                <a:spcPct val="120000"/>
              </a:lnSpc>
              <a:buClr>
                <a:schemeClr val="accent6"/>
              </a:buClr>
              <a:buSzPct val="150000"/>
            </a:pPr>
            <a:endParaRPr lang="de-AT" sz="800" dirty="0" smtClean="0">
              <a:latin typeface="+mj-lt"/>
            </a:endParaRPr>
          </a:p>
          <a:p>
            <a:pPr>
              <a:lnSpc>
                <a:spcPct val="120000"/>
              </a:lnSpc>
              <a:buClr>
                <a:schemeClr val="accent6"/>
              </a:buClr>
              <a:buSzPct val="150000"/>
            </a:pPr>
            <a:r>
              <a:rPr lang="de-AT" sz="2000" dirty="0" smtClean="0">
                <a:latin typeface="+mj-lt"/>
              </a:rPr>
              <a:t>Da normalerweise </a:t>
            </a:r>
            <a:r>
              <a:rPr lang="de-AT" sz="2000" dirty="0" smtClean="0">
                <a:latin typeface="+mj-lt"/>
              </a:rPr>
              <a:t>in unserer Umwelt kein Vakuum herrscht, ist also das Licht als elektromagnetische Welle in seiner Ausbreitung von der Umgebung abhängig.</a:t>
            </a:r>
          </a:p>
          <a:p>
            <a:pPr>
              <a:lnSpc>
                <a:spcPct val="120000"/>
              </a:lnSpc>
              <a:buClr>
                <a:schemeClr val="accent6"/>
              </a:buClr>
              <a:buSzPct val="150000"/>
            </a:pPr>
            <a:endParaRPr lang="de-AT" sz="2000" dirty="0" smtClean="0">
              <a:latin typeface="+mj-lt"/>
            </a:endParaRPr>
          </a:p>
          <a:p>
            <a:pPr>
              <a:lnSpc>
                <a:spcPct val="120000"/>
              </a:lnSpc>
              <a:buClr>
                <a:schemeClr val="accent6"/>
              </a:buClr>
              <a:buSzPct val="150000"/>
            </a:pPr>
            <a:endParaRPr lang="de-AT" sz="900" dirty="0" smtClean="0">
              <a:latin typeface="+mj-lt"/>
            </a:endParaRPr>
          </a:p>
        </p:txBody>
      </p:sp>
      <p:sp>
        <p:nvSpPr>
          <p:cNvPr id="6" name="Rectangle 2"/>
          <p:cNvSpPr>
            <a:spLocks noGrp="1" noChangeArrowheads="1"/>
          </p:cNvSpPr>
          <p:nvPr>
            <p:ph type="title"/>
          </p:nvPr>
        </p:nvSpPr>
        <p:spPr>
          <a:xfrm>
            <a:off x="457200" y="292404"/>
            <a:ext cx="8229600" cy="492443"/>
          </a:xfrm>
          <a:noFill/>
          <a:ln w="12700">
            <a:noFill/>
            <a:miter lim="800000"/>
            <a:headEnd type="none" w="sm" len="sm"/>
            <a:tailEnd type="none" w="sm" len="sm"/>
          </a:ln>
        </p:spPr>
        <p:txBody>
          <a:bodyPr vert="horz" lIns="91440" tIns="45720" rIns="91440" bIns="45720" rtlCol="0" anchor="ctr">
            <a:spAutoFit/>
          </a:bodyPr>
          <a:lstStyle/>
          <a:p>
            <a:r>
              <a:rPr lang="de-AT" altLang="de-DE" sz="2600" b="1" dirty="0" smtClean="0">
                <a:solidFill>
                  <a:schemeClr val="tx2"/>
                </a:solidFill>
                <a:latin typeface="+mn-lt"/>
                <a:ea typeface="+mn-ea"/>
                <a:cs typeface="+mn-cs"/>
              </a:rPr>
              <a:t>Das Licht: mehr als elektromagnetische Wellen</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94959"/>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Wellenlänge</a:t>
            </a:r>
            <a:r>
              <a:rPr lang="en-GB" altLang="de-DE" sz="2600" b="1" dirty="0" smtClean="0">
                <a:solidFill>
                  <a:schemeClr val="tx2"/>
                </a:solidFill>
                <a:latin typeface="+mn-lt"/>
                <a:ea typeface="+mn-ea"/>
                <a:cs typeface="+mn-cs"/>
              </a:rPr>
              <a:t> (</a:t>
            </a:r>
            <a:r>
              <a:rPr lang="en-GB" altLang="de-DE" sz="2600" b="1" dirty="0" err="1" smtClean="0">
                <a:solidFill>
                  <a:schemeClr val="tx2"/>
                </a:solidFill>
                <a:latin typeface="+mn-lt"/>
                <a:ea typeface="+mn-ea"/>
                <a:cs typeface="+mn-cs"/>
              </a:rPr>
              <a:t>Schwingungsdauer</a:t>
            </a:r>
            <a:r>
              <a:rPr lang="en-GB" altLang="de-DE" sz="2600" b="1" dirty="0" smtClean="0">
                <a:solidFill>
                  <a:schemeClr val="tx2"/>
                </a:solidFill>
                <a:latin typeface="+mn-lt"/>
                <a:ea typeface="+mn-ea"/>
                <a:cs typeface="+mn-cs"/>
              </a:rPr>
              <a:t>, </a:t>
            </a:r>
            <a:r>
              <a:rPr lang="en-GB" altLang="de-DE" sz="2600" b="1" dirty="0" err="1" smtClean="0">
                <a:solidFill>
                  <a:schemeClr val="tx2"/>
                </a:solidFill>
                <a:latin typeface="+mn-lt"/>
                <a:ea typeface="+mn-ea"/>
                <a:cs typeface="+mn-cs"/>
              </a:rPr>
              <a:t>Periode</a:t>
            </a:r>
            <a:r>
              <a:rPr lang="en-GB" altLang="de-DE" sz="2600" b="1" dirty="0" smtClean="0">
                <a:solidFill>
                  <a:schemeClr val="tx2"/>
                </a:solidFill>
                <a:latin typeface="+mn-lt"/>
                <a:ea typeface="+mn-ea"/>
                <a:cs typeface="+mn-cs"/>
              </a:rPr>
              <a:t>)</a:t>
            </a:r>
            <a:endParaRPr lang="en-GB" altLang="de-DE" sz="2600" b="1" dirty="0">
              <a:solidFill>
                <a:schemeClr val="tx2"/>
              </a:solidFill>
              <a:latin typeface="+mn-lt"/>
              <a:ea typeface="+mn-ea"/>
              <a:cs typeface="+mn-cs"/>
            </a:endParaRPr>
          </a:p>
        </p:txBody>
      </p:sp>
      <p:sp>
        <p:nvSpPr>
          <p:cNvPr id="5" name="Rectangle 3"/>
          <p:cNvSpPr txBox="1">
            <a:spLocks noChangeArrowheads="1"/>
          </p:cNvSpPr>
          <p:nvPr/>
        </p:nvSpPr>
        <p:spPr>
          <a:xfrm>
            <a:off x="0" y="548680"/>
            <a:ext cx="884116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de-AT" sz="3200" b="1" i="0" u="none" strike="noStrike" kern="1200" cap="none" spc="0" normalizeH="0" baseline="0" noProof="0" dirty="0" smtClean="0">
              <a:ln>
                <a:noFill/>
              </a:ln>
              <a:solidFill>
                <a:schemeClr val="tx1"/>
              </a:solidFill>
              <a:effectLst/>
              <a:uLnTx/>
              <a:uFillTx/>
              <a:latin typeface="Arial Unicode MS" pitchFamily="34" charset="-128"/>
              <a:ea typeface="+mn-ea"/>
              <a:cs typeface="+mn-cs"/>
            </a:endParaRPr>
          </a:p>
          <a:p>
            <a:pPr marL="742950" lvl="1" indent="-285750">
              <a:spcBef>
                <a:spcPct val="20000"/>
              </a:spcBef>
              <a:buClr>
                <a:schemeClr val="accent6"/>
              </a:buClr>
              <a:buSzPct val="150000"/>
              <a:buFont typeface="Arial" pitchFamily="34" charset="0"/>
              <a:buChar char="•"/>
            </a:pPr>
            <a:r>
              <a:rPr lang="de-AT" sz="2200" dirty="0" smtClean="0"/>
              <a:t>Die Periodendauer beschreibt die Zeitspanne einer Welle (Intervall). </a:t>
            </a:r>
          </a:p>
          <a:p>
            <a:pPr marL="742950" lvl="1" indent="-285750">
              <a:spcBef>
                <a:spcPct val="20000"/>
              </a:spcBef>
              <a:buClr>
                <a:schemeClr val="accent6"/>
              </a:buClr>
              <a:buSzPct val="150000"/>
              <a:buFont typeface="Arial" pitchFamily="34" charset="0"/>
              <a:buChar char="•"/>
            </a:pPr>
            <a:r>
              <a:rPr lang="de-AT" sz="2200" dirty="0" smtClean="0"/>
              <a:t>Die Anzahl der einzelnen Perioden pro Sekunde werden als Frequenz bezeichnet. </a:t>
            </a:r>
          </a:p>
          <a:p>
            <a:pPr marL="742950" lvl="1" indent="-285750">
              <a:spcBef>
                <a:spcPct val="20000"/>
              </a:spcBef>
              <a:buClr>
                <a:schemeClr val="accent6"/>
              </a:buClr>
              <a:buSzPct val="150000"/>
              <a:buFont typeface="Arial" pitchFamily="34" charset="0"/>
              <a:buChar char="•"/>
            </a:pPr>
            <a:r>
              <a:rPr lang="de-AT" sz="2200" dirty="0" smtClean="0"/>
              <a:t>Die räumliche Ausbreitung des Lichtes (Periode) wird durch die Wellenlänge λ gekennzeichnet. Die Ausbreitungsgeschwindigkeit einer Welle wird </a:t>
            </a:r>
            <a:r>
              <a:rPr lang="de-AT" sz="2200" dirty="0" smtClean="0"/>
              <a:t>wie </a:t>
            </a:r>
            <a:r>
              <a:rPr lang="de-AT" sz="2200" dirty="0" smtClean="0"/>
              <a:t>folgt berechnet: </a:t>
            </a:r>
            <a:r>
              <a:rPr lang="de-AT" sz="2200" b="1" dirty="0" smtClean="0">
                <a:solidFill>
                  <a:srgbClr val="0070C0"/>
                </a:solidFill>
              </a:rPr>
              <a:t>c = λ . </a:t>
            </a:r>
            <a:r>
              <a:rPr lang="de-AT" sz="2200" b="1" dirty="0" smtClean="0">
                <a:solidFill>
                  <a:srgbClr val="0070C0"/>
                </a:solidFill>
              </a:rPr>
              <a:t>f</a:t>
            </a:r>
            <a:endParaRPr lang="de-AT" sz="2200" b="1" dirty="0" smtClean="0">
              <a:solidFill>
                <a:srgbClr val="0070C0"/>
              </a:solidFill>
            </a:endParaRPr>
          </a:p>
        </p:txBody>
      </p:sp>
      <p:pic>
        <p:nvPicPr>
          <p:cNvPr id="199682" name="Picture 2" descr="https://upload.wikimedia.org/wikipedia/commons/thumb/6/60/Sinuswelle_zur_verdeutlichung_von_Wellenlaenge.svg/450px-Sinuswelle_zur_verdeutlichung_von_Wellenlaenge.svg.png"/>
          <p:cNvPicPr>
            <a:picLocks noChangeAspect="1" noChangeArrowheads="1"/>
          </p:cNvPicPr>
          <p:nvPr/>
        </p:nvPicPr>
        <p:blipFill>
          <a:blip r:embed="rId2" cstate="print"/>
          <a:srcRect/>
          <a:stretch>
            <a:fillRect/>
          </a:stretch>
        </p:blipFill>
        <p:spPr bwMode="auto">
          <a:xfrm>
            <a:off x="1952416" y="3429001"/>
            <a:ext cx="5452471" cy="3429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980728"/>
            <a:ext cx="8229600" cy="2016224"/>
          </a:xfrm>
        </p:spPr>
        <p:txBody>
          <a:bodyPr vert="horz" lIns="91440" tIns="45720" rIns="91440" bIns="45720" rtlCol="0">
            <a:noAutofit/>
          </a:bodyPr>
          <a:lstStyle/>
          <a:p>
            <a:pPr>
              <a:lnSpc>
                <a:spcPct val="120000"/>
              </a:lnSpc>
              <a:buClr>
                <a:schemeClr val="accent6"/>
              </a:buClr>
              <a:buSzPct val="150000"/>
            </a:pPr>
            <a:r>
              <a:rPr lang="de-AT" sz="2000" dirty="0" smtClean="0"/>
              <a:t>Brechung (</a:t>
            </a:r>
            <a:r>
              <a:rPr lang="de-AT" sz="2000" b="1" dirty="0" smtClean="0">
                <a:solidFill>
                  <a:schemeClr val="tx2"/>
                </a:solidFill>
              </a:rPr>
              <a:t>Refraktion</a:t>
            </a:r>
            <a:r>
              <a:rPr lang="de-AT" sz="2000" dirty="0" smtClean="0"/>
              <a:t>) ist in der Optik die Änderung der Ausbreitungsrichtung von Wellen beim Durchgang durch die Grenzfläche zwischen zwei Medien, in denen sie sich verschieden schnell ausbreiten</a:t>
            </a:r>
            <a:r>
              <a:rPr lang="de-AT" sz="2000" dirty="0" smtClean="0"/>
              <a:t>.</a:t>
            </a:r>
          </a:p>
          <a:p>
            <a:pPr>
              <a:lnSpc>
                <a:spcPct val="120000"/>
              </a:lnSpc>
              <a:buClr>
                <a:schemeClr val="accent6"/>
              </a:buClr>
              <a:buSzPct val="150000"/>
            </a:pPr>
            <a:endParaRPr lang="de-AT" sz="800" dirty="0" smtClean="0"/>
          </a:p>
          <a:p>
            <a:pPr>
              <a:lnSpc>
                <a:spcPct val="120000"/>
              </a:lnSpc>
              <a:buClr>
                <a:schemeClr val="accent6"/>
              </a:buClr>
              <a:buSzPct val="150000"/>
            </a:pPr>
            <a:r>
              <a:rPr lang="de-AT" sz="2000" dirty="0" smtClean="0">
                <a:latin typeface="+mj-lt"/>
              </a:rPr>
              <a:t>Geht </a:t>
            </a:r>
            <a:r>
              <a:rPr lang="de-AT" sz="2000" dirty="0" smtClean="0">
                <a:latin typeface="+mj-lt"/>
              </a:rPr>
              <a:t>Licht von einem Medium in ein anderes Medium über, werden die Lichtstrahlen an den Übergängen gebrochen. Sie ändern ihre Richtung und ihre </a:t>
            </a:r>
            <a:r>
              <a:rPr lang="de-AT" sz="2000" dirty="0" smtClean="0">
                <a:latin typeface="+mj-lt"/>
              </a:rPr>
              <a:t>Geschwindigkeit (also die Frequenz). </a:t>
            </a:r>
          </a:p>
          <a:p>
            <a:pPr>
              <a:lnSpc>
                <a:spcPct val="120000"/>
              </a:lnSpc>
              <a:buClr>
                <a:schemeClr val="accent6"/>
              </a:buClr>
              <a:buSzPct val="150000"/>
            </a:pPr>
            <a:endParaRPr lang="de-AT" sz="2000" b="1" dirty="0" smtClean="0">
              <a:solidFill>
                <a:schemeClr val="tx2"/>
              </a:solidFill>
              <a:latin typeface="+mj-lt"/>
            </a:endParaRPr>
          </a:p>
          <a:p>
            <a:pPr>
              <a:lnSpc>
                <a:spcPct val="120000"/>
              </a:lnSpc>
              <a:buClr>
                <a:schemeClr val="accent6"/>
              </a:buClr>
              <a:buSzPct val="150000"/>
            </a:pPr>
            <a:endParaRPr lang="de-AT" sz="800" dirty="0" smtClean="0">
              <a:latin typeface="+mj-lt"/>
            </a:endParaRPr>
          </a:p>
          <a:p>
            <a:pPr>
              <a:lnSpc>
                <a:spcPct val="120000"/>
              </a:lnSpc>
              <a:buClr>
                <a:schemeClr val="accent6"/>
              </a:buClr>
              <a:buSzPct val="150000"/>
            </a:pPr>
            <a:endParaRPr lang="de-AT" sz="800" dirty="0" smtClean="0">
              <a:latin typeface="+mj-lt"/>
            </a:endParaRPr>
          </a:p>
          <a:p>
            <a:pPr>
              <a:lnSpc>
                <a:spcPct val="120000"/>
              </a:lnSpc>
              <a:buClr>
                <a:schemeClr val="accent6"/>
              </a:buClr>
              <a:buSzPct val="150000"/>
            </a:pPr>
            <a:endParaRPr lang="de-AT" sz="2000" dirty="0" smtClean="0">
              <a:latin typeface="+mj-lt"/>
            </a:endParaRPr>
          </a:p>
          <a:p>
            <a:pPr>
              <a:lnSpc>
                <a:spcPct val="120000"/>
              </a:lnSpc>
              <a:buClr>
                <a:schemeClr val="accent6"/>
              </a:buClr>
              <a:buSzPct val="150000"/>
            </a:pPr>
            <a:endParaRPr lang="de-AT" sz="900" dirty="0" smtClean="0">
              <a:latin typeface="+mj-lt"/>
            </a:endParaRPr>
          </a:p>
        </p:txBody>
      </p:sp>
      <p:sp>
        <p:nvSpPr>
          <p:cNvPr id="6"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de-AT" altLang="de-DE" sz="2600" b="1" dirty="0" smtClean="0">
                <a:solidFill>
                  <a:schemeClr val="tx2"/>
                </a:solidFill>
                <a:latin typeface="+mn-lt"/>
                <a:ea typeface="+mn-ea"/>
                <a:cs typeface="+mn-cs"/>
              </a:rPr>
              <a:t>Lichtbrechung</a:t>
            </a:r>
            <a:endParaRPr lang="en-GB" altLang="de-DE" sz="2600" b="1" dirty="0">
              <a:solidFill>
                <a:schemeClr val="tx2"/>
              </a:solidFill>
              <a:latin typeface="+mn-lt"/>
              <a:ea typeface="+mn-ea"/>
              <a:cs typeface="+mn-cs"/>
            </a:endParaRPr>
          </a:p>
        </p:txBody>
      </p:sp>
      <p:pic>
        <p:nvPicPr>
          <p:cNvPr id="47106" name="Picture 2"/>
          <p:cNvPicPr>
            <a:picLocks noChangeAspect="1" noChangeArrowheads="1"/>
          </p:cNvPicPr>
          <p:nvPr/>
        </p:nvPicPr>
        <p:blipFill>
          <a:blip r:embed="rId2" cstate="print"/>
          <a:srcRect r="3351"/>
          <a:stretch>
            <a:fillRect/>
          </a:stretch>
        </p:blipFill>
        <p:spPr bwMode="auto">
          <a:xfrm>
            <a:off x="1" y="3739915"/>
            <a:ext cx="9144000" cy="3001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upload.wikimedia.org/wikipedia/commons/d/dc/Snells_law_wavefronts.gif"/>
          <p:cNvPicPr>
            <a:picLocks noChangeAspect="1" noChangeArrowheads="1" noCrop="1"/>
          </p:cNvPicPr>
          <p:nvPr/>
        </p:nvPicPr>
        <p:blipFill>
          <a:blip r:embed="rId2" cstate="print"/>
          <a:srcRect/>
          <a:stretch>
            <a:fillRect/>
          </a:stretch>
        </p:blipFill>
        <p:spPr bwMode="auto">
          <a:xfrm>
            <a:off x="2915182" y="3068960"/>
            <a:ext cx="3457018" cy="3487748"/>
          </a:xfrm>
          <a:prstGeom prst="rect">
            <a:avLst/>
          </a:prstGeom>
          <a:noFill/>
        </p:spPr>
      </p:pic>
      <p:sp>
        <p:nvSpPr>
          <p:cNvPr id="6" name="Inhaltsplatzhalter 2"/>
          <p:cNvSpPr>
            <a:spLocks noGrp="1"/>
          </p:cNvSpPr>
          <p:nvPr>
            <p:ph idx="1"/>
          </p:nvPr>
        </p:nvSpPr>
        <p:spPr>
          <a:xfrm>
            <a:off x="467544" y="332656"/>
            <a:ext cx="8229600" cy="1872208"/>
          </a:xfrm>
        </p:spPr>
        <p:txBody>
          <a:bodyPr vert="horz" lIns="91440" tIns="45720" rIns="91440" bIns="45720" rtlCol="0">
            <a:noAutofit/>
          </a:bodyPr>
          <a:lstStyle/>
          <a:p>
            <a:pPr>
              <a:lnSpc>
                <a:spcPct val="120000"/>
              </a:lnSpc>
              <a:buClr>
                <a:schemeClr val="accent6"/>
              </a:buClr>
              <a:buSzPct val="150000"/>
            </a:pPr>
            <a:r>
              <a:rPr lang="de-AT" sz="2000" dirty="0" smtClean="0">
                <a:latin typeface="+mj-lt"/>
              </a:rPr>
              <a:t>Bildlich gesprochen </a:t>
            </a:r>
            <a:r>
              <a:rPr lang="de-AT" sz="2000" dirty="0" smtClean="0">
                <a:latin typeface="+mj-lt"/>
              </a:rPr>
              <a:t>macht der Lichtstrahl einen Knick. Wie stark dieser Effekt ist, hängt vom Brechungsindex des Mediums ab</a:t>
            </a:r>
            <a:r>
              <a:rPr lang="de-AT" sz="2000" dirty="0" smtClean="0">
                <a:latin typeface="+mj-lt"/>
              </a:rPr>
              <a:t>.</a:t>
            </a:r>
          </a:p>
          <a:p>
            <a:pPr>
              <a:lnSpc>
                <a:spcPct val="120000"/>
              </a:lnSpc>
              <a:buClr>
                <a:schemeClr val="accent6"/>
              </a:buClr>
              <a:buSzPct val="150000"/>
              <a:buNone/>
            </a:pPr>
            <a:r>
              <a:rPr lang="de-AT" sz="2000" dirty="0" smtClean="0">
                <a:latin typeface="+mj-lt"/>
              </a:rPr>
              <a:t>	</a:t>
            </a:r>
            <a:r>
              <a:rPr lang="de-AT" sz="1800" u="sng" dirty="0" smtClean="0">
                <a:latin typeface="+mj-lt"/>
              </a:rPr>
              <a:t>Materia</a:t>
            </a:r>
            <a:r>
              <a:rPr lang="de-AT" sz="1800" u="sng" dirty="0" smtClean="0">
                <a:latin typeface="+mj-lt"/>
              </a:rPr>
              <a:t>l     </a:t>
            </a:r>
            <a:r>
              <a:rPr lang="de-AT" sz="1800" u="sng" dirty="0" smtClean="0">
                <a:latin typeface="+mj-lt"/>
              </a:rPr>
              <a:t> 		Brechungsindex</a:t>
            </a:r>
          </a:p>
          <a:p>
            <a:pPr>
              <a:spcBef>
                <a:spcPts val="0"/>
              </a:spcBef>
              <a:buClr>
                <a:schemeClr val="accent6"/>
              </a:buClr>
              <a:buSzPct val="150000"/>
              <a:buNone/>
            </a:pPr>
            <a:r>
              <a:rPr lang="de-AT" sz="1800" dirty="0" smtClean="0">
                <a:latin typeface="+mj-lt"/>
              </a:rPr>
              <a:t>	</a:t>
            </a:r>
            <a:r>
              <a:rPr lang="de-AT" sz="1800" dirty="0" smtClean="0">
                <a:latin typeface="+mj-lt"/>
              </a:rPr>
              <a:t>Vakuum		1</a:t>
            </a:r>
          </a:p>
          <a:p>
            <a:pPr>
              <a:spcBef>
                <a:spcPts val="0"/>
              </a:spcBef>
              <a:buClr>
                <a:schemeClr val="accent6"/>
              </a:buClr>
              <a:buSzPct val="150000"/>
              <a:buNone/>
            </a:pPr>
            <a:r>
              <a:rPr lang="de-AT" sz="1800" dirty="0" smtClean="0">
                <a:latin typeface="+mj-lt"/>
              </a:rPr>
              <a:t>	</a:t>
            </a:r>
            <a:r>
              <a:rPr lang="de-AT" sz="1800" dirty="0" smtClean="0">
                <a:latin typeface="+mj-lt"/>
              </a:rPr>
              <a:t>Luft			</a:t>
            </a:r>
            <a:r>
              <a:rPr lang="de-AT" sz="1800" dirty="0" smtClean="0"/>
              <a:t>1,000 292 </a:t>
            </a:r>
            <a:endParaRPr lang="de-AT" sz="1800" dirty="0" smtClean="0">
              <a:latin typeface="+mj-lt"/>
            </a:endParaRPr>
          </a:p>
          <a:p>
            <a:pPr>
              <a:spcBef>
                <a:spcPts val="0"/>
              </a:spcBef>
              <a:buClr>
                <a:schemeClr val="accent6"/>
              </a:buClr>
              <a:buSzPct val="150000"/>
              <a:buNone/>
            </a:pPr>
            <a:r>
              <a:rPr lang="de-AT" sz="1800" dirty="0" smtClean="0">
                <a:latin typeface="+mj-lt"/>
              </a:rPr>
              <a:t>	</a:t>
            </a:r>
            <a:r>
              <a:rPr lang="de-AT" sz="1800" dirty="0" smtClean="0">
                <a:latin typeface="+mj-lt"/>
              </a:rPr>
              <a:t>Wasser		1,3330</a:t>
            </a:r>
          </a:p>
          <a:p>
            <a:pPr>
              <a:spcBef>
                <a:spcPts val="0"/>
              </a:spcBef>
              <a:buClr>
                <a:schemeClr val="accent6"/>
              </a:buClr>
              <a:buSzPct val="150000"/>
              <a:buNone/>
            </a:pPr>
            <a:r>
              <a:rPr lang="de-AT" sz="1800" dirty="0" smtClean="0">
                <a:latin typeface="+mj-lt"/>
              </a:rPr>
              <a:t>	</a:t>
            </a:r>
            <a:r>
              <a:rPr lang="de-AT" sz="1800" dirty="0" smtClean="0">
                <a:latin typeface="+mj-lt"/>
              </a:rPr>
              <a:t>Quarzglas		1,46</a:t>
            </a:r>
          </a:p>
          <a:p>
            <a:pPr>
              <a:spcBef>
                <a:spcPts val="0"/>
              </a:spcBef>
              <a:buClr>
                <a:schemeClr val="accent6"/>
              </a:buClr>
              <a:buSzPct val="150000"/>
              <a:buNone/>
            </a:pPr>
            <a:r>
              <a:rPr lang="de-AT" sz="1800" dirty="0" smtClean="0">
                <a:latin typeface="+mj-lt"/>
              </a:rPr>
              <a:t>	</a:t>
            </a:r>
            <a:r>
              <a:rPr lang="de-AT" sz="1800" dirty="0" smtClean="0">
                <a:latin typeface="+mj-lt"/>
              </a:rPr>
              <a:t>Titandioxid		3,10</a:t>
            </a:r>
            <a:endParaRPr lang="de-AT" sz="1800" dirty="0" smtClean="0">
              <a:latin typeface="+mj-lt"/>
            </a:endParaRPr>
          </a:p>
          <a:p>
            <a:pPr>
              <a:lnSpc>
                <a:spcPct val="120000"/>
              </a:lnSpc>
              <a:buClr>
                <a:schemeClr val="accent6"/>
              </a:buClr>
              <a:buSzPct val="150000"/>
              <a:buNone/>
            </a:pPr>
            <a:endParaRPr lang="de-AT" sz="800" dirty="0" smtClean="0">
              <a:latin typeface="+mj-lt"/>
            </a:endParaRPr>
          </a:p>
          <a:p>
            <a:pPr>
              <a:lnSpc>
                <a:spcPct val="120000"/>
              </a:lnSpc>
              <a:buClr>
                <a:schemeClr val="accent6"/>
              </a:buClr>
              <a:buSzPct val="150000"/>
            </a:pPr>
            <a:endParaRPr lang="de-AT" sz="2000" dirty="0" smtClean="0">
              <a:latin typeface="+mj-lt"/>
            </a:endParaRPr>
          </a:p>
          <a:p>
            <a:pPr>
              <a:lnSpc>
                <a:spcPct val="120000"/>
              </a:lnSpc>
              <a:buClr>
                <a:schemeClr val="accent6"/>
              </a:buClr>
              <a:buSzPct val="150000"/>
            </a:pPr>
            <a:endParaRPr lang="de-AT" sz="900" dirty="0" smtClean="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94959"/>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smtClean="0">
                <a:solidFill>
                  <a:schemeClr val="tx2"/>
                </a:solidFill>
                <a:latin typeface="+mn-lt"/>
                <a:ea typeface="+mn-ea"/>
                <a:cs typeface="+mn-cs"/>
              </a:rPr>
              <a:t>Reflexion</a:t>
            </a:r>
            <a:endParaRPr lang="en-GB" altLang="de-DE" sz="2600" b="1" dirty="0">
              <a:solidFill>
                <a:schemeClr val="tx2"/>
              </a:solidFill>
              <a:latin typeface="+mn-lt"/>
              <a:ea typeface="+mn-ea"/>
              <a:cs typeface="+mn-cs"/>
            </a:endParaRPr>
          </a:p>
        </p:txBody>
      </p:sp>
      <p:sp>
        <p:nvSpPr>
          <p:cNvPr id="5" name="Rectangle 3"/>
          <p:cNvSpPr txBox="1">
            <a:spLocks noChangeArrowheads="1"/>
          </p:cNvSpPr>
          <p:nvPr/>
        </p:nvSpPr>
        <p:spPr>
          <a:xfrm>
            <a:off x="0" y="692696"/>
            <a:ext cx="8841160" cy="56886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de-AT" sz="3200" b="1" i="0" u="none" strike="noStrike" kern="1200" cap="none" spc="0" normalizeH="0" baseline="0" noProof="0" dirty="0" smtClean="0">
              <a:ln>
                <a:noFill/>
              </a:ln>
              <a:solidFill>
                <a:schemeClr val="tx1"/>
              </a:solidFill>
              <a:effectLst/>
              <a:uLnTx/>
              <a:uFillTx/>
              <a:latin typeface="Arial Unicode MS" pitchFamily="34" charset="-128"/>
              <a:ea typeface="+mn-ea"/>
              <a:cs typeface="+mn-cs"/>
            </a:endParaRPr>
          </a:p>
          <a:p>
            <a:pPr marL="742950" lvl="1" indent="-285750">
              <a:spcBef>
                <a:spcPct val="20000"/>
              </a:spcBef>
              <a:buClr>
                <a:schemeClr val="accent6"/>
              </a:buClr>
              <a:buSzPct val="150000"/>
              <a:buFont typeface="Arial" pitchFamily="34" charset="0"/>
              <a:buChar char="•"/>
            </a:pPr>
            <a:r>
              <a:rPr lang="de-AT" sz="2200" dirty="0" smtClean="0"/>
              <a:t>Je nach der Art der Oberfläche unterscheidet man zwischen regulärer </a:t>
            </a:r>
            <a:r>
              <a:rPr lang="de-AT" sz="2200" dirty="0" smtClean="0"/>
              <a:t>(also spiegelnder) und </a:t>
            </a:r>
            <a:r>
              <a:rPr lang="de-AT" sz="2200" dirty="0" smtClean="0"/>
              <a:t>diffuser </a:t>
            </a:r>
            <a:r>
              <a:rPr lang="de-AT" sz="2200" dirty="0" smtClean="0"/>
              <a:t>Reflexion. </a:t>
            </a:r>
          </a:p>
          <a:p>
            <a:pPr marL="742950" lvl="1" indent="-285750">
              <a:spcBef>
                <a:spcPct val="20000"/>
              </a:spcBef>
              <a:buClr>
                <a:schemeClr val="accent6"/>
              </a:buClr>
              <a:buSzPct val="150000"/>
              <a:buFont typeface="Arial" pitchFamily="34" charset="0"/>
              <a:buChar char="•"/>
            </a:pPr>
            <a:endParaRPr lang="de-AT" sz="800" dirty="0" smtClean="0"/>
          </a:p>
          <a:p>
            <a:pPr marL="742950" lvl="1" indent="-285750">
              <a:spcBef>
                <a:spcPct val="20000"/>
              </a:spcBef>
              <a:buClr>
                <a:schemeClr val="accent6"/>
              </a:buClr>
              <a:buSzPct val="150000"/>
              <a:buFont typeface="Arial" pitchFamily="34" charset="0"/>
              <a:buChar char="•"/>
            </a:pPr>
            <a:r>
              <a:rPr lang="de-AT" sz="2200" dirty="0" smtClean="0"/>
              <a:t>Die </a:t>
            </a:r>
            <a:r>
              <a:rPr lang="de-AT" sz="2200" b="1" dirty="0" smtClean="0">
                <a:solidFill>
                  <a:srgbClr val="0070C0"/>
                </a:solidFill>
              </a:rPr>
              <a:t>reguläre Reflexion</a:t>
            </a:r>
            <a:r>
              <a:rPr lang="de-AT" sz="2200" dirty="0" smtClean="0"/>
              <a:t>, die an glatten Oberflächen auftritt, ist dadurch gekennzeichnet, dass einfallendes paralleles Licht in eine bestimmte Richtung reflektiert wird. Das ist z.B. bei Spiegeln oder bei glatten Wasserflächen der Fall. </a:t>
            </a:r>
            <a:endParaRPr lang="de-AT" sz="2200" dirty="0" smtClean="0"/>
          </a:p>
          <a:p>
            <a:pPr marL="742950" lvl="1" indent="-285750">
              <a:spcBef>
                <a:spcPct val="20000"/>
              </a:spcBef>
              <a:buClr>
                <a:schemeClr val="accent6"/>
              </a:buClr>
              <a:buSzPct val="150000"/>
              <a:buFont typeface="Arial" pitchFamily="34" charset="0"/>
              <a:buChar char="•"/>
            </a:pPr>
            <a:endParaRPr lang="de-AT" sz="800" dirty="0" smtClean="0"/>
          </a:p>
          <a:p>
            <a:pPr marL="742950" lvl="1" indent="-285750">
              <a:spcBef>
                <a:spcPct val="20000"/>
              </a:spcBef>
              <a:buClr>
                <a:schemeClr val="accent6"/>
              </a:buClr>
              <a:buSzPct val="150000"/>
              <a:buFont typeface="Arial" pitchFamily="34" charset="0"/>
              <a:buChar char="•"/>
            </a:pPr>
            <a:r>
              <a:rPr lang="de-AT" sz="2200" dirty="0" smtClean="0"/>
              <a:t>Die </a:t>
            </a:r>
            <a:r>
              <a:rPr lang="de-AT" sz="2200" b="1" dirty="0" smtClean="0">
                <a:solidFill>
                  <a:srgbClr val="0070C0"/>
                </a:solidFill>
              </a:rPr>
              <a:t>diffuse Reflexion </a:t>
            </a:r>
            <a:r>
              <a:rPr lang="de-AT" sz="2200" dirty="0" smtClean="0"/>
              <a:t>tritt bei rauen Oberflächen (z.B. bei Wänden, Kleidung, Papier, bewegtes Wasser) auf. Bei ihr wird einfallendes paralleles Licht durch die Struktur der Oberfläche in die unterschiedlichsten Richtungen reflektiert.</a:t>
            </a:r>
            <a:endParaRPr lang="de-AT" sz="2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www.lernhelfer.de/sites/default/files/lexicon/image/BWS-PHY2-0431-03.jpg"/>
          <p:cNvPicPr>
            <a:picLocks noChangeAspect="1" noChangeArrowheads="1"/>
          </p:cNvPicPr>
          <p:nvPr/>
        </p:nvPicPr>
        <p:blipFill>
          <a:blip r:embed="rId2" cstate="print"/>
          <a:srcRect/>
          <a:stretch>
            <a:fillRect/>
          </a:stretch>
        </p:blipFill>
        <p:spPr bwMode="auto">
          <a:xfrm>
            <a:off x="467543" y="980728"/>
            <a:ext cx="8209775" cy="48965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94959"/>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Remmission</a:t>
            </a:r>
            <a:endParaRPr lang="en-GB" altLang="de-DE" sz="2600" b="1" dirty="0">
              <a:solidFill>
                <a:schemeClr val="tx2"/>
              </a:solidFill>
              <a:latin typeface="+mn-lt"/>
              <a:ea typeface="+mn-ea"/>
              <a:cs typeface="+mn-cs"/>
            </a:endParaRPr>
          </a:p>
        </p:txBody>
      </p:sp>
      <p:sp>
        <p:nvSpPr>
          <p:cNvPr id="5" name="Rectangle 3"/>
          <p:cNvSpPr txBox="1">
            <a:spLocks noChangeArrowheads="1"/>
          </p:cNvSpPr>
          <p:nvPr/>
        </p:nvSpPr>
        <p:spPr>
          <a:xfrm>
            <a:off x="0" y="981648"/>
            <a:ext cx="8841160" cy="489654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de-AT" sz="3200" b="1" i="0" u="none" strike="noStrike" kern="1200" cap="none" spc="0" normalizeH="0" baseline="0" noProof="0" dirty="0" smtClean="0">
              <a:ln>
                <a:noFill/>
              </a:ln>
              <a:solidFill>
                <a:schemeClr val="tx1"/>
              </a:solidFill>
              <a:effectLst/>
              <a:uLnTx/>
              <a:uFillTx/>
              <a:latin typeface="Arial Unicode MS" pitchFamily="34" charset="-128"/>
              <a:ea typeface="+mn-ea"/>
              <a:cs typeface="+mn-cs"/>
            </a:endParaRPr>
          </a:p>
          <a:p>
            <a:pPr marL="742950" lvl="1" indent="-285750">
              <a:spcBef>
                <a:spcPct val="20000"/>
              </a:spcBef>
              <a:buClr>
                <a:schemeClr val="accent6"/>
              </a:buClr>
              <a:buSzPct val="150000"/>
              <a:buFont typeface="Arial" pitchFamily="34" charset="0"/>
              <a:buChar char="•"/>
            </a:pPr>
            <a:r>
              <a:rPr lang="de-AT" sz="2200" dirty="0" smtClean="0"/>
              <a:t>Die diffuse Reflexion von Lichtwellen wird auch als </a:t>
            </a:r>
            <a:r>
              <a:rPr lang="de-AT" sz="2200" dirty="0" smtClean="0"/>
              <a:t>Remission (von lateinisch </a:t>
            </a:r>
            <a:r>
              <a:rPr lang="de-AT" sz="2200" dirty="0" err="1" smtClean="0"/>
              <a:t>remittere</a:t>
            </a:r>
            <a:r>
              <a:rPr lang="de-AT" sz="2200" dirty="0" smtClean="0"/>
              <a:t>, </a:t>
            </a:r>
            <a:r>
              <a:rPr lang="de-AT" sz="2200" dirty="0" smtClean="0"/>
              <a:t>zurückschicken</a:t>
            </a:r>
            <a:r>
              <a:rPr lang="de-AT" sz="2200" dirty="0" smtClean="0"/>
              <a:t>) genannt</a:t>
            </a:r>
          </a:p>
          <a:p>
            <a:pPr marL="742950" lvl="1" indent="-285750">
              <a:spcBef>
                <a:spcPct val="20000"/>
              </a:spcBef>
              <a:buClr>
                <a:schemeClr val="accent6"/>
              </a:buClr>
              <a:buSzPct val="150000"/>
              <a:buFont typeface="Arial" pitchFamily="34" charset="0"/>
              <a:buChar char="•"/>
            </a:pPr>
            <a:endParaRPr lang="de-AT" sz="800" dirty="0" smtClean="0"/>
          </a:p>
          <a:p>
            <a:pPr marL="742950" lvl="1" indent="-285750">
              <a:spcBef>
                <a:spcPct val="20000"/>
              </a:spcBef>
              <a:buClr>
                <a:schemeClr val="accent6"/>
              </a:buClr>
              <a:buSzPct val="150000"/>
              <a:buFont typeface="Arial" pitchFamily="34" charset="0"/>
              <a:buChar char="•"/>
            </a:pPr>
            <a:r>
              <a:rPr lang="de-AT" sz="2200" dirty="0" err="1" smtClean="0"/>
              <a:t>Remmission</a:t>
            </a:r>
            <a:r>
              <a:rPr lang="de-AT" sz="2200" dirty="0" smtClean="0"/>
              <a:t> findet also statt, wenn </a:t>
            </a:r>
            <a:r>
              <a:rPr lang="de-AT" sz="2200" dirty="0" smtClean="0"/>
              <a:t>ein Körper einen Teil des Lichtspektrums absorbiert (Opazität) und einen Teil des Spektrums transmittiert (transparente Medien) bzw. reflektiert (undurchsichtige Medien</a:t>
            </a:r>
            <a:r>
              <a:rPr lang="de-AT" sz="2200" dirty="0" smtClean="0"/>
              <a:t>) </a:t>
            </a:r>
          </a:p>
          <a:p>
            <a:pPr marL="742950" lvl="1" indent="-285750">
              <a:spcBef>
                <a:spcPct val="20000"/>
              </a:spcBef>
              <a:buClr>
                <a:schemeClr val="accent6"/>
              </a:buClr>
              <a:buSzPct val="150000"/>
              <a:buFont typeface="Arial" pitchFamily="34" charset="0"/>
              <a:buChar char="•"/>
            </a:pPr>
            <a:endParaRPr lang="de-AT" sz="800" dirty="0" smtClean="0"/>
          </a:p>
          <a:p>
            <a:pPr marL="742950" lvl="1" indent="-285750">
              <a:spcBef>
                <a:spcPct val="20000"/>
              </a:spcBef>
              <a:buClr>
                <a:schemeClr val="accent6"/>
              </a:buClr>
              <a:buSzPct val="150000"/>
              <a:buFont typeface="Arial" pitchFamily="34" charset="0"/>
              <a:buChar char="•"/>
            </a:pPr>
            <a:r>
              <a:rPr lang="de-AT" sz="2200" dirty="0" smtClean="0"/>
              <a:t>Das oberflächenbezogene Maß für die Remission ist der Remissionsgrad. Das Verhältnis von remittierter zu eingestrahlter Energie in Prozent nennt man Albedo-Wert</a:t>
            </a:r>
            <a:r>
              <a:rPr lang="de-AT" sz="2200"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94959"/>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Remmission</a:t>
            </a:r>
            <a:endParaRPr lang="en-GB" altLang="de-DE" sz="2600" b="1" dirty="0">
              <a:solidFill>
                <a:schemeClr val="tx2"/>
              </a:solidFill>
              <a:latin typeface="+mn-lt"/>
              <a:ea typeface="+mn-ea"/>
              <a:cs typeface="+mn-cs"/>
            </a:endParaRPr>
          </a:p>
        </p:txBody>
      </p:sp>
      <p:sp>
        <p:nvSpPr>
          <p:cNvPr id="5" name="Rectangle 3"/>
          <p:cNvSpPr txBox="1">
            <a:spLocks noChangeArrowheads="1"/>
          </p:cNvSpPr>
          <p:nvPr/>
        </p:nvSpPr>
        <p:spPr>
          <a:xfrm>
            <a:off x="0" y="908720"/>
            <a:ext cx="8841160" cy="3600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de-AT" sz="3200" b="1" i="0" u="none" strike="noStrike" kern="1200" cap="none" spc="0" normalizeH="0" baseline="0" noProof="0" dirty="0" smtClean="0">
              <a:ln>
                <a:noFill/>
              </a:ln>
              <a:solidFill>
                <a:schemeClr val="tx1"/>
              </a:solidFill>
              <a:effectLst/>
              <a:uLnTx/>
              <a:uFillTx/>
              <a:latin typeface="Arial Unicode MS" pitchFamily="34" charset="-128"/>
              <a:ea typeface="+mn-ea"/>
              <a:cs typeface="+mn-cs"/>
            </a:endParaRPr>
          </a:p>
          <a:p>
            <a:pPr marL="742950" lvl="1" indent="-285750">
              <a:spcBef>
                <a:spcPct val="20000"/>
              </a:spcBef>
              <a:buClr>
                <a:schemeClr val="accent6"/>
              </a:buClr>
              <a:buSzPct val="150000"/>
              <a:buFont typeface="Arial" pitchFamily="34" charset="0"/>
              <a:buChar char="•"/>
            </a:pPr>
            <a:r>
              <a:rPr lang="de-AT" sz="2200" dirty="0" smtClean="0"/>
              <a:t>Einige </a:t>
            </a:r>
            <a:r>
              <a:rPr lang="de-AT" sz="2200" dirty="0" smtClean="0"/>
              <a:t>Beispiele für verschiedene Materialien und ihre individuellen Remissionsgrade finden sich in der </a:t>
            </a:r>
            <a:r>
              <a:rPr lang="de-AT" sz="2200" dirty="0" smtClean="0"/>
              <a:t>folgenden Tabelle:</a:t>
            </a:r>
            <a:endParaRPr lang="de-AT" sz="800" dirty="0" smtClean="0"/>
          </a:p>
        </p:txBody>
      </p:sp>
      <p:pic>
        <p:nvPicPr>
          <p:cNvPr id="1026" name="Picture 2"/>
          <p:cNvPicPr>
            <a:picLocks noChangeAspect="1" noChangeArrowheads="1"/>
          </p:cNvPicPr>
          <p:nvPr/>
        </p:nvPicPr>
        <p:blipFill>
          <a:blip r:embed="rId2" cstate="print"/>
          <a:srcRect/>
          <a:stretch>
            <a:fillRect/>
          </a:stretch>
        </p:blipFill>
        <p:spPr bwMode="auto">
          <a:xfrm>
            <a:off x="0" y="2852936"/>
            <a:ext cx="9144000" cy="247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94959"/>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smtClean="0">
                <a:solidFill>
                  <a:schemeClr val="tx2"/>
                </a:solidFill>
                <a:latin typeface="+mn-lt"/>
                <a:ea typeface="+mn-ea"/>
                <a:cs typeface="+mn-cs"/>
              </a:rPr>
              <a:t>Transmission</a:t>
            </a:r>
            <a:endParaRPr lang="en-GB" altLang="de-DE" sz="2600" b="1" dirty="0">
              <a:solidFill>
                <a:schemeClr val="tx2"/>
              </a:solidFill>
              <a:latin typeface="+mn-lt"/>
              <a:ea typeface="+mn-ea"/>
              <a:cs typeface="+mn-cs"/>
            </a:endParaRPr>
          </a:p>
        </p:txBody>
      </p:sp>
      <p:sp>
        <p:nvSpPr>
          <p:cNvPr id="5" name="Rectangle 3"/>
          <p:cNvSpPr txBox="1">
            <a:spLocks noChangeArrowheads="1"/>
          </p:cNvSpPr>
          <p:nvPr/>
        </p:nvSpPr>
        <p:spPr>
          <a:xfrm>
            <a:off x="0" y="620688"/>
            <a:ext cx="8841160" cy="56886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de-AT" sz="3200" b="1" i="0" u="none" strike="noStrike" kern="1200" cap="none" spc="0" normalizeH="0" baseline="0" noProof="0" dirty="0" smtClean="0">
              <a:ln>
                <a:noFill/>
              </a:ln>
              <a:solidFill>
                <a:schemeClr val="tx1"/>
              </a:solidFill>
              <a:effectLst/>
              <a:uLnTx/>
              <a:uFillTx/>
              <a:latin typeface="Arial Unicode MS" pitchFamily="34" charset="-128"/>
              <a:ea typeface="+mn-ea"/>
              <a:cs typeface="+mn-cs"/>
            </a:endParaRPr>
          </a:p>
          <a:p>
            <a:pPr marL="742950" lvl="1" indent="-285750">
              <a:spcBef>
                <a:spcPct val="20000"/>
              </a:spcBef>
              <a:buClr>
                <a:schemeClr val="accent6"/>
              </a:buClr>
              <a:buSzPct val="150000"/>
              <a:buFont typeface="Arial" pitchFamily="34" charset="0"/>
              <a:buChar char="•"/>
            </a:pPr>
            <a:r>
              <a:rPr lang="de-AT" sz="2200" dirty="0" smtClean="0"/>
              <a:t>Bei transparenten Körpern oder Medien wird das Licht hingegen </a:t>
            </a:r>
            <a:r>
              <a:rPr lang="de-AT" sz="2200" dirty="0" smtClean="0"/>
              <a:t>transmittiert</a:t>
            </a:r>
            <a:endParaRPr lang="de-AT" sz="2200" dirty="0" smtClean="0"/>
          </a:p>
          <a:p>
            <a:pPr marL="742950" lvl="1" indent="-285750">
              <a:spcBef>
                <a:spcPct val="20000"/>
              </a:spcBef>
              <a:buClr>
                <a:schemeClr val="accent6"/>
              </a:buClr>
              <a:buSzPct val="150000"/>
              <a:buFont typeface="Arial" pitchFamily="34" charset="0"/>
              <a:buChar char="•"/>
            </a:pPr>
            <a:endParaRPr lang="de-AT" sz="800" dirty="0" smtClean="0"/>
          </a:p>
          <a:p>
            <a:pPr marL="742950" lvl="1" indent="-285750">
              <a:spcBef>
                <a:spcPct val="20000"/>
              </a:spcBef>
              <a:buClr>
                <a:schemeClr val="accent6"/>
              </a:buClr>
              <a:buSzPct val="150000"/>
              <a:buFont typeface="Arial" pitchFamily="34" charset="0"/>
              <a:buChar char="•"/>
            </a:pPr>
            <a:r>
              <a:rPr lang="de-AT" sz="2200" dirty="0" smtClean="0"/>
              <a:t>Die Transmission </a:t>
            </a:r>
            <a:r>
              <a:rPr lang="de-AT" sz="2200" dirty="0" smtClean="0"/>
              <a:t>gibt an, </a:t>
            </a:r>
            <a:r>
              <a:rPr lang="de-AT" sz="2200" dirty="0" smtClean="0"/>
              <a:t>welcher Anteil </a:t>
            </a:r>
            <a:r>
              <a:rPr lang="de-AT" sz="2200" dirty="0" smtClean="0"/>
              <a:t>an Licht von </a:t>
            </a:r>
            <a:r>
              <a:rPr lang="de-AT" sz="2200" dirty="0" smtClean="0"/>
              <a:t>einem </a:t>
            </a:r>
            <a:r>
              <a:rPr lang="de-AT" sz="2200" dirty="0" smtClean="0"/>
              <a:t>Material </a:t>
            </a:r>
            <a:r>
              <a:rPr lang="de-AT" sz="2200" dirty="0" smtClean="0"/>
              <a:t>durchgelassen </a:t>
            </a:r>
            <a:r>
              <a:rPr lang="de-AT" sz="2200" dirty="0" smtClean="0"/>
              <a:t>wird</a:t>
            </a:r>
          </a:p>
          <a:p>
            <a:pPr marL="742950" lvl="1" indent="-285750">
              <a:spcBef>
                <a:spcPct val="20000"/>
              </a:spcBef>
              <a:buClr>
                <a:schemeClr val="accent6"/>
              </a:buClr>
              <a:buSzPct val="150000"/>
              <a:buFont typeface="Arial" pitchFamily="34" charset="0"/>
              <a:buChar char="•"/>
            </a:pPr>
            <a:endParaRPr lang="de-AT" sz="800" dirty="0" smtClean="0"/>
          </a:p>
          <a:p>
            <a:pPr marL="742950" lvl="1" indent="-285750">
              <a:spcBef>
                <a:spcPct val="20000"/>
              </a:spcBef>
              <a:buClr>
                <a:schemeClr val="accent6"/>
              </a:buClr>
              <a:buSzPct val="150000"/>
              <a:buFont typeface="Arial" pitchFamily="34" charset="0"/>
              <a:buChar char="•"/>
            </a:pPr>
            <a:r>
              <a:rPr lang="de-AT" sz="2200" dirty="0" smtClean="0"/>
              <a:t>Dabei </a:t>
            </a:r>
            <a:r>
              <a:rPr lang="de-AT" sz="2200" dirty="0" smtClean="0"/>
              <a:t>findet für die sogenannte </a:t>
            </a:r>
            <a:r>
              <a:rPr lang="de-AT" sz="2200" dirty="0" err="1" smtClean="0"/>
              <a:t>Durchlichtmessung</a:t>
            </a:r>
            <a:r>
              <a:rPr lang="de-AT" sz="2200" dirty="0" smtClean="0"/>
              <a:t> der Transmissionsgrad τ(λ) Verwendung, bei dem der farbige lichtfilternde Effekt gegen einen nichtfilternden Effekt gemessen wird (Kolorimetrie).</a:t>
            </a:r>
            <a:endParaRPr lang="de-AT"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latin typeface="+mj-lt"/>
              </a:rPr>
              <a:t>Um Video-Systeme entwickeln zu können, muss der Entwickler verstehen, wie das menschliche Auge arbeitet. Das menschliche Sehvermögen ist die Grundlage für die Entwicklung der Fernsehübertragung, der Bildverarbeitung und der digitalen Video-Signalverarbeitung.</a:t>
            </a:r>
          </a:p>
          <a:p>
            <a:pPr>
              <a:lnSpc>
                <a:spcPct val="120000"/>
              </a:lnSpc>
              <a:buClr>
                <a:schemeClr val="accent6"/>
              </a:buClr>
              <a:buSzPct val="150000"/>
            </a:pPr>
            <a:endParaRPr lang="de-AT" sz="2000" dirty="0" smtClean="0">
              <a:latin typeface="+mj-lt"/>
            </a:endParaRPr>
          </a:p>
          <a:p>
            <a:pPr>
              <a:lnSpc>
                <a:spcPct val="120000"/>
              </a:lnSpc>
              <a:buClr>
                <a:schemeClr val="accent6"/>
              </a:buClr>
              <a:buSzPct val="150000"/>
            </a:pPr>
            <a:r>
              <a:rPr lang="de-AT" sz="2000" dirty="0" smtClean="0">
                <a:latin typeface="+mj-lt"/>
              </a:rPr>
              <a:t>Die Netzhaut besteht aus Millionen lichtempfindlicher Sinneszellen und besteht aus zwei Typen von Sehzellen: Zapfen und Stäbchen. </a:t>
            </a:r>
          </a:p>
          <a:p>
            <a:pPr>
              <a:lnSpc>
                <a:spcPct val="120000"/>
              </a:lnSpc>
              <a:buClr>
                <a:schemeClr val="accent6"/>
              </a:buClr>
              <a:buSzPct val="150000"/>
            </a:pPr>
            <a:r>
              <a:rPr lang="de-AT" sz="2000" dirty="0" smtClean="0">
                <a:latin typeface="+mj-lt"/>
              </a:rPr>
              <a:t>Die </a:t>
            </a:r>
            <a:r>
              <a:rPr lang="de-AT" sz="2000" b="1" dirty="0" smtClean="0">
                <a:solidFill>
                  <a:schemeClr val="tx2"/>
                </a:solidFill>
                <a:latin typeface="+mj-lt"/>
              </a:rPr>
              <a:t>Stäbchen</a:t>
            </a:r>
            <a:r>
              <a:rPr lang="de-AT" sz="2000" dirty="0" smtClean="0">
                <a:latin typeface="+mj-lt"/>
              </a:rPr>
              <a:t> sind </a:t>
            </a:r>
            <a:r>
              <a:rPr lang="de-AT" sz="2000" b="1" dirty="0" smtClean="0">
                <a:solidFill>
                  <a:schemeClr val="tx2"/>
                </a:solidFill>
                <a:latin typeface="+mj-lt"/>
              </a:rPr>
              <a:t>helligkeitsempfindlich</a:t>
            </a:r>
            <a:r>
              <a:rPr lang="de-AT" sz="2000" dirty="0" smtClean="0">
                <a:latin typeface="+mj-lt"/>
              </a:rPr>
              <a:t> und ermöglichen das Sehen bei Dunkelheit. </a:t>
            </a:r>
          </a:p>
          <a:p>
            <a:pPr>
              <a:lnSpc>
                <a:spcPct val="120000"/>
              </a:lnSpc>
              <a:buClr>
                <a:schemeClr val="accent6"/>
              </a:buClr>
              <a:buSzPct val="150000"/>
            </a:pPr>
            <a:r>
              <a:rPr lang="de-AT" sz="2000" dirty="0" smtClean="0">
                <a:latin typeface="+mj-lt"/>
              </a:rPr>
              <a:t>Die Zapfen dagegen sind nicht auf Helligkeit abgestimmt, sondern empfindlich auf Wellenlängen im Bereich von 400 </a:t>
            </a:r>
            <a:r>
              <a:rPr lang="de-AT" sz="2000" dirty="0" err="1" smtClean="0">
                <a:latin typeface="+mj-lt"/>
              </a:rPr>
              <a:t>nm</a:t>
            </a:r>
            <a:r>
              <a:rPr lang="de-AT" sz="2000" dirty="0" smtClean="0">
                <a:latin typeface="+mj-lt"/>
              </a:rPr>
              <a:t> (Violett) bis 770 </a:t>
            </a:r>
            <a:r>
              <a:rPr lang="de-AT" sz="2000" dirty="0" err="1" smtClean="0">
                <a:latin typeface="+mj-lt"/>
              </a:rPr>
              <a:t>nm</a:t>
            </a:r>
            <a:r>
              <a:rPr lang="de-AT" sz="2000" dirty="0" smtClean="0">
                <a:latin typeface="+mj-lt"/>
              </a:rPr>
              <a:t> (Rot). Somit bilden die </a:t>
            </a:r>
            <a:r>
              <a:rPr lang="de-AT" sz="2000" b="1" dirty="0" smtClean="0">
                <a:solidFill>
                  <a:schemeClr val="tx2"/>
                </a:solidFill>
                <a:latin typeface="+mj-lt"/>
              </a:rPr>
              <a:t>Zapfen die Grundlage für die Farbwahrnehmung.</a:t>
            </a:r>
          </a:p>
          <a:p>
            <a:pPr>
              <a:lnSpc>
                <a:spcPct val="120000"/>
              </a:lnSpc>
              <a:buClr>
                <a:schemeClr val="accent6"/>
              </a:buClr>
              <a:buSzPct val="150000"/>
            </a:pPr>
            <a:endParaRPr lang="de-AT" sz="2000" dirty="0" smtClean="0">
              <a:latin typeface="+mj-lt"/>
            </a:endParaRPr>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Grundlagen</a:t>
            </a:r>
            <a:r>
              <a:rPr lang="en-GB" altLang="de-DE" sz="2600" b="1" dirty="0" smtClean="0">
                <a:solidFill>
                  <a:schemeClr val="tx2"/>
                </a:solidFill>
                <a:latin typeface="+mn-lt"/>
                <a:ea typeface="+mn-ea"/>
                <a:cs typeface="+mn-cs"/>
              </a:rPr>
              <a:t> des </a:t>
            </a:r>
            <a:r>
              <a:rPr lang="en-GB" altLang="de-DE" sz="2600" b="1" dirty="0" err="1" smtClean="0">
                <a:solidFill>
                  <a:schemeClr val="tx2"/>
                </a:solidFill>
                <a:latin typeface="+mn-lt"/>
                <a:ea typeface="+mn-ea"/>
                <a:cs typeface="+mn-cs"/>
              </a:rPr>
              <a:t>Sehens</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763688" y="764704"/>
            <a:ext cx="5660833"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94959"/>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smtClean="0">
                <a:solidFill>
                  <a:schemeClr val="tx2"/>
                </a:solidFill>
                <a:latin typeface="+mn-lt"/>
                <a:ea typeface="+mn-ea"/>
                <a:cs typeface="+mn-cs"/>
              </a:rPr>
              <a:t>Polarisation</a:t>
            </a:r>
            <a:endParaRPr lang="en-GB" altLang="de-DE" sz="2600" b="1" dirty="0">
              <a:solidFill>
                <a:schemeClr val="tx2"/>
              </a:solidFill>
              <a:latin typeface="+mn-lt"/>
              <a:ea typeface="+mn-ea"/>
              <a:cs typeface="+mn-cs"/>
            </a:endParaRPr>
          </a:p>
        </p:txBody>
      </p:sp>
      <p:sp>
        <p:nvSpPr>
          <p:cNvPr id="5" name="Rectangle 3"/>
          <p:cNvSpPr txBox="1">
            <a:spLocks noChangeArrowheads="1"/>
          </p:cNvSpPr>
          <p:nvPr/>
        </p:nvSpPr>
        <p:spPr>
          <a:xfrm>
            <a:off x="0" y="980728"/>
            <a:ext cx="884116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de-AT" sz="3200" b="1" i="0" u="none" strike="noStrike" kern="1200" cap="none" spc="0" normalizeH="0" baseline="0" noProof="0" dirty="0" smtClean="0">
              <a:ln>
                <a:noFill/>
              </a:ln>
              <a:solidFill>
                <a:schemeClr val="tx1"/>
              </a:solidFill>
              <a:effectLst/>
              <a:uLnTx/>
              <a:uFillTx/>
              <a:latin typeface="Arial Unicode MS" pitchFamily="34" charset="-128"/>
              <a:ea typeface="+mn-ea"/>
              <a:cs typeface="+mn-cs"/>
            </a:endParaRPr>
          </a:p>
          <a:p>
            <a:pPr marL="742950" lvl="1" indent="-285750">
              <a:spcBef>
                <a:spcPct val="20000"/>
              </a:spcBef>
              <a:buClr>
                <a:schemeClr val="accent6"/>
              </a:buClr>
              <a:buSzPct val="150000"/>
              <a:buFont typeface="Arial" pitchFamily="34" charset="0"/>
              <a:buChar char="•"/>
            </a:pPr>
            <a:r>
              <a:rPr lang="de-AT" sz="2200" dirty="0" smtClean="0"/>
              <a:t>Das Licht als elektromagnetische Welle ist gleichzeitig eine sogenannte Transversalwelle, deren Amplitude senkrecht zur Ausbreitungsrichtung </a:t>
            </a:r>
            <a:r>
              <a:rPr lang="de-AT" sz="2200" dirty="0" smtClean="0"/>
              <a:t>steht:</a:t>
            </a:r>
            <a:endParaRPr lang="de-AT" sz="800" dirty="0" smtClean="0"/>
          </a:p>
        </p:txBody>
      </p:sp>
      <p:pic>
        <p:nvPicPr>
          <p:cNvPr id="2050" name="Picture 2"/>
          <p:cNvPicPr>
            <a:picLocks noChangeAspect="1" noChangeArrowheads="1"/>
          </p:cNvPicPr>
          <p:nvPr/>
        </p:nvPicPr>
        <p:blipFill>
          <a:blip r:embed="rId2" cstate="print"/>
          <a:srcRect/>
          <a:stretch>
            <a:fillRect/>
          </a:stretch>
        </p:blipFill>
        <p:spPr bwMode="auto">
          <a:xfrm>
            <a:off x="89771" y="3068960"/>
            <a:ext cx="8988022" cy="27687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1124744"/>
            <a:ext cx="7920880" cy="5289451"/>
          </a:xfrm>
        </p:spPr>
        <p:txBody>
          <a:bodyPr vert="horz" lIns="91440" tIns="45720" rIns="91440" bIns="45720" rtlCol="0">
            <a:noAutofit/>
          </a:bodyPr>
          <a:lstStyle/>
          <a:p>
            <a:pPr>
              <a:lnSpc>
                <a:spcPct val="120000"/>
              </a:lnSpc>
              <a:buClr>
                <a:schemeClr val="accent6"/>
              </a:buClr>
              <a:buSzPct val="150000"/>
            </a:pPr>
            <a:r>
              <a:rPr lang="de-AT" sz="2000" dirty="0" smtClean="0"/>
              <a:t>Das Licht, </a:t>
            </a:r>
            <a:r>
              <a:rPr lang="de-AT" sz="2000" dirty="0" smtClean="0"/>
              <a:t>das </a:t>
            </a:r>
            <a:r>
              <a:rPr lang="de-AT" sz="2000" dirty="0" smtClean="0"/>
              <a:t>von der Sonne kommt, ist </a:t>
            </a:r>
            <a:r>
              <a:rPr lang="de-AT" sz="2000" dirty="0" err="1" smtClean="0"/>
              <a:t>unpolarisiert</a:t>
            </a:r>
            <a:r>
              <a:rPr lang="de-AT" sz="2000" dirty="0" smtClean="0"/>
              <a:t>. Das heißt, es schwingt in beliebige Richtungen, senkrecht zur Ausbreitungsrichtung. Wenn das aber nicht der Fall ist und Licht nur in einer Ebene schwingt, dann nennt man es polarisiert, genauer linear polarisiert</a:t>
            </a:r>
            <a:r>
              <a:rPr lang="de-AT" sz="2000" dirty="0" smtClean="0"/>
              <a:t>.</a:t>
            </a:r>
          </a:p>
          <a:p>
            <a:pPr>
              <a:lnSpc>
                <a:spcPct val="120000"/>
              </a:lnSpc>
              <a:buClr>
                <a:schemeClr val="accent6"/>
              </a:buClr>
              <a:buSzPct val="150000"/>
            </a:pPr>
            <a:endParaRPr lang="de-AT" sz="800" dirty="0" smtClean="0"/>
          </a:p>
          <a:p>
            <a:pPr>
              <a:lnSpc>
                <a:spcPct val="120000"/>
              </a:lnSpc>
              <a:buClr>
                <a:schemeClr val="accent6"/>
              </a:buClr>
              <a:buSzPct val="150000"/>
            </a:pPr>
            <a:r>
              <a:rPr lang="de-AT" sz="2000" dirty="0" smtClean="0"/>
              <a:t>Polfilter haben die Eigenschaft unerwünschte Reflexionen von glatten, nichtmetallischen Oberflächen, wie zum Beispiel Wasser oder Glas, zu unterdrücken. Das funktioniert natürlich auch bei glatten Blättern an Pflanzen und ähnlichem, wobei auch die Grünwiedergabe verbessert wird. Dieser Effekt tritt am stärksten im 30° bis 40° Winkel zur Lichtquelle auf.</a:t>
            </a:r>
          </a:p>
          <a:p>
            <a:pPr>
              <a:lnSpc>
                <a:spcPct val="120000"/>
              </a:lnSpc>
              <a:buClr>
                <a:schemeClr val="accent6"/>
              </a:buClr>
              <a:buSzPct val="150000"/>
            </a:pPr>
            <a:endParaRPr lang="de-AT" sz="2000" dirty="0" smtClean="0">
              <a:latin typeface="+mj-lt"/>
            </a:endParaRPr>
          </a:p>
        </p:txBody>
      </p:sp>
      <p:sp>
        <p:nvSpPr>
          <p:cNvPr id="53250" name="AutoShape 2" descr="https://www.leifiphysik.de/sites/default/files/images/78af394bf03623f119c153918fa0d520/1000polarisation_neu1.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53252" name="AutoShape 4" descr="https://www.leifiphysik.de/sites/default/files/images/78af394bf03623f119c153918fa0d520/1000polarisation_neu1.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53254" name="AutoShape 6" descr="Polarisation von Licht - Einführung | LEIFIphys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53256" name="AutoShape 8" descr="Polarisation von Licht - Einführung | LEIFIphys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53258" name="AutoShape 10" descr="Polarisation von Licht - Einführung | LEIFIphys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11" name="Rectangle 2"/>
          <p:cNvSpPr>
            <a:spLocks noGrp="1" noChangeArrowheads="1"/>
          </p:cNvSpPr>
          <p:nvPr>
            <p:ph type="title"/>
          </p:nvPr>
        </p:nvSpPr>
        <p:spPr>
          <a:xfrm>
            <a:off x="457200" y="394959"/>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smtClean="0">
                <a:solidFill>
                  <a:schemeClr val="tx2"/>
                </a:solidFill>
                <a:latin typeface="+mn-lt"/>
                <a:ea typeface="+mn-ea"/>
                <a:cs typeface="+mn-cs"/>
              </a:rPr>
              <a:t>Polarisation</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980728"/>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latin typeface="+mj-lt"/>
              </a:rPr>
              <a:t>In der Technik (Leinwandprojektoren, Displays) </a:t>
            </a:r>
            <a:r>
              <a:rPr lang="de-AT" sz="2000" dirty="0" smtClean="0">
                <a:latin typeface="+mj-lt"/>
              </a:rPr>
              <a:t>behilft man sich </a:t>
            </a:r>
            <a:r>
              <a:rPr lang="de-AT" sz="2000" dirty="0" smtClean="0">
                <a:latin typeface="+mj-lt"/>
              </a:rPr>
              <a:t>mit Polarisationsfolien oder -</a:t>
            </a:r>
            <a:r>
              <a:rPr lang="de-AT" sz="2000" dirty="0" smtClean="0">
                <a:latin typeface="+mj-lt"/>
              </a:rPr>
              <a:t>filtern, </a:t>
            </a:r>
            <a:r>
              <a:rPr lang="de-AT" sz="2000" dirty="0" smtClean="0">
                <a:latin typeface="+mj-lt"/>
              </a:rPr>
              <a:t>um die Intensität der Strahlteilung zu beeinflussen</a:t>
            </a:r>
            <a:r>
              <a:rPr lang="de-AT" sz="2000" dirty="0" smtClean="0">
                <a:latin typeface="+mj-lt"/>
              </a:rPr>
              <a:t>.</a:t>
            </a:r>
          </a:p>
          <a:p>
            <a:pPr>
              <a:lnSpc>
                <a:spcPct val="120000"/>
              </a:lnSpc>
              <a:buClr>
                <a:schemeClr val="accent6"/>
              </a:buClr>
              <a:buSzPct val="150000"/>
            </a:pPr>
            <a:r>
              <a:rPr lang="de-AT" sz="2000" dirty="0" smtClean="0">
                <a:latin typeface="+mj-lt"/>
              </a:rPr>
              <a:t>Lineare Polfilter</a:t>
            </a:r>
          </a:p>
          <a:p>
            <a:pPr>
              <a:lnSpc>
                <a:spcPct val="120000"/>
              </a:lnSpc>
              <a:buClr>
                <a:schemeClr val="accent6"/>
              </a:buClr>
              <a:buSzPct val="150000"/>
            </a:pPr>
            <a:r>
              <a:rPr lang="de-AT" sz="2000" dirty="0" smtClean="0">
                <a:latin typeface="+mj-lt"/>
              </a:rPr>
              <a:t>Zirkulare Polfilter</a:t>
            </a:r>
            <a:endParaRPr lang="de-AT" sz="2000" dirty="0" smtClean="0">
              <a:latin typeface="+mj-lt"/>
            </a:endParaRPr>
          </a:p>
        </p:txBody>
      </p:sp>
      <p:sp>
        <p:nvSpPr>
          <p:cNvPr id="53250" name="AutoShape 2" descr="https://www.leifiphysik.de/sites/default/files/images/78af394bf03623f119c153918fa0d520/1000polarisation_neu1.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53252" name="AutoShape 4" descr="https://www.leifiphysik.de/sites/default/files/images/78af394bf03623f119c153918fa0d520/1000polarisation_neu1.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53254" name="AutoShape 6" descr="Polarisation von Licht - Einführung | LEIFIphys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53256" name="AutoShape 8" descr="Polarisation von Licht - Einführung | LEIFIphys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53258" name="AutoShape 10" descr="Polarisation von Licht - Einführung | LEIFIphys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11" name="Rectangle 2"/>
          <p:cNvSpPr>
            <a:spLocks noGrp="1" noChangeArrowheads="1"/>
          </p:cNvSpPr>
          <p:nvPr>
            <p:ph type="title"/>
          </p:nvPr>
        </p:nvSpPr>
        <p:spPr>
          <a:xfrm>
            <a:off x="457200" y="394959"/>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smtClean="0">
                <a:solidFill>
                  <a:schemeClr val="tx2"/>
                </a:solidFill>
                <a:latin typeface="+mn-lt"/>
                <a:ea typeface="+mn-ea"/>
                <a:cs typeface="+mn-cs"/>
              </a:rPr>
              <a:t>Polarisation</a:t>
            </a:r>
            <a:endParaRPr lang="en-GB" altLang="de-DE" sz="2600" b="1" dirty="0">
              <a:solidFill>
                <a:schemeClr val="tx2"/>
              </a:solidFill>
              <a:latin typeface="+mn-lt"/>
              <a:ea typeface="+mn-ea"/>
              <a:cs typeface="+mn-cs"/>
            </a:endParaRPr>
          </a:p>
        </p:txBody>
      </p:sp>
      <p:pic>
        <p:nvPicPr>
          <p:cNvPr id="10" name="Picture 11"/>
          <p:cNvPicPr>
            <a:picLocks noChangeAspect="1" noChangeArrowheads="1"/>
          </p:cNvPicPr>
          <p:nvPr/>
        </p:nvPicPr>
        <p:blipFill>
          <a:blip r:embed="rId2" cstate="print"/>
          <a:srcRect/>
          <a:stretch>
            <a:fillRect/>
          </a:stretch>
        </p:blipFill>
        <p:spPr bwMode="auto">
          <a:xfrm>
            <a:off x="539552" y="3345143"/>
            <a:ext cx="8100392" cy="3512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Die </a:t>
            </a:r>
            <a:r>
              <a:rPr lang="de-AT" sz="2000" dirty="0" smtClean="0"/>
              <a:t>lichtempfindlichen Stäbchen (</a:t>
            </a:r>
            <a:r>
              <a:rPr lang="de-AT" sz="2000" dirty="0" err="1" smtClean="0"/>
              <a:t>Photorezeptoren</a:t>
            </a:r>
            <a:r>
              <a:rPr lang="de-AT" sz="2000" dirty="0" smtClean="0"/>
              <a:t>) </a:t>
            </a:r>
            <a:r>
              <a:rPr lang="de-AT" sz="2000" dirty="0" smtClean="0"/>
              <a:t>befinden sich außerhalb </a:t>
            </a:r>
            <a:r>
              <a:rPr lang="de-AT" sz="2000" dirty="0" smtClean="0"/>
              <a:t>des Bereiches für das Scharfsehen (</a:t>
            </a:r>
            <a:r>
              <a:rPr lang="de-AT" sz="2000" dirty="0" err="1" smtClean="0"/>
              <a:t>Fovea</a:t>
            </a:r>
            <a:r>
              <a:rPr lang="de-AT" sz="2000" dirty="0" smtClean="0"/>
              <a:t> </a:t>
            </a:r>
            <a:r>
              <a:rPr lang="de-AT" sz="2000" dirty="0" err="1" smtClean="0"/>
              <a:t>centralis</a:t>
            </a:r>
            <a:r>
              <a:rPr lang="de-AT" sz="2000" dirty="0" smtClean="0"/>
              <a:t>), </a:t>
            </a:r>
            <a:r>
              <a:rPr lang="de-AT" sz="2000" dirty="0" smtClean="0"/>
              <a:t>also mehr im Randbereich der Netzhaut. </a:t>
            </a:r>
            <a:endParaRPr lang="de-AT" sz="2000" dirty="0" smtClean="0"/>
          </a:p>
          <a:p>
            <a:pPr>
              <a:lnSpc>
                <a:spcPct val="120000"/>
              </a:lnSpc>
              <a:buClr>
                <a:schemeClr val="accent6"/>
              </a:buClr>
              <a:buSzPct val="150000"/>
            </a:pPr>
            <a:r>
              <a:rPr lang="de-AT" sz="2000" dirty="0" smtClean="0"/>
              <a:t>Die </a:t>
            </a:r>
            <a:r>
              <a:rPr lang="de-AT" sz="2000" dirty="0" smtClean="0"/>
              <a:t>Lichtempfindlichkeit der Stäbchen wird nunmehr durch das rezeptive Feld (Überzahl an Rezeptoren) begünstigt. Dies führt dazu, dass am Rand des menschlichen Sichtfeldes – also aus den Augenwinkeln - schwach beleuchtete aber auch schnell bewegte Objekte zwar relativ unscharf, dafür aber mit einer hohen Bewegungsauflösung wahrgenommen werden können. </a:t>
            </a:r>
            <a:endParaRPr lang="de-AT" sz="2000" dirty="0" smtClean="0"/>
          </a:p>
          <a:p>
            <a:pPr>
              <a:lnSpc>
                <a:spcPct val="120000"/>
              </a:lnSpc>
              <a:buClr>
                <a:schemeClr val="accent6"/>
              </a:buClr>
              <a:buSzPct val="150000"/>
            </a:pPr>
            <a:r>
              <a:rPr lang="de-AT" sz="2000" dirty="0" smtClean="0"/>
              <a:t>Ein </a:t>
            </a:r>
            <a:r>
              <a:rPr lang="de-AT" sz="2000" dirty="0" smtClean="0"/>
              <a:t>Grund dafür, warum wir bei einem Röhrenfernseher das Bildflimmern stärker aus dem seitlichen Blickwinkel als bei frontaler Ansicht erkennen können. Die geschwungenen Bildschirme, die unter der Bezeichnung </a:t>
            </a:r>
            <a:r>
              <a:rPr lang="de-AT" sz="2000" dirty="0" err="1" smtClean="0"/>
              <a:t>Curved</a:t>
            </a:r>
            <a:r>
              <a:rPr lang="de-AT" sz="2000" dirty="0" smtClean="0"/>
              <a:t>-TV spätestens seit 2015 den Mainstream erobert haben, zielen auf diesen Umstand ab.</a:t>
            </a:r>
            <a:endParaRPr lang="de-AT" sz="2000" dirty="0" smtClean="0">
              <a:latin typeface="+mj-lt"/>
            </a:endParaRPr>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Scharfsehen</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Das rezeptive Feld bewirkt allerdings noch weitere Phänomene. Es ist veränderlich und kann sich bei parallel auftretenden Reizen in einen Bereich der Erregung und in einen weiteren Bereich der lateralen Hemmung unterteilen (On-/Off-Zentrum</a:t>
            </a:r>
            <a:r>
              <a:rPr lang="de-AT" sz="2000" dirty="0" smtClean="0"/>
              <a:t>).</a:t>
            </a:r>
          </a:p>
          <a:p>
            <a:pPr>
              <a:lnSpc>
                <a:spcPct val="120000"/>
              </a:lnSpc>
              <a:buClr>
                <a:schemeClr val="accent6"/>
              </a:buClr>
              <a:buSzPct val="150000"/>
            </a:pPr>
            <a:r>
              <a:rPr lang="de-AT" sz="2000" dirty="0" smtClean="0"/>
              <a:t>Das bekannte </a:t>
            </a:r>
            <a:r>
              <a:rPr lang="de-AT" sz="2000" dirty="0" smtClean="0"/>
              <a:t>Hermann-Gitter, </a:t>
            </a:r>
            <a:r>
              <a:rPr lang="de-AT" sz="2000" dirty="0" smtClean="0"/>
              <a:t>Kontrasttäuschung nach </a:t>
            </a:r>
            <a:r>
              <a:rPr lang="de-AT" sz="2000" dirty="0" err="1" smtClean="0"/>
              <a:t>Ludimar</a:t>
            </a:r>
            <a:r>
              <a:rPr lang="de-AT" sz="2000" dirty="0" smtClean="0"/>
              <a:t> Hermann (</a:t>
            </a:r>
            <a:r>
              <a:rPr lang="de-AT" sz="2000" dirty="0" smtClean="0"/>
              <a:t>1870) veranschaulicht</a:t>
            </a:r>
            <a:r>
              <a:rPr lang="de-AT" sz="2000" dirty="0" smtClean="0"/>
              <a:t>, welche massive neuronale Informationsverarbeitung in unserem visuellen System beim bloßen Anblick eines solchen Gitters ausgelöst </a:t>
            </a:r>
            <a:r>
              <a:rPr lang="de-AT" sz="2000" dirty="0" smtClean="0"/>
              <a:t>wird:</a:t>
            </a:r>
          </a:p>
          <a:p>
            <a:pPr>
              <a:lnSpc>
                <a:spcPct val="120000"/>
              </a:lnSpc>
              <a:buClr>
                <a:schemeClr val="accent6"/>
              </a:buClr>
              <a:buSzPct val="150000"/>
            </a:pPr>
            <a:r>
              <a:rPr lang="de-AT" sz="2000" dirty="0" smtClean="0"/>
              <a:t>In den Zwischenräumen der schwarzen Quadrate werden weitere graue Vierecke wahrgenommen, die tatsächlich gar nicht vorhanden sind. Fixiert man einen Punkt, so verschwindet hier die Täuschung, bleibt allerdings im übrigen Bereich bestehen.</a:t>
            </a: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Kontrastsehen</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Das menschliche Auge ist demnach damit befasst, zwei verschiedene Impulse aufzunehmen und zu verarbeiten</a:t>
            </a: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Kontrastsehen</a:t>
            </a:r>
            <a:endParaRPr lang="en-GB" altLang="de-DE" sz="2600" b="1" dirty="0">
              <a:solidFill>
                <a:schemeClr val="tx2"/>
              </a:solidFill>
              <a:latin typeface="+mn-lt"/>
              <a:ea typeface="+mn-ea"/>
              <a:cs typeface="+mn-cs"/>
            </a:endParaRPr>
          </a:p>
        </p:txBody>
      </p:sp>
      <p:pic>
        <p:nvPicPr>
          <p:cNvPr id="57346" name="Picture 2"/>
          <p:cNvPicPr>
            <a:picLocks noChangeAspect="1" noChangeArrowheads="1"/>
          </p:cNvPicPr>
          <p:nvPr/>
        </p:nvPicPr>
        <p:blipFill>
          <a:blip r:embed="rId2" cstate="print"/>
          <a:srcRect/>
          <a:stretch>
            <a:fillRect/>
          </a:stretch>
        </p:blipFill>
        <p:spPr bwMode="auto">
          <a:xfrm>
            <a:off x="1547664" y="1988840"/>
            <a:ext cx="6141207"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Im visuellen System unseres Gehirns (visueller Cortex oder </a:t>
            </a:r>
            <a:r>
              <a:rPr lang="de-AT" sz="2000" dirty="0" err="1" smtClean="0"/>
              <a:t>Sehrinde</a:t>
            </a:r>
            <a:r>
              <a:rPr lang="de-AT" sz="2000" dirty="0" smtClean="0"/>
              <a:t>) sind bestimmte Neuronen darauf spezialisiert, die Ortsfrequenz eines Bildes zu analysieren. </a:t>
            </a:r>
            <a:endParaRPr lang="de-AT" sz="2000" dirty="0" smtClean="0"/>
          </a:p>
          <a:p>
            <a:pPr>
              <a:lnSpc>
                <a:spcPct val="120000"/>
              </a:lnSpc>
              <a:buClr>
                <a:schemeClr val="accent6"/>
              </a:buClr>
              <a:buSzPct val="150000"/>
            </a:pPr>
            <a:r>
              <a:rPr lang="de-AT" sz="2000" dirty="0" smtClean="0"/>
              <a:t>Das </a:t>
            </a:r>
            <a:r>
              <a:rPr lang="de-AT" sz="2000" dirty="0" smtClean="0"/>
              <a:t>sogenannte „</a:t>
            </a:r>
            <a:r>
              <a:rPr lang="de-AT" sz="2000" dirty="0" err="1" smtClean="0"/>
              <a:t>retinotope</a:t>
            </a:r>
            <a:r>
              <a:rPr lang="de-AT" sz="2000" dirty="0" smtClean="0"/>
              <a:t>“ Areal </a:t>
            </a:r>
            <a:r>
              <a:rPr lang="de-AT" sz="2000" dirty="0" smtClean="0"/>
              <a:t>(</a:t>
            </a:r>
            <a:r>
              <a:rPr lang="de-AT" sz="2000" dirty="0" smtClean="0"/>
              <a:t>Area </a:t>
            </a:r>
            <a:r>
              <a:rPr lang="de-AT" sz="2000" dirty="0" err="1" smtClean="0"/>
              <a:t>striata</a:t>
            </a:r>
            <a:r>
              <a:rPr lang="de-AT" sz="2000" dirty="0" smtClean="0"/>
              <a:t>) der menschlichen Großhirnrinde ist dafür zuständig, dass nebeneinander abgebildete Punkte auf der Retina (Netzhaut) auch tatsächlich parallel liegen. </a:t>
            </a:r>
            <a:r>
              <a:rPr lang="de-AT" sz="2000" dirty="0" smtClean="0"/>
              <a:t>Die </a:t>
            </a:r>
            <a:r>
              <a:rPr lang="de-AT" sz="2000" dirty="0" err="1" smtClean="0"/>
              <a:t>Fovea</a:t>
            </a:r>
            <a:r>
              <a:rPr lang="de-AT" sz="2000" dirty="0" smtClean="0"/>
              <a:t>, als Zentrum des Scharfsehens, ist hier überproportional gefordert.</a:t>
            </a:r>
          </a:p>
          <a:p>
            <a:pPr>
              <a:lnSpc>
                <a:spcPct val="120000"/>
              </a:lnSpc>
              <a:buClr>
                <a:schemeClr val="accent6"/>
              </a:buClr>
              <a:buSzPct val="150000"/>
            </a:pPr>
            <a:r>
              <a:rPr lang="de-AT" sz="2000" dirty="0" smtClean="0"/>
              <a:t>Bei </a:t>
            </a:r>
            <a:r>
              <a:rPr lang="de-AT" sz="2000" dirty="0" smtClean="0"/>
              <a:t>einer optimalen Funktionalität des Auges kann eine Rasterung von bis zu neun Linienpaaren </a:t>
            </a:r>
            <a:r>
              <a:rPr lang="de-AT" sz="2000" dirty="0" smtClean="0"/>
              <a:t>pro </a:t>
            </a:r>
            <a:r>
              <a:rPr lang="de-AT" sz="2000" dirty="0" smtClean="0"/>
              <a:t>Grad Sehwinkel erkannt werden. </a:t>
            </a: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Kontrastsehen</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166813" y="1676400"/>
            <a:ext cx="681037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Steigt die Frequenz (also der Wechsel zwischen hellen und dunklen Linien), sinkt der empfundene Kontrast proportional. Bei 36 Linienpaaren pro Grad beträgt dieser nur noch zehn Prozent. Bei Beeinträchtigung der Sehschärfe verschwimmen die Konturen schneller, bei </a:t>
            </a:r>
            <a:r>
              <a:rPr lang="de-AT" sz="2000" dirty="0" err="1" smtClean="0"/>
              <a:t>Bewegtbildern</a:t>
            </a:r>
            <a:r>
              <a:rPr lang="de-AT" sz="2000" dirty="0" smtClean="0"/>
              <a:t> können sie ganz verschwinden - z.B. die Speichen bei einem sich drehenden Rad.</a:t>
            </a:r>
          </a:p>
          <a:p>
            <a:pPr>
              <a:lnSpc>
                <a:spcPct val="120000"/>
              </a:lnSpc>
              <a:buClr>
                <a:schemeClr val="accent6"/>
              </a:buClr>
              <a:buSzPct val="150000"/>
            </a:pPr>
            <a:endParaRPr lang="de-AT" sz="800" dirty="0" smtClean="0"/>
          </a:p>
          <a:p>
            <a:pPr>
              <a:lnSpc>
                <a:spcPct val="120000"/>
              </a:lnSpc>
              <a:buClr>
                <a:schemeClr val="accent6"/>
              </a:buClr>
              <a:buSzPct val="150000"/>
            </a:pPr>
            <a:r>
              <a:rPr lang="de-AT" sz="2000" dirty="0" smtClean="0"/>
              <a:t>Die Kontrastwahrnehmung hängt insofern von der Genauigkeit des menschlichen Sehvermögens (Sehschärfe) ab. Dieser sind allerdings Grenzen gesetzt, bis zu denen feine Details in Mustern beziehungsweise Objekten bei hohem Kontrast unterschieden werden können. </a:t>
            </a: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Kontrastsehen</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Auge Skizze mit Beschriftung"/>
          <p:cNvSpPr>
            <a:spLocks noChangeAspect="1" noChangeArrowheads="1"/>
          </p:cNvSpPr>
          <p:nvPr/>
        </p:nvSpPr>
        <p:spPr bwMode="auto">
          <a:xfrm>
            <a:off x="155575" y="-1752600"/>
            <a:ext cx="7419975" cy="3657600"/>
          </a:xfrm>
          <a:prstGeom prst="rect">
            <a:avLst/>
          </a:prstGeom>
          <a:noFill/>
        </p:spPr>
        <p:txBody>
          <a:bodyPr vert="horz" wrap="square" lIns="91440" tIns="45720" rIns="91440" bIns="45720" numCol="1" anchor="t" anchorCtr="0" compatLnSpc="1">
            <a:prstTxWarp prst="textNoShape">
              <a:avLst/>
            </a:prstTxWarp>
          </a:bodyPr>
          <a:lstStyle/>
          <a:p>
            <a:endParaRPr lang="de-AT"/>
          </a:p>
        </p:txBody>
      </p:sp>
      <p:sp>
        <p:nvSpPr>
          <p:cNvPr id="1028" name="AutoShape 4" descr="Auge Skizze mit Beschriftung"/>
          <p:cNvSpPr>
            <a:spLocks noChangeAspect="1" noChangeArrowheads="1"/>
          </p:cNvSpPr>
          <p:nvPr/>
        </p:nvSpPr>
        <p:spPr bwMode="auto">
          <a:xfrm>
            <a:off x="155575" y="-1752600"/>
            <a:ext cx="7419975" cy="3657600"/>
          </a:xfrm>
          <a:prstGeom prst="rect">
            <a:avLst/>
          </a:prstGeom>
          <a:noFill/>
        </p:spPr>
        <p:txBody>
          <a:bodyPr vert="horz" wrap="square" lIns="91440" tIns="45720" rIns="91440" bIns="45720" numCol="1" anchor="t" anchorCtr="0" compatLnSpc="1">
            <a:prstTxWarp prst="textNoShape">
              <a:avLst/>
            </a:prstTxWarp>
          </a:bodyPr>
          <a:lstStyle/>
          <a:p>
            <a:endParaRPr lang="de-AT"/>
          </a:p>
        </p:txBody>
      </p:sp>
      <p:pic>
        <p:nvPicPr>
          <p:cNvPr id="1031" name="Picture 7" descr="Aufbau des Auges"/>
          <p:cNvPicPr>
            <a:picLocks noChangeAspect="1" noChangeArrowheads="1"/>
          </p:cNvPicPr>
          <p:nvPr/>
        </p:nvPicPr>
        <p:blipFill>
          <a:blip r:embed="rId3" cstate="print"/>
          <a:srcRect/>
          <a:stretch>
            <a:fillRect/>
          </a:stretch>
        </p:blipFill>
        <p:spPr bwMode="auto">
          <a:xfrm>
            <a:off x="251520" y="764704"/>
            <a:ext cx="8656871" cy="489654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911419" y="1268760"/>
            <a:ext cx="7457524"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Punkt-Sehschärfe: Hierbei handelt es sich um das Erkennen eines Einzelpunktes ohne Trennung oder Beurteilung der Relativposition von zwei Objekten (1 Bogenminute = 1/60</a:t>
            </a:r>
            <a:r>
              <a:rPr lang="de-AT" sz="2000" dirty="0" smtClean="0"/>
              <a:t>°)</a:t>
            </a:r>
            <a:endParaRPr lang="de-AT" sz="2000" dirty="0" smtClean="0"/>
          </a:p>
          <a:p>
            <a:pPr>
              <a:lnSpc>
                <a:spcPct val="120000"/>
              </a:lnSpc>
              <a:buClr>
                <a:schemeClr val="accent6"/>
              </a:buClr>
              <a:buSzPct val="150000"/>
            </a:pPr>
            <a:r>
              <a:rPr lang="de-AT" sz="2000" dirty="0" smtClean="0"/>
              <a:t>Gitter-Sehschärfe/Auflösungs-Sehschärfe: Hier werden die Abstände zwischen zwei Objekten erkannt und verknüpft, wobei bestimmte Leuchtdichteunterschiede zwischen Objektstrukturen (hell/dunkel) erkannt werden. Das menschliche Auge nimmt also Balken- oder Gittermuster und keine grauen Flächen wahr (1-2 Bogenminuten</a:t>
            </a:r>
            <a:r>
              <a:rPr lang="de-AT" sz="2000" dirty="0" smtClean="0"/>
              <a:t>)</a:t>
            </a:r>
            <a:endParaRPr lang="de-AT" sz="2000" dirty="0" smtClean="0"/>
          </a:p>
          <a:p>
            <a:pPr>
              <a:lnSpc>
                <a:spcPct val="120000"/>
              </a:lnSpc>
              <a:buClr>
                <a:schemeClr val="accent6"/>
              </a:buClr>
              <a:buSzPct val="150000"/>
            </a:pPr>
            <a:r>
              <a:rPr lang="de-AT" sz="2000" dirty="0" smtClean="0"/>
              <a:t>Buchstaben-Sehschärfe/Erkennungs-Sehschärfe: Diese Methode zur Bestimmung der Sehschärfe ist vor allem vom Augenarzt oder Optiker bekannt, wird deshalb im klinischen Sprachgebrauch auch als „</a:t>
            </a:r>
            <a:r>
              <a:rPr lang="de-AT" sz="2000" dirty="0" err="1" smtClean="0"/>
              <a:t>Visus</a:t>
            </a:r>
            <a:r>
              <a:rPr lang="de-AT" sz="2000" dirty="0" smtClean="0"/>
              <a:t>“ bezeichnet und definiert sich über den kleinsten Winkel, unter dem ein Objekt in seiner Form erkannt werden kann (5 Bogenminuten</a:t>
            </a:r>
            <a:r>
              <a:rPr lang="de-AT" sz="2000" dirty="0" smtClean="0"/>
              <a:t>)</a:t>
            </a:r>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Sehschärfe</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Der Mensch kann etwa 200 Farbtöne und ungefähr 20 Millionen Farben unterscheiden. Grundsätzlich ist festzustellen, dass die Farbe als solche eine Empfindungsgröße darstellt und somit generell subjektiven Charakter besitzt</a:t>
            </a:r>
            <a:r>
              <a:rPr lang="de-AT" sz="2000" dirty="0" smtClean="0"/>
              <a:t>.</a:t>
            </a:r>
          </a:p>
          <a:p>
            <a:pPr>
              <a:lnSpc>
                <a:spcPct val="120000"/>
              </a:lnSpc>
              <a:buClr>
                <a:schemeClr val="accent6"/>
              </a:buClr>
              <a:buSzPct val="150000"/>
            </a:pPr>
            <a:r>
              <a:rPr lang="de-AT" sz="2000" dirty="0" smtClean="0"/>
              <a:t>Die physikalischen Einheiten im Bereich der Wahrnehmung sind zwar generell messbar, dennoch ist das, was wir als Schärfe, Kontrast, Licht oder Farbe empfinden und einschätzen, vielmehr eine subjektive oder gar emotionale Größe, die parallel zur individuellen Beschaffenheit und Funktionalität des menschlichen Auges sowie Gehirns verläuft</a:t>
            </a:r>
            <a:r>
              <a:rPr lang="de-AT" sz="2000" dirty="0" smtClean="0"/>
              <a:t>.</a:t>
            </a:r>
          </a:p>
          <a:p>
            <a:pPr>
              <a:lnSpc>
                <a:spcPct val="120000"/>
              </a:lnSpc>
              <a:buClr>
                <a:schemeClr val="accent6"/>
              </a:buClr>
              <a:buSzPct val="150000"/>
              <a:buNone/>
            </a:pPr>
            <a:endParaRPr lang="de-AT" sz="2000" dirty="0" smtClean="0"/>
          </a:p>
          <a:p>
            <a:pPr algn="ctr">
              <a:lnSpc>
                <a:spcPct val="120000"/>
              </a:lnSpc>
              <a:buClr>
                <a:schemeClr val="accent6"/>
              </a:buClr>
              <a:buSzPct val="150000"/>
              <a:buNone/>
            </a:pPr>
            <a:r>
              <a:rPr lang="de-AT" sz="2000" dirty="0" smtClean="0"/>
              <a:t>„</a:t>
            </a:r>
            <a:r>
              <a:rPr lang="de-AT" sz="2000" dirty="0" smtClean="0"/>
              <a:t>Es ist nicht das Licht, das farbig ist</a:t>
            </a:r>
            <a:r>
              <a:rPr lang="de-AT" sz="2000" dirty="0" smtClean="0"/>
              <a:t>.“  (Isaac Newton)</a:t>
            </a:r>
          </a:p>
          <a:p>
            <a:pPr algn="ctr">
              <a:lnSpc>
                <a:spcPct val="120000"/>
              </a:lnSpc>
              <a:buClr>
                <a:schemeClr val="accent6"/>
              </a:buClr>
              <a:buSzPct val="150000"/>
              <a:buNone/>
            </a:pPr>
            <a:endParaRPr lang="de-AT" sz="2000" dirty="0" smtClean="0"/>
          </a:p>
          <a:p>
            <a:pPr>
              <a:lnSpc>
                <a:spcPct val="120000"/>
              </a:lnSpc>
              <a:buClr>
                <a:schemeClr val="accent6"/>
              </a:buClr>
              <a:buSzPct val="150000"/>
            </a:pPr>
            <a:r>
              <a:rPr lang="de-AT" sz="2000" dirty="0" smtClean="0"/>
              <a:t>Die Farbe, die ein Mensch sieht, muss nicht zwangsläufig dieselbe sein, die von einem anderen Menschen als solche definiert wird.</a:t>
            </a: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Farbwahrnehmung</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352928" cy="5289451"/>
          </a:xfrm>
        </p:spPr>
        <p:txBody>
          <a:bodyPr vert="horz" lIns="91440" tIns="45720" rIns="91440" bIns="45720" rtlCol="0">
            <a:noAutofit/>
          </a:bodyPr>
          <a:lstStyle/>
          <a:p>
            <a:pPr>
              <a:lnSpc>
                <a:spcPct val="120000"/>
              </a:lnSpc>
              <a:buClr>
                <a:schemeClr val="accent6"/>
              </a:buClr>
              <a:buSzPct val="150000"/>
            </a:pPr>
            <a:r>
              <a:rPr lang="de-AT" sz="2000" dirty="0" smtClean="0"/>
              <a:t>Farbe ist </a:t>
            </a:r>
            <a:r>
              <a:rPr lang="de-AT" sz="2000" dirty="0" smtClean="0"/>
              <a:t>eine </a:t>
            </a:r>
            <a:r>
              <a:rPr lang="de-AT" sz="2000" dirty="0" smtClean="0"/>
              <a:t>Sinneswahrnehmung, ausgelöst durch einen </a:t>
            </a:r>
            <a:r>
              <a:rPr lang="de-AT" sz="2000" dirty="0" err="1" smtClean="0"/>
              <a:t>Farbreiz</a:t>
            </a:r>
            <a:r>
              <a:rPr lang="de-AT" sz="2000" dirty="0" smtClean="0"/>
              <a:t> aus der Lichtstrahlung, der wiederum Ursache für die sogenannte </a:t>
            </a:r>
            <a:r>
              <a:rPr lang="de-AT" sz="2000" b="1" dirty="0" smtClean="0">
                <a:solidFill>
                  <a:srgbClr val="0070C0"/>
                </a:solidFill>
              </a:rPr>
              <a:t>Farbvalenz (den Farbwert) </a:t>
            </a:r>
            <a:r>
              <a:rPr lang="de-AT" sz="2000" dirty="0" smtClean="0"/>
              <a:t>ist, deren Wirkung die Farbwahrnehmung darstellt. </a:t>
            </a:r>
          </a:p>
          <a:p>
            <a:pPr>
              <a:lnSpc>
                <a:spcPct val="120000"/>
              </a:lnSpc>
              <a:buClr>
                <a:schemeClr val="accent6"/>
              </a:buClr>
              <a:buSzPct val="150000"/>
            </a:pPr>
            <a:r>
              <a:rPr lang="de-AT" sz="2000" dirty="0" smtClean="0"/>
              <a:t>Die </a:t>
            </a:r>
            <a:r>
              <a:rPr lang="de-AT" sz="2000" dirty="0" err="1" smtClean="0"/>
              <a:t>Graßmannschen</a:t>
            </a:r>
            <a:r>
              <a:rPr lang="de-AT" sz="2000" dirty="0" smtClean="0"/>
              <a:t> </a:t>
            </a:r>
            <a:r>
              <a:rPr lang="de-AT" sz="2000" dirty="0" smtClean="0"/>
              <a:t>Gesetze </a:t>
            </a:r>
            <a:r>
              <a:rPr lang="de-AT" sz="2000" dirty="0" smtClean="0"/>
              <a:t>definieren die Farbvalenz als eine dreidimensionale Größe, </a:t>
            </a:r>
            <a:r>
              <a:rPr lang="de-AT" sz="2000" dirty="0" smtClean="0"/>
              <a:t>bestehend aus</a:t>
            </a:r>
          </a:p>
          <a:p>
            <a:pPr lvl="1">
              <a:lnSpc>
                <a:spcPct val="120000"/>
              </a:lnSpc>
              <a:buClr>
                <a:schemeClr val="accent6"/>
              </a:buClr>
              <a:buSzPct val="150000"/>
            </a:pPr>
            <a:r>
              <a:rPr lang="de-AT" sz="2000" dirty="0" smtClean="0"/>
              <a:t>Grundfarbe </a:t>
            </a:r>
            <a:r>
              <a:rPr lang="de-AT" sz="2000" dirty="0" smtClean="0"/>
              <a:t>(Spektralfarbe</a:t>
            </a:r>
            <a:r>
              <a:rPr lang="de-AT" sz="2000" dirty="0" smtClean="0"/>
              <a:t>)</a:t>
            </a:r>
          </a:p>
          <a:p>
            <a:pPr lvl="1">
              <a:lnSpc>
                <a:spcPct val="120000"/>
              </a:lnSpc>
              <a:buClr>
                <a:schemeClr val="accent6"/>
              </a:buClr>
              <a:buSzPct val="150000"/>
            </a:pPr>
            <a:r>
              <a:rPr lang="de-AT" sz="2000" dirty="0" smtClean="0"/>
              <a:t>Farbintensität und</a:t>
            </a:r>
          </a:p>
          <a:p>
            <a:pPr lvl="1">
              <a:lnSpc>
                <a:spcPct val="120000"/>
              </a:lnSpc>
              <a:buClr>
                <a:schemeClr val="accent6"/>
              </a:buClr>
              <a:buSzPct val="150000"/>
            </a:pPr>
            <a:r>
              <a:rPr lang="de-AT" sz="2000" dirty="0" smtClean="0"/>
              <a:t>Weißintensität </a:t>
            </a:r>
          </a:p>
          <a:p>
            <a:pPr>
              <a:lnSpc>
                <a:spcPct val="120000"/>
              </a:lnSpc>
              <a:buClr>
                <a:schemeClr val="accent6"/>
              </a:buClr>
              <a:buSzPct val="150000"/>
            </a:pPr>
            <a:r>
              <a:rPr lang="de-AT" sz="2000" dirty="0" smtClean="0"/>
              <a:t>Darauf </a:t>
            </a:r>
            <a:r>
              <a:rPr lang="de-AT" sz="2000" dirty="0" smtClean="0"/>
              <a:t>aufbauend werden diese drei Grundgrößen heute im Zusammenhang mit dem HSV-Farbraum, den CIE-Primärvalenzen oder den Werten CMY und RGB verwendet. RGB ist die Abkürzung für Rot, Grün, Blau. Diese drei Farbwerte stellen die Primärvalenzen beziehungsweise Primärfarben dar, also jene drei spektral reinen Farben, die sich nicht aus den jeweils anderen herstellen (mischen) </a:t>
            </a:r>
            <a:r>
              <a:rPr lang="de-AT" sz="2000" dirty="0" smtClean="0"/>
              <a:t>lassen</a:t>
            </a:r>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Farbwahrnehmung</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Helmholtz </a:t>
            </a:r>
            <a:r>
              <a:rPr lang="de-AT" sz="2000" dirty="0" smtClean="0"/>
              <a:t>erkannte, dass die Farbvalenz durch Farbton, Sättigung und Helligkeit gekennzeichnet ist. </a:t>
            </a:r>
            <a:endParaRPr lang="de-AT" sz="2000" dirty="0" smtClean="0"/>
          </a:p>
          <a:p>
            <a:pPr>
              <a:lnSpc>
                <a:spcPct val="120000"/>
              </a:lnSpc>
              <a:buClr>
                <a:schemeClr val="accent6"/>
              </a:buClr>
              <a:buSzPct val="150000"/>
            </a:pPr>
            <a:endParaRPr lang="de-AT" sz="800" dirty="0" smtClean="0"/>
          </a:p>
          <a:p>
            <a:pPr>
              <a:lnSpc>
                <a:spcPct val="120000"/>
              </a:lnSpc>
              <a:buClr>
                <a:schemeClr val="accent6"/>
              </a:buClr>
              <a:buSzPct val="150000"/>
            </a:pPr>
            <a:r>
              <a:rPr lang="de-AT" sz="2000" dirty="0" smtClean="0"/>
              <a:t>So </a:t>
            </a:r>
            <a:r>
              <a:rPr lang="de-AT" sz="2000" dirty="0" smtClean="0"/>
              <a:t>lässt sich die „Farbe“ nach ihrem Helligkeitsanteil (engl. </a:t>
            </a:r>
            <a:r>
              <a:rPr lang="de-AT" sz="2000" dirty="0" err="1" smtClean="0"/>
              <a:t>luminance</a:t>
            </a:r>
            <a:r>
              <a:rPr lang="de-AT" sz="2000" dirty="0" smtClean="0"/>
              <a:t>) und der </a:t>
            </a:r>
            <a:r>
              <a:rPr lang="de-AT" sz="2000" dirty="0" err="1" smtClean="0"/>
              <a:t>Farbart</a:t>
            </a:r>
            <a:r>
              <a:rPr lang="de-AT" sz="2000" dirty="0" smtClean="0"/>
              <a:t> unterscheiden. </a:t>
            </a:r>
            <a:endParaRPr lang="de-AT" sz="2000" dirty="0" smtClean="0"/>
          </a:p>
          <a:p>
            <a:pPr>
              <a:lnSpc>
                <a:spcPct val="120000"/>
              </a:lnSpc>
              <a:buClr>
                <a:schemeClr val="accent6"/>
              </a:buClr>
              <a:buSzPct val="150000"/>
            </a:pPr>
            <a:endParaRPr lang="de-AT" sz="900" dirty="0" smtClean="0"/>
          </a:p>
          <a:p>
            <a:pPr>
              <a:lnSpc>
                <a:spcPct val="120000"/>
              </a:lnSpc>
              <a:buClr>
                <a:schemeClr val="accent6"/>
              </a:buClr>
              <a:buSzPct val="150000"/>
            </a:pPr>
            <a:r>
              <a:rPr lang="de-AT" sz="2000" dirty="0" smtClean="0"/>
              <a:t>Diese </a:t>
            </a:r>
            <a:r>
              <a:rPr lang="de-AT" sz="2000" dirty="0" smtClean="0"/>
              <a:t>setzt sich aus dem durch die Wellenlänge des Lichtes bestimmten Farbton (engl. hue) und der Farbsättigung (engl. </a:t>
            </a:r>
            <a:r>
              <a:rPr lang="de-AT" sz="2000" dirty="0" err="1" smtClean="0"/>
              <a:t>saturation</a:t>
            </a:r>
            <a:r>
              <a:rPr lang="de-AT" sz="2000" dirty="0" smtClean="0"/>
              <a:t>) zusammen, die durch den zugemischten Weißanteil entsteht. </a:t>
            </a:r>
            <a:endParaRPr lang="de-AT" sz="2000" dirty="0" smtClean="0"/>
          </a:p>
          <a:p>
            <a:pPr>
              <a:lnSpc>
                <a:spcPct val="120000"/>
              </a:lnSpc>
              <a:buClr>
                <a:schemeClr val="accent6"/>
              </a:buClr>
              <a:buSzPct val="150000"/>
            </a:pPr>
            <a:endParaRPr lang="de-AT" sz="800" dirty="0" smtClean="0"/>
          </a:p>
          <a:p>
            <a:pPr>
              <a:lnSpc>
                <a:spcPct val="120000"/>
              </a:lnSpc>
              <a:buClr>
                <a:schemeClr val="accent6"/>
              </a:buClr>
              <a:buSzPct val="150000"/>
            </a:pPr>
            <a:r>
              <a:rPr lang="de-AT" sz="2000" dirty="0" smtClean="0"/>
              <a:t>Insofern </a:t>
            </a:r>
            <a:r>
              <a:rPr lang="de-AT" sz="2000" dirty="0" smtClean="0"/>
              <a:t>ist der Begriff „Farbe“ nicht korrekt. Es müsste vielmehr „Buntheit“ heißen, da die sogenannten Farbnuancen in erster Linie etwas mit der Helligkeit zu tun haben. Im Umkehrschluss verwendet man bei Grauwerten in der Fachsprache die Bezeichnung „unbunte Farben“.</a:t>
            </a: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Farbwahrnehmung</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Farbe ist </a:t>
            </a:r>
            <a:r>
              <a:rPr lang="de-AT" sz="2000" dirty="0" smtClean="0"/>
              <a:t>abhängig </a:t>
            </a:r>
            <a:r>
              <a:rPr lang="de-AT" sz="2000" dirty="0" smtClean="0"/>
              <a:t>vom Licht beziehungsweise dessen Wellenlänge sowie </a:t>
            </a:r>
            <a:r>
              <a:rPr lang="de-AT" sz="2000" dirty="0" smtClean="0"/>
              <a:t>Frequenzbereich </a:t>
            </a:r>
          </a:p>
          <a:p>
            <a:pPr>
              <a:lnSpc>
                <a:spcPct val="120000"/>
              </a:lnSpc>
              <a:buClr>
                <a:schemeClr val="accent6"/>
              </a:buClr>
              <a:buSzPct val="150000"/>
            </a:pPr>
            <a:r>
              <a:rPr lang="de-AT" sz="2000" dirty="0" smtClean="0"/>
              <a:t>Es </a:t>
            </a:r>
            <a:r>
              <a:rPr lang="de-AT" sz="2000" dirty="0" smtClean="0"/>
              <a:t>ist nicht möglich, Farben als absolute Größen darzustellen, sondern lediglich als </a:t>
            </a:r>
            <a:r>
              <a:rPr lang="de-AT" sz="2000" dirty="0" smtClean="0"/>
              <a:t>Vergleich</a:t>
            </a:r>
          </a:p>
          <a:p>
            <a:pPr>
              <a:lnSpc>
                <a:spcPct val="120000"/>
              </a:lnSpc>
              <a:buClr>
                <a:schemeClr val="accent6"/>
              </a:buClr>
              <a:buSzPct val="150000"/>
            </a:pPr>
            <a:r>
              <a:rPr lang="de-AT" sz="2000" dirty="0" smtClean="0"/>
              <a:t> </a:t>
            </a:r>
            <a:r>
              <a:rPr lang="de-AT" sz="2000" dirty="0" smtClean="0"/>
              <a:t>Hierzu werden die sogenannten Spektralfarben zugrunde gelegt, die gern mit dem atmosphärisch-optischen Phänomen des Regenbogens in Verbindung gebracht </a:t>
            </a:r>
            <a:r>
              <a:rPr lang="de-AT" sz="2000" dirty="0" smtClean="0"/>
              <a:t>werden</a:t>
            </a:r>
          </a:p>
          <a:p>
            <a:pPr>
              <a:lnSpc>
                <a:spcPct val="120000"/>
              </a:lnSpc>
              <a:buClr>
                <a:schemeClr val="accent6"/>
              </a:buClr>
              <a:buSzPct val="150000"/>
            </a:pPr>
            <a:r>
              <a:rPr lang="de-AT" sz="2000" dirty="0" smtClean="0"/>
              <a:t>Bei </a:t>
            </a:r>
            <a:r>
              <a:rPr lang="de-AT" sz="2000" dirty="0" smtClean="0"/>
              <a:t>der Spektralfarbe handelt es sich um einen Farbeindruck, der aus einem Teilbereich des für den Menschen sichtbaren Lichtspektrums erzeugt wird, wobei die Wellenlängenbereiche lückenlos aneinanderstoßen. Deshalb gibt es theoretisch unendlich viele Spektralfarben, dennoch werden grundsätzlich nur die sieben „Regenbogenfarben“ Rot, Orange, Gelb, Grün, Blau, Indigo und Violett im Farbspektrum verwendet.</a:t>
            </a: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Farbfrequenzen</a:t>
            </a:r>
            <a:r>
              <a:rPr lang="en-GB" altLang="de-DE" sz="2600" b="1" dirty="0" smtClean="0">
                <a:solidFill>
                  <a:schemeClr val="tx2"/>
                </a:solidFill>
                <a:latin typeface="+mn-lt"/>
                <a:ea typeface="+mn-ea"/>
                <a:cs typeface="+mn-cs"/>
              </a:rPr>
              <a:t> und </a:t>
            </a:r>
            <a:r>
              <a:rPr lang="en-GB" altLang="de-DE" sz="2600" b="1" dirty="0" err="1" smtClean="0">
                <a:solidFill>
                  <a:schemeClr val="tx2"/>
                </a:solidFill>
                <a:latin typeface="+mn-lt"/>
                <a:ea typeface="+mn-ea"/>
                <a:cs typeface="+mn-cs"/>
              </a:rPr>
              <a:t>Wellenlängen</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Der Mensch kann etwa 200 Farbtöne und ungefähr 20 Millionen Farben unterscheiden. Grundsätzlich ist festzustellen, dass die Farbe als solche eine Empfindungsgröße darstellt und somit generell subjektiven Charakter besitzt</a:t>
            </a:r>
            <a:r>
              <a:rPr lang="de-AT" sz="2000" dirty="0" smtClean="0"/>
              <a:t>.</a:t>
            </a:r>
          </a:p>
        </p:txBody>
      </p:sp>
      <p:pic>
        <p:nvPicPr>
          <p:cNvPr id="61442" name="Picture 2"/>
          <p:cNvPicPr>
            <a:picLocks noChangeAspect="1" noChangeArrowheads="1"/>
          </p:cNvPicPr>
          <p:nvPr/>
        </p:nvPicPr>
        <p:blipFill>
          <a:blip r:embed="rId2" cstate="print"/>
          <a:srcRect/>
          <a:stretch>
            <a:fillRect/>
          </a:stretch>
        </p:blipFill>
        <p:spPr bwMode="auto">
          <a:xfrm>
            <a:off x="0" y="2852936"/>
            <a:ext cx="9006974" cy="3024336"/>
          </a:xfrm>
          <a:prstGeom prst="rect">
            <a:avLst/>
          </a:prstGeom>
          <a:noFill/>
          <a:ln w="9525">
            <a:noFill/>
            <a:miter lim="800000"/>
            <a:headEnd/>
            <a:tailEnd/>
          </a:ln>
        </p:spPr>
      </p:pic>
      <p:sp>
        <p:nvSpPr>
          <p:cNvPr id="6" name="Rectangle 2"/>
          <p:cNvSpPr txBox="1">
            <a:spLocks noChangeArrowheads="1"/>
          </p:cNvSpPr>
          <p:nvPr/>
        </p:nvSpPr>
        <p:spPr>
          <a:xfrm>
            <a:off x="457200" y="374292"/>
            <a:ext cx="8229600" cy="492443"/>
          </a:xfrm>
          <a:prstGeom prst="rect">
            <a:avLst/>
          </a:prstGeom>
          <a:noFill/>
          <a:ln w="12700">
            <a:noFill/>
            <a:miter lim="800000"/>
            <a:headEnd type="none" w="sm" len="sm"/>
            <a:tailEnd type="none" w="sm" len="sm"/>
          </a:ln>
        </p:spPr>
        <p:txBody>
          <a:bodyPr vert="horz"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de-DE" sz="2600" b="1" i="0" u="none" strike="noStrike" kern="1200" cap="none" spc="0" normalizeH="0" baseline="0" noProof="0" smtClean="0">
                <a:ln>
                  <a:noFill/>
                </a:ln>
                <a:solidFill>
                  <a:schemeClr val="tx2"/>
                </a:solidFill>
                <a:effectLst/>
                <a:uLnTx/>
                <a:uFillTx/>
                <a:latin typeface="+mn-lt"/>
                <a:ea typeface="+mn-ea"/>
                <a:cs typeface="+mn-cs"/>
              </a:rPr>
              <a:t>Farbfrequenzen und Wellenlängen</a:t>
            </a:r>
            <a:endParaRPr kumimoji="0" lang="en-GB" altLang="de-DE" sz="26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Wer </a:t>
            </a:r>
            <a:r>
              <a:rPr lang="de-AT" sz="2000" dirty="0" smtClean="0"/>
              <a:t>schon einmal mit einem Grafikprogramm gearbeitet hat, kennt diese Farben aus der Praxis und weiß, dass sie sich beliebig mischen lassen. Wird der Farbwert eines Objektes auf eins gesetzt, färbt sich dieses schwarz. Werden alle drei Farbwerte (R = B = G) gleichmäßig um 50 Prozent erhöht, ergibt das die (unbunte) Farbe Grau. Setzt man zwei der drei Farbewerte auf 0 Prozent und die dritte auf 100 Prozent, ergibt sich daraus eine der drei Primärfarben</a:t>
            </a:r>
            <a:r>
              <a:rPr lang="de-AT" sz="2000" dirty="0" smtClean="0"/>
              <a:t>.</a:t>
            </a:r>
          </a:p>
          <a:p>
            <a:pPr>
              <a:lnSpc>
                <a:spcPct val="120000"/>
              </a:lnSpc>
              <a:buClr>
                <a:schemeClr val="accent6"/>
              </a:buClr>
              <a:buSzPct val="150000"/>
            </a:pPr>
            <a:r>
              <a:rPr lang="de-AT" sz="2000" dirty="0" smtClean="0"/>
              <a:t>Werden die drei Primärfarben Rot, Grün und Blau in geeigneter Helligkeit addiert, entsteht die Farbempfindung Weiß. </a:t>
            </a:r>
            <a:endParaRPr lang="de-AT" sz="2000" dirty="0" smtClean="0"/>
          </a:p>
          <a:p>
            <a:pPr>
              <a:lnSpc>
                <a:spcPct val="120000"/>
              </a:lnSpc>
              <a:buClr>
                <a:schemeClr val="accent6"/>
              </a:buClr>
              <a:buSzPct val="150000"/>
            </a:pPr>
            <a:r>
              <a:rPr lang="de-AT" sz="2000" dirty="0" smtClean="0"/>
              <a:t>Die </a:t>
            </a:r>
            <a:r>
              <a:rPr lang="de-AT" sz="2000" dirty="0" smtClean="0"/>
              <a:t>Summen aus zwei Primärfarben bewirken die Empfindungen Gelb, Cyan und Magenta (Sekundärfarben). </a:t>
            </a:r>
            <a:endParaRPr lang="de-AT" sz="2000" dirty="0" smtClean="0"/>
          </a:p>
          <a:p>
            <a:pPr>
              <a:lnSpc>
                <a:spcPct val="120000"/>
              </a:lnSpc>
              <a:buClr>
                <a:schemeClr val="accent6"/>
              </a:buClr>
              <a:buSzPct val="150000"/>
            </a:pP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smtClean="0">
                <a:solidFill>
                  <a:schemeClr val="tx2"/>
                </a:solidFill>
                <a:latin typeface="+mn-lt"/>
                <a:ea typeface="+mn-ea"/>
                <a:cs typeface="+mn-cs"/>
              </a:rPr>
              <a:t>Additive </a:t>
            </a:r>
            <a:r>
              <a:rPr lang="en-GB" altLang="de-DE" sz="2600" b="1" dirty="0" err="1" smtClean="0">
                <a:solidFill>
                  <a:schemeClr val="tx2"/>
                </a:solidFill>
                <a:latin typeface="+mn-lt"/>
                <a:ea typeface="+mn-ea"/>
                <a:cs typeface="+mn-cs"/>
              </a:rPr>
              <a:t>Farbmischung</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268760"/>
            <a:ext cx="8229600" cy="5145435"/>
          </a:xfrm>
        </p:spPr>
        <p:txBody>
          <a:bodyPr vert="horz" lIns="91440" tIns="45720" rIns="91440" bIns="45720" rtlCol="0">
            <a:noAutofit/>
          </a:bodyPr>
          <a:lstStyle/>
          <a:p>
            <a:pPr>
              <a:lnSpc>
                <a:spcPct val="120000"/>
              </a:lnSpc>
              <a:buClr>
                <a:schemeClr val="accent6"/>
              </a:buClr>
              <a:buSzPct val="150000"/>
            </a:pPr>
            <a:r>
              <a:rPr lang="de-AT" sz="2000" dirty="0" smtClean="0"/>
              <a:t>Additive Farbmischung ist die Erzeugung einer neuen Farbe durch das Mischen von Licht mit verschiedenen </a:t>
            </a:r>
            <a:r>
              <a:rPr lang="de-AT" sz="2000" dirty="0" smtClean="0"/>
              <a:t>Wellenlängen.</a:t>
            </a:r>
          </a:p>
          <a:p>
            <a:pPr>
              <a:lnSpc>
                <a:spcPct val="120000"/>
              </a:lnSpc>
              <a:buClr>
                <a:schemeClr val="accent6"/>
              </a:buClr>
              <a:buSzPct val="150000"/>
            </a:pPr>
            <a:r>
              <a:rPr lang="de-AT" sz="2000" dirty="0" smtClean="0"/>
              <a:t>W</a:t>
            </a:r>
            <a:r>
              <a:rPr lang="de-AT" sz="2000" dirty="0" smtClean="0"/>
              <a:t>erden </a:t>
            </a:r>
            <a:r>
              <a:rPr lang="de-AT" sz="2000" dirty="0" smtClean="0"/>
              <a:t>die drei Primärfarben Rot, Grün und Blau in geeigneter Helligkeit addiert, entsteht die Farbempfindung Weiß. </a:t>
            </a:r>
            <a:endParaRPr lang="de-AT" sz="2000" dirty="0" smtClean="0"/>
          </a:p>
          <a:p>
            <a:pPr>
              <a:lnSpc>
                <a:spcPct val="120000"/>
              </a:lnSpc>
              <a:buClr>
                <a:schemeClr val="accent6"/>
              </a:buClr>
              <a:buSzPct val="150000"/>
            </a:pPr>
            <a:r>
              <a:rPr lang="de-AT" sz="2000" dirty="0" smtClean="0"/>
              <a:t>Addiert man all </a:t>
            </a:r>
            <a:r>
              <a:rPr lang="de-AT" sz="2000" dirty="0" smtClean="0"/>
              <a:t>die verschiedenen Wellenlängen des </a:t>
            </a:r>
            <a:r>
              <a:rPr lang="de-AT" sz="2000" dirty="0" smtClean="0"/>
              <a:t>Sonnenlichts, </a:t>
            </a:r>
            <a:r>
              <a:rPr lang="de-AT" sz="2000" dirty="0" smtClean="0"/>
              <a:t>sehen wir weißes Licht und nicht viele einzelne Farben. Man nennt das additive Farbmischung, weil alle Wellenlängen immer noch unsere Augen erreichen. Es ist die Kombination der verschiedenen Wellenlängen, die die Vielfalt der Farben erzeugt.</a:t>
            </a: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smtClean="0">
                <a:solidFill>
                  <a:schemeClr val="tx2"/>
                </a:solidFill>
                <a:latin typeface="+mn-lt"/>
                <a:ea typeface="+mn-ea"/>
                <a:cs typeface="+mn-cs"/>
              </a:rPr>
              <a:t>Additive </a:t>
            </a:r>
            <a:r>
              <a:rPr lang="en-GB" altLang="de-DE" sz="2600" b="1" dirty="0" err="1" smtClean="0">
                <a:solidFill>
                  <a:schemeClr val="tx2"/>
                </a:solidFill>
                <a:latin typeface="+mn-lt"/>
                <a:ea typeface="+mn-ea"/>
                <a:cs typeface="+mn-cs"/>
              </a:rPr>
              <a:t>Farbmischung</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smtClean="0">
                <a:solidFill>
                  <a:schemeClr val="tx2"/>
                </a:solidFill>
                <a:latin typeface="+mn-lt"/>
                <a:ea typeface="+mn-ea"/>
                <a:cs typeface="+mn-cs"/>
              </a:rPr>
              <a:t>Additive </a:t>
            </a:r>
            <a:r>
              <a:rPr lang="en-GB" altLang="de-DE" sz="2600" b="1" dirty="0" err="1" smtClean="0">
                <a:solidFill>
                  <a:schemeClr val="tx2"/>
                </a:solidFill>
                <a:latin typeface="+mn-lt"/>
                <a:ea typeface="+mn-ea"/>
                <a:cs typeface="+mn-cs"/>
              </a:rPr>
              <a:t>Farbmischung</a:t>
            </a:r>
            <a:endParaRPr lang="en-GB" altLang="de-DE" sz="2600" b="1" dirty="0">
              <a:solidFill>
                <a:schemeClr val="tx2"/>
              </a:solidFill>
              <a:latin typeface="+mn-lt"/>
              <a:ea typeface="+mn-ea"/>
              <a:cs typeface="+mn-cs"/>
            </a:endParaRPr>
          </a:p>
        </p:txBody>
      </p:sp>
      <p:pic>
        <p:nvPicPr>
          <p:cNvPr id="80898" name="Picture 2" descr="undefined"/>
          <p:cNvPicPr>
            <a:picLocks noChangeAspect="1" noChangeArrowheads="1"/>
          </p:cNvPicPr>
          <p:nvPr/>
        </p:nvPicPr>
        <p:blipFill>
          <a:blip r:embed="rId2" cstate="print"/>
          <a:srcRect t="12918" b="12918"/>
          <a:stretch>
            <a:fillRect/>
          </a:stretch>
        </p:blipFill>
        <p:spPr bwMode="auto">
          <a:xfrm>
            <a:off x="1907704" y="1102304"/>
            <a:ext cx="5400600" cy="4005319"/>
          </a:xfrm>
          <a:prstGeom prst="rect">
            <a:avLst/>
          </a:prstGeom>
          <a:noFill/>
        </p:spPr>
      </p:pic>
      <p:sp>
        <p:nvSpPr>
          <p:cNvPr id="7" name="Rechteck 6"/>
          <p:cNvSpPr/>
          <p:nvPr/>
        </p:nvSpPr>
        <p:spPr>
          <a:xfrm>
            <a:off x="1763688" y="5385410"/>
            <a:ext cx="6084168" cy="707886"/>
          </a:xfrm>
          <a:prstGeom prst="rect">
            <a:avLst/>
          </a:prstGeom>
        </p:spPr>
        <p:txBody>
          <a:bodyPr wrap="square">
            <a:spAutoFit/>
          </a:bodyPr>
          <a:lstStyle/>
          <a:p>
            <a:r>
              <a:rPr lang="de-AT" sz="2000" b="1" dirty="0" smtClean="0"/>
              <a:t>Weiß</a:t>
            </a:r>
            <a:r>
              <a:rPr lang="de-AT" sz="2000" dirty="0" smtClean="0"/>
              <a:t>: </a:t>
            </a:r>
            <a:r>
              <a:rPr lang="de-AT" sz="2000" dirty="0" smtClean="0"/>
              <a:t>Ergibt sich aus der Kombination aller Farben</a:t>
            </a:r>
          </a:p>
          <a:p>
            <a:r>
              <a:rPr lang="de-AT" sz="2000" b="1" dirty="0" smtClean="0"/>
              <a:t>Schwarz</a:t>
            </a:r>
            <a:r>
              <a:rPr lang="de-AT" sz="2000" dirty="0" smtClean="0"/>
              <a:t>: Ergibt sich aus der Abwesenheit aller Farben</a:t>
            </a:r>
            <a:endParaRPr lang="de-AT"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latin typeface="+mj-lt"/>
              </a:rPr>
              <a:t>Es gibt </a:t>
            </a:r>
            <a:r>
              <a:rPr lang="de-AT" sz="2000" b="1" dirty="0" smtClean="0">
                <a:solidFill>
                  <a:srgbClr val="0070C0"/>
                </a:solidFill>
                <a:latin typeface="+mj-lt"/>
              </a:rPr>
              <a:t>drei Typen von Zapfen</a:t>
            </a:r>
            <a:r>
              <a:rPr lang="de-AT" sz="2000" dirty="0" smtClean="0">
                <a:latin typeface="+mj-lt"/>
              </a:rPr>
              <a:t>, die jeweils am empfindlichsten auf rotes, grünes oder blaues Licht reagieren. </a:t>
            </a:r>
          </a:p>
          <a:p>
            <a:pPr>
              <a:lnSpc>
                <a:spcPct val="120000"/>
              </a:lnSpc>
              <a:buClr>
                <a:schemeClr val="accent6"/>
              </a:buClr>
              <a:buSzPct val="150000"/>
            </a:pPr>
            <a:r>
              <a:rPr lang="de-AT" sz="2000" dirty="0" smtClean="0">
                <a:latin typeface="+mj-lt"/>
              </a:rPr>
              <a:t>Die Empfindlichkeitsbereiche der drei Zapfentypen überschneiden sich stark. Die Empfindlichkeit aller drei Zapfentypen zusammen ergibt einen </a:t>
            </a:r>
            <a:r>
              <a:rPr lang="de-AT" sz="2000" b="1" dirty="0" smtClean="0">
                <a:solidFill>
                  <a:srgbClr val="0070C0"/>
                </a:solidFill>
                <a:latin typeface="+mj-lt"/>
              </a:rPr>
              <a:t>Spitzenwert im Grün-Bereich </a:t>
            </a:r>
            <a:r>
              <a:rPr lang="de-AT" sz="2000" dirty="0" smtClean="0">
                <a:latin typeface="+mj-lt"/>
              </a:rPr>
              <a:t>bei etwa 555 nm. </a:t>
            </a:r>
          </a:p>
          <a:p>
            <a:pPr>
              <a:lnSpc>
                <a:spcPct val="120000"/>
              </a:lnSpc>
              <a:buClr>
                <a:schemeClr val="accent6"/>
              </a:buClr>
              <a:buSzPct val="150000"/>
            </a:pPr>
            <a:r>
              <a:rPr lang="de-AT" sz="2000" dirty="0" smtClean="0"/>
              <a:t>Deshalb kann man z.B. Kompromisse bei LC-Displays machen und dem Grün-Kanal mehr Bits an Auflösung zuordnen als den Rot- oder Blau-Kanälen, ohne dass es dem Betrachter auffällt.</a:t>
            </a:r>
          </a:p>
          <a:p>
            <a:pPr>
              <a:lnSpc>
                <a:spcPct val="120000"/>
              </a:lnSpc>
              <a:buClr>
                <a:schemeClr val="accent6"/>
              </a:buClr>
              <a:buSzPct val="150000"/>
            </a:pPr>
            <a:r>
              <a:rPr lang="de-AT" sz="2000" dirty="0" smtClean="0"/>
              <a:t>Die Entdeckung der Rot-, Grün- und Blau-Zapfen knüpft an die Entwicklung der "</a:t>
            </a:r>
            <a:r>
              <a:rPr lang="de-AT" sz="2000" b="1" dirty="0" err="1" smtClean="0">
                <a:solidFill>
                  <a:srgbClr val="0070C0"/>
                </a:solidFill>
              </a:rPr>
              <a:t>Trichromatischen</a:t>
            </a:r>
            <a:r>
              <a:rPr lang="de-AT" sz="2000" b="1" dirty="0" smtClean="0">
                <a:solidFill>
                  <a:srgbClr val="0070C0"/>
                </a:solidFill>
              </a:rPr>
              <a:t> Farbtheorie</a:t>
            </a:r>
            <a:r>
              <a:rPr lang="de-AT" sz="2000" dirty="0" smtClean="0"/>
              <a:t>" an. Diese besagt, dass sich durch die Kombination von monochromatischem Licht mit Rot-, Grün- und Blau-Wellenlängen fast jede beliebige Lichtfarbe erzeugen lässt.</a:t>
            </a:r>
            <a:endParaRPr lang="de-AT" sz="2000" dirty="0" smtClean="0">
              <a:latin typeface="+mj-lt"/>
            </a:endParaRPr>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Grundlagen</a:t>
            </a:r>
            <a:r>
              <a:rPr lang="en-GB" altLang="de-DE" sz="2600" b="1" dirty="0" smtClean="0">
                <a:solidFill>
                  <a:schemeClr val="tx2"/>
                </a:solidFill>
                <a:latin typeface="+mn-lt"/>
                <a:ea typeface="+mn-ea"/>
                <a:cs typeface="+mn-cs"/>
              </a:rPr>
              <a:t> des </a:t>
            </a:r>
            <a:r>
              <a:rPr lang="en-GB" altLang="de-DE" sz="2600" b="1" dirty="0" err="1" smtClean="0">
                <a:solidFill>
                  <a:schemeClr val="tx2"/>
                </a:solidFill>
                <a:latin typeface="+mn-lt"/>
                <a:ea typeface="+mn-ea"/>
                <a:cs typeface="+mn-cs"/>
              </a:rPr>
              <a:t>Sehens</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Subtraktive Farbmischung (auch subtraktive Farbsynthese oder physikalische Farbmischung) entsteht, wenn von einer Lichtquelle bestimmte Anteile ihres Farbspektrums entfernt, also subtrahiert werden</a:t>
            </a:r>
            <a:r>
              <a:rPr lang="de-AT" sz="2000" dirty="0" smtClean="0"/>
              <a:t>. </a:t>
            </a:r>
          </a:p>
          <a:p>
            <a:pPr>
              <a:lnSpc>
                <a:spcPct val="120000"/>
              </a:lnSpc>
              <a:buClr>
                <a:schemeClr val="accent6"/>
              </a:buClr>
              <a:buSzPct val="150000"/>
            </a:pPr>
            <a:r>
              <a:rPr lang="de-AT" sz="2000" dirty="0" smtClean="0"/>
              <a:t>Sie </a:t>
            </a:r>
            <a:r>
              <a:rPr lang="de-AT" sz="2000" dirty="0" smtClean="0"/>
              <a:t>entsteht bei der unvollständigen Reflexion oder Remission von Licht durch die Oberfläche eines Körpers oder bei dem unvollständigen Durchgang von Licht durch einen Farbfilter (Transmission). Der resultierende </a:t>
            </a:r>
            <a:r>
              <a:rPr lang="de-AT" sz="2000" dirty="0" err="1" smtClean="0"/>
              <a:t>Farbreiz</a:t>
            </a:r>
            <a:r>
              <a:rPr lang="de-AT" sz="2000" dirty="0" smtClean="0"/>
              <a:t> ist das von der Oberfläche bzw. dem Filter nicht-absorbierte, also das reflektierte oder </a:t>
            </a:r>
            <a:r>
              <a:rPr lang="de-AT" sz="2000" dirty="0" smtClean="0"/>
              <a:t>hindurch gelassene </a:t>
            </a:r>
            <a:r>
              <a:rPr lang="de-AT" sz="2000" dirty="0" smtClean="0"/>
              <a:t>Licht. </a:t>
            </a:r>
            <a:endParaRPr lang="de-AT" sz="2000" dirty="0" smtClean="0"/>
          </a:p>
          <a:p>
            <a:pPr>
              <a:lnSpc>
                <a:spcPct val="120000"/>
              </a:lnSpc>
              <a:buClr>
                <a:schemeClr val="accent6"/>
              </a:buClr>
              <a:buSzPct val="150000"/>
            </a:pPr>
            <a:r>
              <a:rPr lang="de-AT" sz="2000" dirty="0" smtClean="0"/>
              <a:t>Werden die Farbfilter Gelb, Magenta und Cyan mit neutralweißem Licht durchleuchtet, werden durch Absorption komplementärfarbige Spektralbereiche herausgefiltert. Beim gelben Filter wird zum Beispiel der blaue Bereich absorbiert. Das passierende Spektrum kann die blauempfindlichen Zapfen wenig oder kaum anregen und wird deshalb vom Auge als Gelb registriert. </a:t>
            </a: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Subtraktive</a:t>
            </a:r>
            <a:r>
              <a:rPr lang="en-GB" altLang="de-DE" sz="2600" b="1" dirty="0" smtClean="0">
                <a:solidFill>
                  <a:schemeClr val="tx2"/>
                </a:solidFill>
                <a:latin typeface="+mn-lt"/>
                <a:ea typeface="+mn-ea"/>
                <a:cs typeface="+mn-cs"/>
              </a:rPr>
              <a:t> </a:t>
            </a:r>
            <a:r>
              <a:rPr lang="en-GB" altLang="de-DE" sz="2600" b="1" dirty="0" err="1" smtClean="0">
                <a:solidFill>
                  <a:schemeClr val="tx2"/>
                </a:solidFill>
                <a:latin typeface="+mn-lt"/>
                <a:ea typeface="+mn-ea"/>
                <a:cs typeface="+mn-cs"/>
              </a:rPr>
              <a:t>Farbmischung</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t>Bei der Subtraktiven Farbmischung werden verschiedene Farbpigmente miteinander vermischt. Also die Mischung von realer Farbe, z.B. auf Papier oder in </a:t>
            </a:r>
            <a:r>
              <a:rPr lang="de-AT" sz="2000" dirty="0" smtClean="0"/>
              <a:t>einem </a:t>
            </a:r>
            <a:r>
              <a:rPr lang="de-AT" sz="2000" dirty="0" smtClean="0"/>
              <a:t>Drucker</a:t>
            </a:r>
            <a:r>
              <a:rPr lang="de-AT" sz="2000" dirty="0" smtClean="0"/>
              <a:t>.</a:t>
            </a:r>
          </a:p>
          <a:p>
            <a:pPr>
              <a:lnSpc>
                <a:spcPct val="120000"/>
              </a:lnSpc>
              <a:buClr>
                <a:schemeClr val="accent6"/>
              </a:buClr>
              <a:buSzPct val="150000"/>
            </a:pPr>
            <a:r>
              <a:rPr lang="de-AT" sz="2000" dirty="0" smtClean="0"/>
              <a:t>Wenn man die </a:t>
            </a:r>
            <a:r>
              <a:rPr lang="de-AT" sz="2000" dirty="0" smtClean="0"/>
              <a:t>Pigment-Primärfarben Magenta, </a:t>
            </a:r>
            <a:r>
              <a:rPr lang="de-AT" sz="2000" dirty="0" smtClean="0"/>
              <a:t>Cyan </a:t>
            </a:r>
            <a:r>
              <a:rPr lang="de-AT" sz="2000" dirty="0" smtClean="0"/>
              <a:t>und </a:t>
            </a:r>
            <a:r>
              <a:rPr lang="de-AT" sz="2000" dirty="0" smtClean="0"/>
              <a:t>Gelb zusammenmischst, verdunkelt jede Zugabe einer neuen Farbe </a:t>
            </a:r>
            <a:r>
              <a:rPr lang="de-AT" sz="2000" dirty="0" smtClean="0"/>
              <a:t>das </a:t>
            </a:r>
            <a:r>
              <a:rPr lang="de-AT" sz="2000" dirty="0" smtClean="0"/>
              <a:t>Ergebnis. </a:t>
            </a:r>
            <a:endParaRPr lang="de-AT" sz="2000" dirty="0" smtClean="0"/>
          </a:p>
          <a:p>
            <a:pPr>
              <a:lnSpc>
                <a:spcPct val="120000"/>
              </a:lnSpc>
              <a:buClr>
                <a:schemeClr val="accent6"/>
              </a:buClr>
              <a:buSzPct val="150000"/>
            </a:pPr>
            <a:r>
              <a:rPr lang="de-AT" sz="2000" dirty="0" smtClean="0"/>
              <a:t>Beim </a:t>
            </a:r>
            <a:r>
              <a:rPr lang="de-AT" sz="2000" dirty="0" smtClean="0"/>
              <a:t>subtraktiven Mischen bringt jede Zugabe einer neuen Farbe das Ergebnis näher an Schwarz.</a:t>
            </a:r>
            <a:endParaRPr lang="de-AT" sz="2000" dirty="0" smtClean="0"/>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Subtraktive</a:t>
            </a:r>
            <a:r>
              <a:rPr lang="en-GB" altLang="de-DE" sz="2600" b="1" dirty="0" smtClean="0">
                <a:solidFill>
                  <a:schemeClr val="tx2"/>
                </a:solidFill>
                <a:latin typeface="+mn-lt"/>
                <a:ea typeface="+mn-ea"/>
                <a:cs typeface="+mn-cs"/>
              </a:rPr>
              <a:t> </a:t>
            </a:r>
            <a:r>
              <a:rPr lang="en-GB" altLang="de-DE" sz="2600" b="1" dirty="0" err="1" smtClean="0">
                <a:solidFill>
                  <a:schemeClr val="tx2"/>
                </a:solidFill>
                <a:latin typeface="+mn-lt"/>
                <a:ea typeface="+mn-ea"/>
                <a:cs typeface="+mn-cs"/>
              </a:rPr>
              <a:t>Farbmischung</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Subtraktive</a:t>
            </a:r>
            <a:r>
              <a:rPr lang="en-GB" altLang="de-DE" sz="2600" b="1" dirty="0" smtClean="0">
                <a:solidFill>
                  <a:schemeClr val="tx2"/>
                </a:solidFill>
                <a:latin typeface="+mn-lt"/>
                <a:ea typeface="+mn-ea"/>
                <a:cs typeface="+mn-cs"/>
              </a:rPr>
              <a:t> </a:t>
            </a:r>
            <a:r>
              <a:rPr lang="en-GB" altLang="de-DE" sz="2600" b="1" dirty="0" err="1" smtClean="0">
                <a:solidFill>
                  <a:schemeClr val="tx2"/>
                </a:solidFill>
                <a:latin typeface="+mn-lt"/>
                <a:ea typeface="+mn-ea"/>
                <a:cs typeface="+mn-cs"/>
              </a:rPr>
              <a:t>Farbmischung</a:t>
            </a:r>
            <a:endParaRPr lang="en-GB" altLang="de-DE" sz="2600" b="1" dirty="0">
              <a:solidFill>
                <a:schemeClr val="tx2"/>
              </a:solidFill>
              <a:latin typeface="+mn-lt"/>
              <a:ea typeface="+mn-ea"/>
              <a:cs typeface="+mn-cs"/>
            </a:endParaRPr>
          </a:p>
        </p:txBody>
      </p:sp>
      <p:pic>
        <p:nvPicPr>
          <p:cNvPr id="78850" name="Picture 2" descr="Subtraktive Farbmischung – Wikipedia"/>
          <p:cNvPicPr>
            <a:picLocks noChangeAspect="1" noChangeArrowheads="1"/>
          </p:cNvPicPr>
          <p:nvPr/>
        </p:nvPicPr>
        <p:blipFill>
          <a:blip r:embed="rId2" cstate="print"/>
          <a:srcRect/>
          <a:stretch>
            <a:fillRect/>
          </a:stretch>
        </p:blipFill>
        <p:spPr bwMode="auto">
          <a:xfrm>
            <a:off x="2699792" y="1340768"/>
            <a:ext cx="3774396" cy="3774396"/>
          </a:xfrm>
          <a:prstGeom prst="rect">
            <a:avLst/>
          </a:prstGeom>
          <a:noFill/>
        </p:spPr>
      </p:pic>
      <p:sp>
        <p:nvSpPr>
          <p:cNvPr id="11" name="Rechteck 10"/>
          <p:cNvSpPr/>
          <p:nvPr/>
        </p:nvSpPr>
        <p:spPr>
          <a:xfrm>
            <a:off x="1763688" y="5517232"/>
            <a:ext cx="6084168" cy="707886"/>
          </a:xfrm>
          <a:prstGeom prst="rect">
            <a:avLst/>
          </a:prstGeom>
        </p:spPr>
        <p:txBody>
          <a:bodyPr wrap="square">
            <a:spAutoFit/>
          </a:bodyPr>
          <a:lstStyle/>
          <a:p>
            <a:r>
              <a:rPr lang="de-AT" sz="2000" b="1" dirty="0" smtClean="0"/>
              <a:t> Schwarz: </a:t>
            </a:r>
            <a:r>
              <a:rPr lang="de-AT" sz="2000" dirty="0" smtClean="0"/>
              <a:t>Ergibt sich aus der Kombination aller Farben</a:t>
            </a:r>
          </a:p>
          <a:p>
            <a:r>
              <a:rPr lang="de-AT" sz="2000" b="1" dirty="0" smtClean="0"/>
              <a:t> </a:t>
            </a:r>
            <a:r>
              <a:rPr lang="de-AT" sz="2000" b="1" dirty="0" smtClean="0"/>
              <a:t>Weiß: </a:t>
            </a:r>
            <a:r>
              <a:rPr lang="de-AT" sz="2000" dirty="0" smtClean="0"/>
              <a:t>Ergibt sich aus der Abwesenheit aller Farben</a:t>
            </a:r>
            <a:endParaRPr lang="de-AT"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latin typeface="+mj-lt"/>
              </a:rPr>
              <a:t>Da das menschliche Auge </a:t>
            </a:r>
            <a:r>
              <a:rPr lang="de-AT" sz="2000" b="1" dirty="0" smtClean="0">
                <a:solidFill>
                  <a:srgbClr val="0070C0"/>
                </a:solidFill>
                <a:latin typeface="+mj-lt"/>
              </a:rPr>
              <a:t>wesentlich mehr Stäbchen als Zapfen </a:t>
            </a:r>
            <a:r>
              <a:rPr lang="de-AT" sz="2000" dirty="0" smtClean="0">
                <a:latin typeface="+mj-lt"/>
              </a:rPr>
              <a:t>enthält, ist es </a:t>
            </a:r>
            <a:r>
              <a:rPr lang="de-AT" sz="2000" b="1" dirty="0" smtClean="0">
                <a:solidFill>
                  <a:srgbClr val="0070C0"/>
                </a:solidFill>
                <a:latin typeface="+mj-lt"/>
              </a:rPr>
              <a:t>gegenüber Lichtintensität empfindlicher als gegenüber Farbe</a:t>
            </a:r>
            <a:r>
              <a:rPr lang="de-AT" sz="2000" dirty="0" smtClean="0">
                <a:latin typeface="+mj-lt"/>
              </a:rPr>
              <a:t>. Dies ermöglicht es, in Video- und Bild-Darstellungen Bandbreite zu sparen, z.B. durch Bandbegrenzung oder "Subsampling" der Farbinformation.</a:t>
            </a:r>
          </a:p>
          <a:p>
            <a:pPr>
              <a:lnSpc>
                <a:spcPct val="120000"/>
              </a:lnSpc>
              <a:buClr>
                <a:schemeClr val="accent6"/>
              </a:buClr>
              <a:buSzPct val="150000"/>
            </a:pPr>
            <a:r>
              <a:rPr lang="de-AT" sz="2000" dirty="0" smtClean="0">
                <a:latin typeface="+mj-lt"/>
              </a:rPr>
              <a:t>Das Helligkeitsempfinden des menschlichen Auges verläuft logarithmisch, nicht linear. Anders ausgedrückt bedeutet dies, dass die tatsächliche Intensität, die zur Erzeugung eines 50-prozentigen Grau-Bildes - genau zwischen Schwarz und Weiß - erforderlich ist, lediglich 18 % der Intensität beträgt, die man zur Erzeugung von Weiß benötigt. Dieses Verhalten ist extrem wichtig für die Entwicklung von Kamera-Sensoren und Bildschirmen.</a:t>
            </a:r>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Grundlagen</a:t>
            </a:r>
            <a:r>
              <a:rPr lang="en-GB" altLang="de-DE" sz="2600" b="1" dirty="0" smtClean="0">
                <a:solidFill>
                  <a:schemeClr val="tx2"/>
                </a:solidFill>
                <a:latin typeface="+mn-lt"/>
                <a:ea typeface="+mn-ea"/>
                <a:cs typeface="+mn-cs"/>
              </a:rPr>
              <a:t> des </a:t>
            </a:r>
            <a:r>
              <a:rPr lang="en-GB" altLang="de-DE" sz="2600" b="1" dirty="0" err="1" smtClean="0">
                <a:solidFill>
                  <a:schemeClr val="tx2"/>
                </a:solidFill>
                <a:latin typeface="+mn-lt"/>
                <a:ea typeface="+mn-ea"/>
                <a:cs typeface="+mn-cs"/>
              </a:rPr>
              <a:t>Sehens</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124744"/>
            <a:ext cx="8229600" cy="5289451"/>
          </a:xfrm>
        </p:spPr>
        <p:txBody>
          <a:bodyPr vert="horz" lIns="91440" tIns="45720" rIns="91440" bIns="45720" rtlCol="0">
            <a:noAutofit/>
          </a:bodyPr>
          <a:lstStyle/>
          <a:p>
            <a:pPr>
              <a:lnSpc>
                <a:spcPct val="120000"/>
              </a:lnSpc>
              <a:buClr>
                <a:schemeClr val="accent6"/>
              </a:buClr>
              <a:buSzPct val="150000"/>
            </a:pPr>
            <a:r>
              <a:rPr lang="de-AT" sz="2000" dirty="0" smtClean="0">
                <a:latin typeface="+mj-lt"/>
              </a:rPr>
              <a:t>Auch führt dieser Effekt zu einer reduzierten Empfindlichkeit gegenüber Quantisierungsverzerrungen (</a:t>
            </a:r>
            <a:r>
              <a:rPr lang="de-AT" sz="2000" dirty="0" err="1" smtClean="0">
                <a:latin typeface="+mj-lt"/>
              </a:rPr>
              <a:t>Quantization</a:t>
            </a:r>
            <a:r>
              <a:rPr lang="de-AT" sz="2000" dirty="0" smtClean="0">
                <a:latin typeface="+mj-lt"/>
              </a:rPr>
              <a:t> </a:t>
            </a:r>
            <a:r>
              <a:rPr lang="de-AT" sz="2000" dirty="0" err="1" smtClean="0">
                <a:latin typeface="+mj-lt"/>
              </a:rPr>
              <a:t>Distortion</a:t>
            </a:r>
            <a:r>
              <a:rPr lang="de-AT" sz="2000" dirty="0" smtClean="0">
                <a:latin typeface="+mj-lt"/>
              </a:rPr>
              <a:t>) bei hohen Intensitäten - eine Eigenschaft, die viele Multimedia-</a:t>
            </a:r>
            <a:r>
              <a:rPr lang="de-AT" sz="2000" dirty="0" err="1" smtClean="0">
                <a:latin typeface="+mj-lt"/>
              </a:rPr>
              <a:t>Codieralgorithmen</a:t>
            </a:r>
            <a:r>
              <a:rPr lang="de-AT" sz="2000" dirty="0" smtClean="0">
                <a:latin typeface="+mj-lt"/>
              </a:rPr>
              <a:t> zu ihrem Vorteil nutzen</a:t>
            </a:r>
          </a:p>
          <a:p>
            <a:pPr>
              <a:lnSpc>
                <a:spcPct val="120000"/>
              </a:lnSpc>
              <a:buClr>
                <a:schemeClr val="accent6"/>
              </a:buClr>
              <a:buSzPct val="150000"/>
            </a:pPr>
            <a:r>
              <a:rPr lang="de-AT" sz="2000" dirty="0" smtClean="0"/>
              <a:t>Weiterhin passt sich das menschliche Auge an die Umgebung an und schafft sich stets </a:t>
            </a:r>
            <a:r>
              <a:rPr lang="de-AT" sz="2000" b="1" dirty="0" smtClean="0">
                <a:solidFill>
                  <a:srgbClr val="0070C0"/>
                </a:solidFill>
              </a:rPr>
              <a:t>eine eigene Referenz für Weiß</a:t>
            </a:r>
            <a:r>
              <a:rPr lang="de-AT" sz="2000" dirty="0" smtClean="0"/>
              <a:t>; dies erfolgt auch bei schwachen Lichtverhältnissen oder bei künstlichem Licht. Da sich Kamera-Sensoren von Haus aus anders verhalten, ist ein </a:t>
            </a:r>
            <a:r>
              <a:rPr lang="de-AT" sz="2000" b="1" dirty="0" smtClean="0">
                <a:solidFill>
                  <a:srgbClr val="0070C0"/>
                </a:solidFill>
              </a:rPr>
              <a:t>Weißabgleich</a:t>
            </a:r>
            <a:r>
              <a:rPr lang="de-AT" sz="2000" dirty="0" smtClean="0"/>
              <a:t> erforderlich, bei dem die Kamera ihren Referenzpunkt für absolutes Weiß wählt.</a:t>
            </a:r>
            <a:endParaRPr lang="de-AT" sz="2000" dirty="0" smtClean="0">
              <a:latin typeface="+mj-lt"/>
            </a:endParaRPr>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Grundlagen</a:t>
            </a:r>
            <a:r>
              <a:rPr lang="en-GB" altLang="de-DE" sz="2600" b="1" dirty="0" smtClean="0">
                <a:solidFill>
                  <a:schemeClr val="tx2"/>
                </a:solidFill>
                <a:latin typeface="+mn-lt"/>
                <a:ea typeface="+mn-ea"/>
                <a:cs typeface="+mn-cs"/>
              </a:rPr>
              <a:t> des </a:t>
            </a:r>
            <a:r>
              <a:rPr lang="en-GB" altLang="de-DE" sz="2600" b="1" dirty="0" err="1" smtClean="0">
                <a:solidFill>
                  <a:schemeClr val="tx2"/>
                </a:solidFill>
                <a:latin typeface="+mn-lt"/>
                <a:ea typeface="+mn-ea"/>
                <a:cs typeface="+mn-cs"/>
              </a:rPr>
              <a:t>Sehens</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268760"/>
            <a:ext cx="8229600" cy="5145435"/>
          </a:xfrm>
        </p:spPr>
        <p:txBody>
          <a:bodyPr vert="horz" lIns="91440" tIns="45720" rIns="91440" bIns="45720" rtlCol="0">
            <a:noAutofit/>
          </a:bodyPr>
          <a:lstStyle/>
          <a:p>
            <a:pPr>
              <a:lnSpc>
                <a:spcPct val="120000"/>
              </a:lnSpc>
              <a:buClr>
                <a:schemeClr val="accent6"/>
              </a:buClr>
              <a:buSzPct val="150000"/>
            </a:pPr>
            <a:r>
              <a:rPr lang="de-AT" sz="2000" dirty="0" smtClean="0">
                <a:latin typeface="+mj-lt"/>
              </a:rPr>
              <a:t>Das menschliche Auge ist gegenüber hochfrequenten Informationen weniger empfindlich als gegenüber niederfrequenten. Hinzu kommt, dass das Auge feine Details und Farbauflösungen in stehenden Bildern erkennen kann. Bei schnell bewegten Bildern ist dies nicht möglich. </a:t>
            </a:r>
          </a:p>
          <a:p>
            <a:pPr>
              <a:lnSpc>
                <a:spcPct val="120000"/>
              </a:lnSpc>
              <a:buClr>
                <a:schemeClr val="accent6"/>
              </a:buClr>
              <a:buSzPct val="150000"/>
            </a:pPr>
            <a:endParaRPr lang="de-AT" sz="900" dirty="0" smtClean="0">
              <a:latin typeface="+mj-lt"/>
            </a:endParaRPr>
          </a:p>
          <a:p>
            <a:pPr>
              <a:lnSpc>
                <a:spcPct val="120000"/>
              </a:lnSpc>
              <a:buClr>
                <a:schemeClr val="accent6"/>
              </a:buClr>
              <a:buSzPct val="150000"/>
            </a:pPr>
            <a:r>
              <a:rPr lang="de-AT" sz="2000" dirty="0" smtClean="0">
                <a:latin typeface="+mj-lt"/>
              </a:rPr>
              <a:t>Deshalb können "Transform </a:t>
            </a:r>
            <a:r>
              <a:rPr lang="de-AT" sz="2000" dirty="0" err="1" smtClean="0">
                <a:latin typeface="+mj-lt"/>
              </a:rPr>
              <a:t>Coding</a:t>
            </a:r>
            <a:r>
              <a:rPr lang="de-AT" sz="2000" dirty="0" smtClean="0">
                <a:latin typeface="+mj-lt"/>
              </a:rPr>
              <a:t>" - Diskrete Cosinus Transformation (DCT), Fast Fourier Transformation (FFT) usw. - und </a:t>
            </a:r>
            <a:r>
              <a:rPr lang="de-AT" sz="2000" dirty="0" err="1" smtClean="0">
                <a:latin typeface="+mj-lt"/>
              </a:rPr>
              <a:t>Tiefpass</a:t>
            </a:r>
            <a:r>
              <a:rPr lang="de-AT" sz="2000" dirty="0" smtClean="0">
                <a:latin typeface="+mj-lt"/>
              </a:rPr>
              <a:t>-Filterung verwendet werden, um die Bandbreite zu reduzieren, die zur Darstellung eines Bildes oder einer Video-Sequenz erforderlich ist.</a:t>
            </a:r>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en-GB" altLang="de-DE" sz="2600" b="1" dirty="0" err="1" smtClean="0">
                <a:solidFill>
                  <a:schemeClr val="tx2"/>
                </a:solidFill>
                <a:latin typeface="+mn-lt"/>
                <a:ea typeface="+mn-ea"/>
                <a:cs typeface="+mn-cs"/>
              </a:rPr>
              <a:t>Grundlagen</a:t>
            </a:r>
            <a:r>
              <a:rPr lang="en-GB" altLang="de-DE" sz="2600" b="1" dirty="0" smtClean="0">
                <a:solidFill>
                  <a:schemeClr val="tx2"/>
                </a:solidFill>
                <a:latin typeface="+mn-lt"/>
                <a:ea typeface="+mn-ea"/>
                <a:cs typeface="+mn-cs"/>
              </a:rPr>
              <a:t> des </a:t>
            </a:r>
            <a:r>
              <a:rPr lang="en-GB" altLang="de-DE" sz="2600" b="1" dirty="0" err="1" smtClean="0">
                <a:solidFill>
                  <a:schemeClr val="tx2"/>
                </a:solidFill>
                <a:latin typeface="+mn-lt"/>
                <a:ea typeface="+mn-ea"/>
                <a:cs typeface="+mn-cs"/>
              </a:rPr>
              <a:t>Sehens</a:t>
            </a:r>
            <a:endParaRPr lang="en-GB" altLang="de-DE" sz="2600" b="1"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980729"/>
            <a:ext cx="8229600" cy="1512168"/>
          </a:xfrm>
        </p:spPr>
        <p:txBody>
          <a:bodyPr vert="horz" lIns="91440" tIns="45720" rIns="91440" bIns="45720" rtlCol="0">
            <a:noAutofit/>
          </a:bodyPr>
          <a:lstStyle/>
          <a:p>
            <a:pPr>
              <a:lnSpc>
                <a:spcPct val="120000"/>
              </a:lnSpc>
              <a:buClr>
                <a:schemeClr val="accent6"/>
              </a:buClr>
              <a:buSzPct val="150000"/>
            </a:pPr>
            <a:r>
              <a:rPr lang="de-AT" sz="2000" dirty="0" smtClean="0">
                <a:latin typeface="+mj-lt"/>
              </a:rPr>
              <a:t>Das menschliche Auge kann nur einen geringen Teil des elektromagnetischen Spektrums, nämlich ausschließlich das Lichtspektrum zwischen </a:t>
            </a:r>
            <a:r>
              <a:rPr lang="de-AT" sz="2000" b="1" dirty="0" smtClean="0">
                <a:solidFill>
                  <a:schemeClr val="tx2"/>
                </a:solidFill>
                <a:latin typeface="+mj-lt"/>
              </a:rPr>
              <a:t>380 und 780 Nanometern</a:t>
            </a:r>
            <a:r>
              <a:rPr lang="de-AT" sz="2000" dirty="0" smtClean="0">
                <a:latin typeface="+mj-lt"/>
              </a:rPr>
              <a:t>, visuell wahrnehmen. </a:t>
            </a:r>
          </a:p>
          <a:p>
            <a:pPr>
              <a:lnSpc>
                <a:spcPct val="120000"/>
              </a:lnSpc>
              <a:buClr>
                <a:schemeClr val="accent6"/>
              </a:buClr>
              <a:buSzPct val="150000"/>
            </a:pPr>
            <a:endParaRPr lang="de-AT" sz="900" dirty="0" smtClean="0">
              <a:latin typeface="+mj-lt"/>
            </a:endParaRPr>
          </a:p>
        </p:txBody>
      </p:sp>
      <p:sp>
        <p:nvSpPr>
          <p:cNvPr id="4" name="Rectangle 2"/>
          <p:cNvSpPr>
            <a:spLocks noGrp="1" noChangeArrowheads="1"/>
          </p:cNvSpPr>
          <p:nvPr>
            <p:ph type="title"/>
          </p:nvPr>
        </p:nvSpPr>
        <p:spPr>
          <a:xfrm>
            <a:off x="457200" y="374292"/>
            <a:ext cx="8229600" cy="492443"/>
          </a:xfrm>
          <a:noFill/>
          <a:ln w="12700">
            <a:noFill/>
            <a:miter lim="800000"/>
            <a:headEnd type="none" w="sm" len="sm"/>
            <a:tailEnd type="none" w="sm" len="sm"/>
          </a:ln>
        </p:spPr>
        <p:txBody>
          <a:bodyPr vert="horz" lIns="91440" tIns="45720" rIns="91440" bIns="45720" rtlCol="0" anchor="ctr">
            <a:spAutoFit/>
          </a:bodyPr>
          <a:lstStyle/>
          <a:p>
            <a:r>
              <a:rPr lang="de-AT" altLang="de-DE" sz="2600" b="1" dirty="0" smtClean="0">
                <a:solidFill>
                  <a:schemeClr val="tx2"/>
                </a:solidFill>
                <a:latin typeface="+mn-lt"/>
                <a:ea typeface="+mn-ea"/>
                <a:cs typeface="+mn-cs"/>
              </a:rPr>
              <a:t>Das Licht: mehr als elektromagnetische Wellen</a:t>
            </a:r>
            <a:endParaRPr lang="en-GB" altLang="de-DE" sz="2600" b="1" dirty="0">
              <a:solidFill>
                <a:schemeClr val="tx2"/>
              </a:solidFill>
              <a:latin typeface="+mn-lt"/>
              <a:ea typeface="+mn-ea"/>
              <a:cs typeface="+mn-cs"/>
            </a:endParaRPr>
          </a:p>
        </p:txBody>
      </p:sp>
      <p:pic>
        <p:nvPicPr>
          <p:cNvPr id="34818" name="Picture 2" descr="File:Electromagnetic spectrum -de c.svg"/>
          <p:cNvPicPr>
            <a:picLocks noChangeAspect="1" noChangeArrowheads="1"/>
          </p:cNvPicPr>
          <p:nvPr/>
        </p:nvPicPr>
        <p:blipFill>
          <a:blip r:embed="rId2" cstate="print"/>
          <a:srcRect/>
          <a:stretch>
            <a:fillRect/>
          </a:stretch>
        </p:blipFill>
        <p:spPr bwMode="auto">
          <a:xfrm>
            <a:off x="0" y="2636912"/>
            <a:ext cx="9167282" cy="2807481"/>
          </a:xfrm>
          <a:prstGeom prst="rect">
            <a:avLst/>
          </a:prstGeom>
          <a:noFill/>
        </p:spPr>
      </p:pic>
      <p:sp>
        <p:nvSpPr>
          <p:cNvPr id="5" name="Textfeld 4"/>
          <p:cNvSpPr txBox="1"/>
          <p:nvPr/>
        </p:nvSpPr>
        <p:spPr>
          <a:xfrm>
            <a:off x="1547664" y="6381328"/>
            <a:ext cx="6006773" cy="307777"/>
          </a:xfrm>
          <a:prstGeom prst="rect">
            <a:avLst/>
          </a:prstGeom>
          <a:noFill/>
        </p:spPr>
        <p:txBody>
          <a:bodyPr wrap="none" rtlCol="0">
            <a:spAutoFit/>
          </a:bodyPr>
          <a:lstStyle/>
          <a:p>
            <a:r>
              <a:rPr lang="de-AT" sz="1400" dirty="0" smtClean="0"/>
              <a:t>https://commons.wikimedia.org/wiki/File:Electromagnetic_spectrum_-de_c.svg</a:t>
            </a:r>
            <a:endParaRPr lang="de-AT"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le:VisibleWavelengths.png"/>
          <p:cNvPicPr>
            <a:picLocks noChangeAspect="1" noChangeArrowheads="1"/>
          </p:cNvPicPr>
          <p:nvPr/>
        </p:nvPicPr>
        <p:blipFill>
          <a:blip r:embed="rId2" cstate="print"/>
          <a:srcRect l="2952" r="5167"/>
          <a:stretch>
            <a:fillRect/>
          </a:stretch>
        </p:blipFill>
        <p:spPr bwMode="auto">
          <a:xfrm>
            <a:off x="83976" y="1268760"/>
            <a:ext cx="8964488" cy="4608512"/>
          </a:xfrm>
          <a:prstGeom prst="rect">
            <a:avLst/>
          </a:prstGeom>
          <a:noFill/>
        </p:spPr>
      </p:pic>
      <p:sp>
        <p:nvSpPr>
          <p:cNvPr id="5" name="Textfeld 4"/>
          <p:cNvSpPr txBox="1"/>
          <p:nvPr/>
        </p:nvSpPr>
        <p:spPr>
          <a:xfrm>
            <a:off x="2267744" y="6309320"/>
            <a:ext cx="5013104" cy="307777"/>
          </a:xfrm>
          <a:prstGeom prst="rect">
            <a:avLst/>
          </a:prstGeom>
          <a:noFill/>
        </p:spPr>
        <p:txBody>
          <a:bodyPr wrap="none" rtlCol="0">
            <a:spAutoFit/>
          </a:bodyPr>
          <a:lstStyle/>
          <a:p>
            <a:r>
              <a:rPr lang="de-AT" sz="1400" dirty="0" smtClean="0"/>
              <a:t>https://commons.wikimedia.org/wiki/File:VisibleWavelengths.png</a:t>
            </a:r>
            <a:endParaRPr lang="de-AT"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2902</Words>
  <Application>Microsoft Office PowerPoint</Application>
  <PresentationFormat>Bildschirmpräsentation (4:3)</PresentationFormat>
  <Paragraphs>179</Paragraphs>
  <Slides>42</Slides>
  <Notes>2</Notes>
  <HiddenSlides>0</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Larissa-Design</vt:lpstr>
      <vt:lpstr>Folie 1</vt:lpstr>
      <vt:lpstr>Grundlagen des Sehens</vt:lpstr>
      <vt:lpstr>Folie 3</vt:lpstr>
      <vt:lpstr>Grundlagen des Sehens</vt:lpstr>
      <vt:lpstr>Grundlagen des Sehens</vt:lpstr>
      <vt:lpstr>Grundlagen des Sehens</vt:lpstr>
      <vt:lpstr>Grundlagen des Sehens</vt:lpstr>
      <vt:lpstr>Das Licht: mehr als elektromagnetische Wellen</vt:lpstr>
      <vt:lpstr>Folie 9</vt:lpstr>
      <vt:lpstr>Das Licht: mehr als elektromagnetische Wellen</vt:lpstr>
      <vt:lpstr>Das Licht: mehr als elektromagnetische Wellen</vt:lpstr>
      <vt:lpstr>Wellenlänge (Schwingungsdauer, Periode)</vt:lpstr>
      <vt:lpstr>Lichtbrechung</vt:lpstr>
      <vt:lpstr>Folie 14</vt:lpstr>
      <vt:lpstr>Reflexion</vt:lpstr>
      <vt:lpstr>Folie 16</vt:lpstr>
      <vt:lpstr>Remmission</vt:lpstr>
      <vt:lpstr>Remmission</vt:lpstr>
      <vt:lpstr>Transmission</vt:lpstr>
      <vt:lpstr>Folie 20</vt:lpstr>
      <vt:lpstr>Polarisation</vt:lpstr>
      <vt:lpstr>Polarisation</vt:lpstr>
      <vt:lpstr>Polarisation</vt:lpstr>
      <vt:lpstr>Scharfsehen</vt:lpstr>
      <vt:lpstr>Kontrastsehen</vt:lpstr>
      <vt:lpstr>Kontrastsehen</vt:lpstr>
      <vt:lpstr>Kontrastsehen</vt:lpstr>
      <vt:lpstr>Folie 28</vt:lpstr>
      <vt:lpstr>Kontrastsehen</vt:lpstr>
      <vt:lpstr>Folie 30</vt:lpstr>
      <vt:lpstr>Sehschärfe</vt:lpstr>
      <vt:lpstr>Farbwahrnehmung</vt:lpstr>
      <vt:lpstr>Farbwahrnehmung</vt:lpstr>
      <vt:lpstr>Farbwahrnehmung</vt:lpstr>
      <vt:lpstr>Farbfrequenzen und Wellenlängen</vt:lpstr>
      <vt:lpstr>Folie 36</vt:lpstr>
      <vt:lpstr>Additive Farbmischung</vt:lpstr>
      <vt:lpstr>Additive Farbmischung</vt:lpstr>
      <vt:lpstr>Additive Farbmischung</vt:lpstr>
      <vt:lpstr>Subtraktive Farbmischung</vt:lpstr>
      <vt:lpstr>Subtraktive Farbmischung</vt:lpstr>
      <vt:lpstr>Subtraktive Farbmischung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Nadja Wallaszkovits</dc:creator>
  <cp:lastModifiedBy>Nadja Wallaszkovits</cp:lastModifiedBy>
  <cp:revision>235</cp:revision>
  <dcterms:created xsi:type="dcterms:W3CDTF">2021-10-27T16:05:35Z</dcterms:created>
  <dcterms:modified xsi:type="dcterms:W3CDTF">2023-04-24T12:49:44Z</dcterms:modified>
</cp:coreProperties>
</file>