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6"/>
  </p:notesMasterIdLst>
  <p:sldIdLst>
    <p:sldId id="256" r:id="rId2"/>
    <p:sldId id="257" r:id="rId3"/>
    <p:sldId id="301" r:id="rId4"/>
    <p:sldId id="299" r:id="rId5"/>
  </p:sldIdLst>
  <p:sldSz cx="9144000" cy="6858000" type="screen4x3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7" autoAdjust="0"/>
    <p:restoredTop sz="94908"/>
  </p:normalViewPr>
  <p:slideViewPr>
    <p:cSldViewPr>
      <p:cViewPr varScale="1">
        <p:scale>
          <a:sx n="116" d="100"/>
          <a:sy n="116" d="100"/>
        </p:scale>
        <p:origin x="155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CED8619-5658-4048-824A-FF71CB4A6A14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4B975E5-ABDF-4334-BDEC-849226BE76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438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A1BE9-C065-9E0A-801D-CA38D0308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DE6F6E3-9971-7640-D0B5-3708C11B8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1BC457-BA33-4FD0-1614-21CB7FCDA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2E37E0-432E-9F6C-AD58-621AE6481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9F54A7-C0EC-3F7D-177F-142F18A49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64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F91BF-42ED-6E03-3EBE-7F9E5B9EC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991A8EB-C90C-9A19-D4D8-175718208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A8E3BC-4B9B-9CE2-5A2D-95738CC7C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980F6-B311-64CF-9DF0-5B46E2A24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04C353-40C2-AD33-D929-16E4C678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371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02D12A4-D55C-D88B-4858-9E9878D45F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66EB6D-D2D2-7020-4B19-EF48C56E2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6EE97C-01C8-C435-FB3D-1DFC9941C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5A1F86-C36C-31D6-DC04-7E4FBFD5F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6A02DD-6553-AD8F-56AA-4007BCBA9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4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C10440-8109-4E78-3948-9CAF08C50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254CD6-FD44-BD2D-6657-E5FE69DB3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64D90C-6E36-6950-41D8-394D8A5F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7D3C08-64C3-393A-2C1D-4A9B5AEC5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809342-61DF-6E5B-F192-CF5134A1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701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01B62-A6C7-9F79-4A0C-060DF4193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F8B89B-34A2-6B45-F2F2-578C91BFA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DDD3D-EC9A-BDAB-AEDA-A03E386F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E9A822-260C-7423-477F-1707BA53D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B89877-4E7B-D0C6-79DF-2BEBF662A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6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B1C33-B567-B798-F132-24C08D8B3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2EB3F-6ED5-BAE3-C59A-D927862C84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2310CB-CA7F-816A-0488-7DF020E0C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5A80B59-C0DB-BFEB-008C-DB7765B33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1A3183-2717-9D38-32C1-E79729E3E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F44A0F-96AB-2A43-C785-7D6F34566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73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80B85B-D447-64F3-DE6F-700A814F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99A7A-842F-8DC4-76A0-CAE0BDE65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905D1B-2B35-EAE3-00EC-CBB544409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444B058-28DE-0C72-2989-2D818C22BB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FDFF8B-9B83-98A8-1B4F-8AD1C59D9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CBCEB4D-2D25-E397-A559-D582298A6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ADA760-0B37-69C2-82B3-E30D46A9E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34234E5-3379-CF9C-3E77-6F3E81C2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507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C56576-E838-5091-D7D2-76C4551C9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9CDAB1-C35F-B6B3-CDA9-F69CBA825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6D22F3-6395-C175-C0EE-121A470B8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B155DE6-AF17-6F96-543E-5EC0692E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75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4725763-6385-E062-7A3E-6419D6913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4A9300E-C98C-1787-996C-80B62E953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7B0EDD-EE91-1A33-D0FB-FD5628D0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738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C99388-DF98-A896-B1EC-CAA37236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7140EA-8C51-49E4-6F21-ADFF9BB02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51DBD39-FFED-15EB-D7F7-EB597344E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5BC4368-463C-B8D3-4073-6F7FC427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2C83BB-7BFE-394B-BFAC-F0433F83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30119FC-E001-46B5-7457-799D8D776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931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51CE6-20AE-4672-5CB2-9EEAFE0CE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C64F440-90D0-99FD-01BA-055582F4D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CBCA79-7F78-3A84-2CE7-7F5A4CBB3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B09F8E-B0AF-665F-C288-7E8A45C87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7E1ABB-5968-648B-231C-1FD170A8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B19F59-B2E3-C436-7E1C-88576EB6A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12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827E093-2A65-C806-39A7-88A16A46A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E662EE-FD46-6346-CF2F-EFED30060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8FC107-8B75-AA6E-ABBC-AA71EE7F65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26AEE-ACBE-47A6-A746-0DFCFC637646}" type="datetimeFigureOut">
              <a:rPr lang="de-DE" smtClean="0"/>
              <a:t>22.04.25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727BA5-8225-8DCA-79DB-32DD1FF0F3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31664F-FC4A-063A-05D3-2C7FF957A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549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bstrakte verschwommene öffentliche Bibliothek mit Bücherregalen">
            <a:extLst>
              <a:ext uri="{FF2B5EF4-FFF2-40B4-BE49-F238E27FC236}">
                <a16:creationId xmlns:a16="http://schemas.microsoft.com/office/drawing/2014/main" id="{ABB66F6A-59D7-47ED-82FE-90119BA432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1099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3" cy="2677648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Seminar: FD W1 - Schwerpunkt Fachdidaktik 1 – Grundlagen fachdidaktischer Forschung (</a:t>
            </a:r>
            <a:r>
              <a:rPr lang="de-DE" b="1" dirty="0" err="1">
                <a:solidFill>
                  <a:schemeClr val="tx1"/>
                </a:solidFill>
              </a:rPr>
              <a:t>Wahlpflichtmodul</a:t>
            </a:r>
            <a:r>
              <a:rPr lang="de-DE" b="1" dirty="0">
                <a:solidFill>
                  <a:schemeClr val="tx1"/>
                </a:solidFill>
              </a:rPr>
              <a:t>)</a:t>
            </a:r>
            <a:br>
              <a:rPr lang="de-DE" b="1" dirty="0">
                <a:solidFill>
                  <a:schemeClr val="tx1"/>
                </a:solidFill>
              </a:rPr>
            </a:b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3" cy="861420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Prof. Dr. Johanna Tewes</a:t>
            </a:r>
          </a:p>
          <a:p>
            <a:r>
              <a:rPr lang="de-DE" dirty="0"/>
              <a:t>3</a:t>
            </a:r>
            <a:r>
              <a:rPr lang="de-DE" dirty="0">
                <a:solidFill>
                  <a:schemeClr val="tx1"/>
                </a:solidFill>
              </a:rPr>
              <a:t>. Sitzung, </a:t>
            </a:r>
            <a:r>
              <a:rPr lang="de-DE" dirty="0"/>
              <a:t>22</a:t>
            </a:r>
            <a:r>
              <a:rPr lang="de-DE" dirty="0">
                <a:solidFill>
                  <a:schemeClr val="tx1"/>
                </a:solidFill>
              </a:rPr>
              <a:t>. April 2025</a:t>
            </a:r>
          </a:p>
        </p:txBody>
      </p:sp>
    </p:spTree>
    <p:extLst>
      <p:ext uri="{BB962C8B-B14F-4D97-AF65-F5344CB8AC3E}">
        <p14:creationId xmlns:p14="http://schemas.microsoft.com/office/powerpoint/2010/main" val="1316838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de-DE" sz="4300"/>
              <a:t>Was wir heute machen</a:t>
            </a: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599389 w 2606040"/>
              <a:gd name="connsiteY1" fmla="*/ 0 h 18288"/>
              <a:gd name="connsiteX2" fmla="*/ 1303020 w 2606040"/>
              <a:gd name="connsiteY2" fmla="*/ 0 h 18288"/>
              <a:gd name="connsiteX3" fmla="*/ 1876349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80590 w 2606040"/>
              <a:gd name="connsiteY6" fmla="*/ 18288 h 18288"/>
              <a:gd name="connsiteX7" fmla="*/ 1276960 w 2606040"/>
              <a:gd name="connsiteY7" fmla="*/ 18288 h 18288"/>
              <a:gd name="connsiteX8" fmla="*/ 65151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14274" y="-51744"/>
                  <a:pt x="457389" y="-17977"/>
                  <a:pt x="625450" y="0"/>
                </a:cubicBezTo>
                <a:cubicBezTo>
                  <a:pt x="922215" y="-16652"/>
                  <a:pt x="964290" y="9468"/>
                  <a:pt x="1224839" y="0"/>
                </a:cubicBezTo>
                <a:cubicBezTo>
                  <a:pt x="1485882" y="-3336"/>
                  <a:pt x="1555486" y="6448"/>
                  <a:pt x="1824228" y="0"/>
                </a:cubicBezTo>
                <a:cubicBezTo>
                  <a:pt x="2067241" y="-98895"/>
                  <a:pt x="2309648" y="-24358"/>
                  <a:pt x="2606040" y="0"/>
                </a:cubicBezTo>
                <a:cubicBezTo>
                  <a:pt x="2606236" y="4653"/>
                  <a:pt x="2607558" y="13043"/>
                  <a:pt x="2606040" y="18288"/>
                </a:cubicBezTo>
                <a:cubicBezTo>
                  <a:pt x="2265682" y="49094"/>
                  <a:pt x="2190890" y="-3497"/>
                  <a:pt x="1902409" y="18288"/>
                </a:cubicBezTo>
                <a:cubicBezTo>
                  <a:pt x="1638981" y="45412"/>
                  <a:pt x="1479694" y="-37676"/>
                  <a:pt x="1276960" y="18288"/>
                </a:cubicBezTo>
                <a:cubicBezTo>
                  <a:pt x="1056748" y="-31952"/>
                  <a:pt x="827868" y="-16960"/>
                  <a:pt x="677570" y="18288"/>
                </a:cubicBezTo>
                <a:cubicBezTo>
                  <a:pt x="440636" y="24985"/>
                  <a:pt x="168985" y="86196"/>
                  <a:pt x="0" y="18288"/>
                </a:cubicBezTo>
                <a:cubicBezTo>
                  <a:pt x="1662" y="13727"/>
                  <a:pt x="500" y="4684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201569" y="30259"/>
                  <a:pt x="323342" y="-14289"/>
                  <a:pt x="599389" y="0"/>
                </a:cubicBezTo>
                <a:cubicBezTo>
                  <a:pt x="842972" y="33846"/>
                  <a:pt x="970103" y="37249"/>
                  <a:pt x="1303020" y="0"/>
                </a:cubicBezTo>
                <a:cubicBezTo>
                  <a:pt x="1634929" y="-2334"/>
                  <a:pt x="1720786" y="7464"/>
                  <a:pt x="1876349" y="0"/>
                </a:cubicBezTo>
                <a:cubicBezTo>
                  <a:pt x="1997128" y="-15200"/>
                  <a:pt x="2459405" y="-25783"/>
                  <a:pt x="2606040" y="0"/>
                </a:cubicBezTo>
                <a:cubicBezTo>
                  <a:pt x="2606160" y="7647"/>
                  <a:pt x="2606753" y="14434"/>
                  <a:pt x="2606040" y="18288"/>
                </a:cubicBezTo>
                <a:cubicBezTo>
                  <a:pt x="2345020" y="29396"/>
                  <a:pt x="2169119" y="7590"/>
                  <a:pt x="1980590" y="18288"/>
                </a:cubicBezTo>
                <a:cubicBezTo>
                  <a:pt x="1784834" y="-40439"/>
                  <a:pt x="1529756" y="24626"/>
                  <a:pt x="1276960" y="18288"/>
                </a:cubicBezTo>
                <a:cubicBezTo>
                  <a:pt x="1109432" y="-22689"/>
                  <a:pt x="882088" y="33857"/>
                  <a:pt x="651510" y="18288"/>
                </a:cubicBezTo>
                <a:cubicBezTo>
                  <a:pt x="429352" y="-24003"/>
                  <a:pt x="143627" y="-60680"/>
                  <a:pt x="0" y="18288"/>
                </a:cubicBezTo>
                <a:cubicBezTo>
                  <a:pt x="289" y="9707"/>
                  <a:pt x="142" y="6233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03739" y="14752"/>
                  <a:pt x="355273" y="-16688"/>
                  <a:pt x="625450" y="0"/>
                </a:cubicBezTo>
                <a:cubicBezTo>
                  <a:pt x="926263" y="4506"/>
                  <a:pt x="962979" y="13174"/>
                  <a:pt x="1224839" y="0"/>
                </a:cubicBezTo>
                <a:cubicBezTo>
                  <a:pt x="1476396" y="-27175"/>
                  <a:pt x="1575111" y="20804"/>
                  <a:pt x="1824228" y="0"/>
                </a:cubicBezTo>
                <a:cubicBezTo>
                  <a:pt x="2059838" y="5919"/>
                  <a:pt x="2305403" y="-61960"/>
                  <a:pt x="2606040" y="0"/>
                </a:cubicBezTo>
                <a:cubicBezTo>
                  <a:pt x="2605704" y="2381"/>
                  <a:pt x="2606506" y="11477"/>
                  <a:pt x="2606040" y="18288"/>
                </a:cubicBezTo>
                <a:cubicBezTo>
                  <a:pt x="2232426" y="34025"/>
                  <a:pt x="2172455" y="-6331"/>
                  <a:pt x="1902409" y="18288"/>
                </a:cubicBezTo>
                <a:cubicBezTo>
                  <a:pt x="1631729" y="65021"/>
                  <a:pt x="1469285" y="-4894"/>
                  <a:pt x="1276960" y="18288"/>
                </a:cubicBezTo>
                <a:cubicBezTo>
                  <a:pt x="1021708" y="77331"/>
                  <a:pt x="903559" y="-48804"/>
                  <a:pt x="677570" y="18288"/>
                </a:cubicBezTo>
                <a:cubicBezTo>
                  <a:pt x="484348" y="22995"/>
                  <a:pt x="165487" y="35896"/>
                  <a:pt x="0" y="18288"/>
                </a:cubicBezTo>
                <a:cubicBezTo>
                  <a:pt x="797" y="13510"/>
                  <a:pt x="-989" y="3217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22700" y="-39332"/>
                  <a:pt x="476447" y="-13223"/>
                  <a:pt x="625450" y="0"/>
                </a:cubicBezTo>
                <a:cubicBezTo>
                  <a:pt x="927509" y="-7071"/>
                  <a:pt x="966848" y="15288"/>
                  <a:pt x="1224839" y="0"/>
                </a:cubicBezTo>
                <a:cubicBezTo>
                  <a:pt x="1476433" y="-28708"/>
                  <a:pt x="1565160" y="21516"/>
                  <a:pt x="1824228" y="0"/>
                </a:cubicBezTo>
                <a:cubicBezTo>
                  <a:pt x="2089739" y="-21506"/>
                  <a:pt x="2300793" y="-437"/>
                  <a:pt x="2606040" y="0"/>
                </a:cubicBezTo>
                <a:cubicBezTo>
                  <a:pt x="2605740" y="4702"/>
                  <a:pt x="2606815" y="13590"/>
                  <a:pt x="2606040" y="18288"/>
                </a:cubicBezTo>
                <a:cubicBezTo>
                  <a:pt x="2268260" y="28606"/>
                  <a:pt x="2163878" y="662"/>
                  <a:pt x="1902409" y="18288"/>
                </a:cubicBezTo>
                <a:cubicBezTo>
                  <a:pt x="1612100" y="67275"/>
                  <a:pt x="1421559" y="6583"/>
                  <a:pt x="1276960" y="18288"/>
                </a:cubicBezTo>
                <a:cubicBezTo>
                  <a:pt x="1068862" y="20683"/>
                  <a:pt x="872541" y="2081"/>
                  <a:pt x="677570" y="18288"/>
                </a:cubicBezTo>
                <a:cubicBezTo>
                  <a:pt x="497244" y="9219"/>
                  <a:pt x="142008" y="55333"/>
                  <a:pt x="0" y="18288"/>
                </a:cubicBezTo>
                <a:cubicBezTo>
                  <a:pt x="1695" y="13192"/>
                  <a:pt x="-277" y="492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8288"/>
                      <a:gd name="connsiteX1" fmla="*/ 625450 w 2606040"/>
                      <a:gd name="connsiteY1" fmla="*/ 0 h 18288"/>
                      <a:gd name="connsiteX2" fmla="*/ 1224839 w 2606040"/>
                      <a:gd name="connsiteY2" fmla="*/ 0 h 18288"/>
                      <a:gd name="connsiteX3" fmla="*/ 1824228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02409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7757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  <a:gd name="connsiteX0" fmla="*/ 0 w 2606040"/>
                      <a:gd name="connsiteY0" fmla="*/ 0 h 18288"/>
                      <a:gd name="connsiteX1" fmla="*/ 599389 w 2606040"/>
                      <a:gd name="connsiteY1" fmla="*/ 0 h 18288"/>
                      <a:gd name="connsiteX2" fmla="*/ 1303020 w 2606040"/>
                      <a:gd name="connsiteY2" fmla="*/ 0 h 18288"/>
                      <a:gd name="connsiteX3" fmla="*/ 1876349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80590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5151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8288" fill="none" extrusionOk="0">
                        <a:moveTo>
                          <a:pt x="0" y="0"/>
                        </a:moveTo>
                        <a:cubicBezTo>
                          <a:pt x="211079" y="-22080"/>
                          <a:pt x="479378" y="-26537"/>
                          <a:pt x="625450" y="0"/>
                        </a:cubicBezTo>
                        <a:cubicBezTo>
                          <a:pt x="925937" y="-4758"/>
                          <a:pt x="973176" y="15739"/>
                          <a:pt x="1224839" y="0"/>
                        </a:cubicBezTo>
                        <a:cubicBezTo>
                          <a:pt x="1479663" y="-11328"/>
                          <a:pt x="1566636" y="18697"/>
                          <a:pt x="1824228" y="0"/>
                        </a:cubicBezTo>
                        <a:cubicBezTo>
                          <a:pt x="2086799" y="-72665"/>
                          <a:pt x="2306223" y="-891"/>
                          <a:pt x="2606040" y="0"/>
                        </a:cubicBezTo>
                        <a:cubicBezTo>
                          <a:pt x="2606645" y="4461"/>
                          <a:pt x="2607031" y="13181"/>
                          <a:pt x="2606040" y="18288"/>
                        </a:cubicBezTo>
                        <a:cubicBezTo>
                          <a:pt x="2260204" y="29342"/>
                          <a:pt x="2175708" y="5614"/>
                          <a:pt x="1902409" y="18288"/>
                        </a:cubicBezTo>
                        <a:cubicBezTo>
                          <a:pt x="1638502" y="41064"/>
                          <a:pt x="1460923" y="-16269"/>
                          <a:pt x="1276960" y="18288"/>
                        </a:cubicBezTo>
                        <a:cubicBezTo>
                          <a:pt x="1057717" y="14361"/>
                          <a:pt x="867956" y="2320"/>
                          <a:pt x="677570" y="18288"/>
                        </a:cubicBezTo>
                        <a:cubicBezTo>
                          <a:pt x="457951" y="33373"/>
                          <a:pt x="189752" y="55388"/>
                          <a:pt x="0" y="18288"/>
                        </a:cubicBezTo>
                        <a:cubicBezTo>
                          <a:pt x="1586" y="13022"/>
                          <a:pt x="-95" y="4569"/>
                          <a:pt x="0" y="0"/>
                        </a:cubicBezTo>
                        <a:close/>
                      </a:path>
                      <a:path w="2606040" h="18288" stroke="0" extrusionOk="0">
                        <a:moveTo>
                          <a:pt x="0" y="0"/>
                        </a:moveTo>
                        <a:cubicBezTo>
                          <a:pt x="172759" y="3236"/>
                          <a:pt x="361166" y="-13413"/>
                          <a:pt x="599389" y="0"/>
                        </a:cubicBezTo>
                        <a:cubicBezTo>
                          <a:pt x="841226" y="37042"/>
                          <a:pt x="968991" y="14587"/>
                          <a:pt x="1303020" y="0"/>
                        </a:cubicBezTo>
                        <a:cubicBezTo>
                          <a:pt x="1643101" y="-7120"/>
                          <a:pt x="1717813" y="7213"/>
                          <a:pt x="1876349" y="0"/>
                        </a:cubicBezTo>
                        <a:cubicBezTo>
                          <a:pt x="2036762" y="-14138"/>
                          <a:pt x="2426397" y="-4451"/>
                          <a:pt x="2606040" y="0"/>
                        </a:cubicBezTo>
                        <a:cubicBezTo>
                          <a:pt x="2606314" y="8448"/>
                          <a:pt x="2606550" y="14527"/>
                          <a:pt x="2606040" y="18288"/>
                        </a:cubicBezTo>
                        <a:cubicBezTo>
                          <a:pt x="2344840" y="2643"/>
                          <a:pt x="2192043" y="7399"/>
                          <a:pt x="1980590" y="18288"/>
                        </a:cubicBezTo>
                        <a:cubicBezTo>
                          <a:pt x="1783984" y="-9745"/>
                          <a:pt x="1487673" y="45908"/>
                          <a:pt x="1276960" y="18288"/>
                        </a:cubicBezTo>
                        <a:cubicBezTo>
                          <a:pt x="1088134" y="-41257"/>
                          <a:pt x="877974" y="49968"/>
                          <a:pt x="651510" y="18288"/>
                        </a:cubicBezTo>
                        <a:cubicBezTo>
                          <a:pt x="430798" y="-27764"/>
                          <a:pt x="132889" y="-33467"/>
                          <a:pt x="0" y="18288"/>
                        </a:cubicBezTo>
                        <a:cubicBezTo>
                          <a:pt x="212" y="10845"/>
                          <a:pt x="-833" y="6193"/>
                          <a:pt x="0" y="0"/>
                        </a:cubicBezTo>
                        <a:close/>
                      </a:path>
                      <a:path w="2606040" h="18288" fill="none" stroke="0" extrusionOk="0">
                        <a:moveTo>
                          <a:pt x="0" y="0"/>
                        </a:moveTo>
                        <a:cubicBezTo>
                          <a:pt x="202328" y="-14716"/>
                          <a:pt x="332722" y="-11499"/>
                          <a:pt x="625450" y="0"/>
                        </a:cubicBezTo>
                        <a:cubicBezTo>
                          <a:pt x="927712" y="6878"/>
                          <a:pt x="971143" y="7084"/>
                          <a:pt x="1224839" y="0"/>
                        </a:cubicBezTo>
                        <a:cubicBezTo>
                          <a:pt x="1477775" y="-16815"/>
                          <a:pt x="1569904" y="19146"/>
                          <a:pt x="1824228" y="0"/>
                        </a:cubicBezTo>
                        <a:cubicBezTo>
                          <a:pt x="2055206" y="24867"/>
                          <a:pt x="2317192" y="-62872"/>
                          <a:pt x="2606040" y="0"/>
                        </a:cubicBezTo>
                        <a:cubicBezTo>
                          <a:pt x="2606166" y="3680"/>
                          <a:pt x="2606905" y="11461"/>
                          <a:pt x="2606040" y="18288"/>
                        </a:cubicBezTo>
                        <a:cubicBezTo>
                          <a:pt x="2234648" y="26976"/>
                          <a:pt x="2180202" y="-10361"/>
                          <a:pt x="1902409" y="18288"/>
                        </a:cubicBezTo>
                        <a:cubicBezTo>
                          <a:pt x="1635562" y="47194"/>
                          <a:pt x="1477339" y="4794"/>
                          <a:pt x="1276960" y="18288"/>
                        </a:cubicBezTo>
                        <a:cubicBezTo>
                          <a:pt x="1058094" y="66922"/>
                          <a:pt x="904206" y="-20636"/>
                          <a:pt x="677570" y="18288"/>
                        </a:cubicBezTo>
                        <a:cubicBezTo>
                          <a:pt x="485746" y="14713"/>
                          <a:pt x="195925" y="33005"/>
                          <a:pt x="0" y="18288"/>
                        </a:cubicBezTo>
                        <a:cubicBezTo>
                          <a:pt x="1168" y="12774"/>
                          <a:pt x="-229" y="374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sz="1900" dirty="0"/>
              <a:t>Termininfo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1900" dirty="0"/>
              <a:t>Besprechung Zwischenstand Brainstorming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1900" dirty="0"/>
              <a:t>Weiterarbeit Mapping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1900" dirty="0"/>
              <a:t>Themeneingrenzung (Text Berner)</a:t>
            </a:r>
          </a:p>
        </p:txBody>
      </p:sp>
      <p:pic>
        <p:nvPicPr>
          <p:cNvPr id="14" name="Picture 13" descr="Eine Person, die nach einem Papier auf einem Tisch voller Papiere und Haftnotizen greift">
            <a:extLst>
              <a:ext uri="{FF2B5EF4-FFF2-40B4-BE49-F238E27FC236}">
                <a16:creationId xmlns:a16="http://schemas.microsoft.com/office/drawing/2014/main" id="{C8E9E9CC-C4A1-4CB8-950A-2E886195A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97" r="25388" b="-1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89574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E5EB43-40DC-A64A-5F0C-8A19FA24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anchor="ctr">
            <a:normAutofit/>
          </a:bodyPr>
          <a:lstStyle/>
          <a:p>
            <a:r>
              <a:rPr lang="de-DE" sz="4200" b="0" i="0" u="none" strike="noStrike">
                <a:effectLst/>
                <a:latin typeface="Century Gothic" panose="020B0502020202020204" pitchFamily="34" charset="0"/>
              </a:rPr>
              <a:t>Kolloquium PhD-Programm </a:t>
            </a:r>
            <a:br>
              <a:rPr lang="de-DE" sz="4200" b="0" i="0" u="none" strike="noStrike">
                <a:effectLst/>
                <a:latin typeface="Century Gothic" panose="020B0502020202020204" pitchFamily="34" charset="0"/>
              </a:rPr>
            </a:br>
            <a:r>
              <a:rPr lang="de-DE" sz="4200" b="0" i="0" u="none" strike="noStrike">
                <a:effectLst/>
                <a:latin typeface="Century Gothic" panose="020B0502020202020204" pitchFamily="34" charset="0"/>
              </a:rPr>
              <a:t>Fachdidaktik Art &amp; Design </a:t>
            </a:r>
            <a:endParaRPr lang="de-DE" sz="4200">
              <a:latin typeface="Century Gothic" panose="020B0502020202020204" pitchFamily="34" charset="0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6C24106A-2200-C44E-31D5-135301B05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de-DE" sz="1600" b="1" dirty="0">
                <a:latin typeface="Century Gothic" panose="020B0502020202020204" pitchFamily="34" charset="0"/>
              </a:rPr>
              <a:t>Wann?</a:t>
            </a:r>
          </a:p>
          <a:p>
            <a:pPr marL="0" indent="0">
              <a:buNone/>
            </a:pPr>
            <a:r>
              <a:rPr lang="de-DE" sz="1600" i="0" u="none" strike="noStrike" dirty="0">
                <a:effectLst/>
                <a:latin typeface="Century Gothic" panose="020B0502020202020204" pitchFamily="34" charset="0"/>
              </a:rPr>
              <a:t>16. Mai von 13.00 bis 17.15 Uhr </a:t>
            </a:r>
          </a:p>
          <a:p>
            <a:pPr marL="0" indent="0">
              <a:buNone/>
            </a:pPr>
            <a:endParaRPr lang="de-DE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de-DE" sz="1600" b="1" dirty="0">
                <a:latin typeface="Century Gothic" panose="020B0502020202020204" pitchFamily="34" charset="0"/>
              </a:rPr>
              <a:t>Wo?</a:t>
            </a:r>
          </a:p>
          <a:p>
            <a:pPr marL="0" indent="0">
              <a:buNone/>
            </a:pPr>
            <a:r>
              <a:rPr lang="de-DE" sz="1600" dirty="0">
                <a:latin typeface="Century Gothic" panose="020B0502020202020204" pitchFamily="34" charset="0"/>
              </a:rPr>
              <a:t>FLAG-Pavillon, ABK</a:t>
            </a:r>
          </a:p>
          <a:p>
            <a:pPr marL="0" indent="0">
              <a:buNone/>
            </a:pPr>
            <a:endParaRPr lang="de-DE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de-DE" sz="1600" b="1" i="0" u="none" strike="noStrike" dirty="0">
                <a:effectLst/>
                <a:latin typeface="Century Gothic" panose="020B0502020202020204" pitchFamily="34" charset="0"/>
              </a:rPr>
              <a:t>Es berichten aus ihren laufenden PhD-Projekten:</a:t>
            </a:r>
            <a:endParaRPr lang="de-DE" sz="1600" b="1" dirty="0">
              <a:latin typeface="Century Gothic" panose="020B0502020202020204" pitchFamily="34" charset="0"/>
            </a:endParaRPr>
          </a:p>
          <a:p>
            <a:r>
              <a:rPr lang="de-DE" sz="1600" i="0" u="none" strike="noStrike" dirty="0">
                <a:effectLst/>
                <a:latin typeface="Century Gothic" panose="020B0502020202020204" pitchFamily="34" charset="0"/>
              </a:rPr>
              <a:t>Sina Hartmann (Rheinland-Pfälzische TU Kaiserslautern-Landau/ RPTU), </a:t>
            </a:r>
          </a:p>
          <a:p>
            <a:r>
              <a:rPr lang="de-DE" sz="1600" i="0" u="none" strike="noStrike" dirty="0">
                <a:effectLst/>
                <a:latin typeface="Century Gothic" panose="020B0502020202020204" pitchFamily="34" charset="0"/>
              </a:rPr>
              <a:t>Undine Widmer (PhD Programm, ABK Stuttgart) </a:t>
            </a:r>
          </a:p>
          <a:p>
            <a:r>
              <a:rPr lang="de-DE" sz="1600" i="0" u="none" strike="noStrike" dirty="0">
                <a:effectLst/>
                <a:latin typeface="Century Gothic" panose="020B0502020202020204" pitchFamily="34" charset="0"/>
              </a:rPr>
              <a:t>Jérôme Zgraggen (PhD Programm, ABK Stuttgart)</a:t>
            </a:r>
            <a:endParaRPr lang="de-DE" sz="1600" dirty="0">
              <a:latin typeface="Century Gothic" panose="020B0502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147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DF7F97-15A8-D7F1-E348-FF5E33A7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341" y="365125"/>
            <a:ext cx="3630007" cy="180730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de-DE" b="1" u="none" strike="noStrike" baseline="0"/>
              <a:t>Brainstorming: Finden von Ausgangspunkten</a:t>
            </a:r>
            <a:endParaRPr lang="en-US" kern="1200">
              <a:latin typeface="+mj-lt"/>
              <a:ea typeface="+mj-ea"/>
              <a:cs typeface="+mj-cs"/>
            </a:endParaRPr>
          </a:p>
        </p:txBody>
      </p:sp>
      <p:pic>
        <p:nvPicPr>
          <p:cNvPr id="14" name="Picture 13" descr="Leere Sprechblasen">
            <a:extLst>
              <a:ext uri="{FF2B5EF4-FFF2-40B4-BE49-F238E27FC236}">
                <a16:creationId xmlns:a16="http://schemas.microsoft.com/office/drawing/2014/main" id="{DADF5F77-4756-B259-D1FB-EA6AE61500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76" r="23373" b="-1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6107015-D5F6-54AA-52A3-EE4E4481E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341" y="2151717"/>
            <a:ext cx="3791115" cy="38436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b="0" i="0" u="none" strike="noStrike" baseline="0" dirty="0">
                <a:latin typeface="AGaramondPro-Regular"/>
              </a:rPr>
              <a:t>Denke an </a:t>
            </a:r>
            <a:r>
              <a:rPr lang="de-DE" sz="1400" dirty="0">
                <a:latin typeface="AGaramondPro-Regular"/>
              </a:rPr>
              <a:t>deine</a:t>
            </a:r>
            <a:r>
              <a:rPr lang="de-DE" sz="1400" b="0" i="0" u="none" strike="noStrike" baseline="0" dirty="0">
                <a:latin typeface="AGaramondPro-Regular"/>
              </a:rPr>
              <a:t> eigene kunstpädagogische Praxis: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Welche Idee wolltest du schon lange einmal ausprobieren?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Welche Stärke </a:t>
            </a:r>
            <a:r>
              <a:rPr lang="de-DE" sz="1400" dirty="0">
                <a:latin typeface="AGaramondPro-Regular"/>
              </a:rPr>
              <a:t>deines</a:t>
            </a:r>
            <a:r>
              <a:rPr lang="de-DE" sz="1400" b="0" i="0" u="none" strike="noStrike" baseline="0" dirty="0">
                <a:latin typeface="AGaramondPro-Regular"/>
              </a:rPr>
              <a:t> Unterrichts willst du weiterentwickeln?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In welcher Situation gibt es viele Unklarheiten, über die du nachdenken </a:t>
            </a:r>
            <a:r>
              <a:rPr lang="de-DE" sz="1400" dirty="0">
                <a:latin typeface="AGaramondPro-Regular"/>
              </a:rPr>
              <a:t>möchtest</a:t>
            </a:r>
            <a:r>
              <a:rPr lang="de-DE" sz="1400" b="0" i="0" u="none" strike="noStrike" baseline="0" dirty="0">
                <a:latin typeface="AGaramondPro-Regular"/>
              </a:rPr>
              <a:t>?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Welche Situation bereitet </a:t>
            </a:r>
            <a:r>
              <a:rPr lang="de-DE" sz="1400" dirty="0">
                <a:latin typeface="AGaramondPro-Regular"/>
              </a:rPr>
              <a:t>dir</a:t>
            </a:r>
            <a:r>
              <a:rPr lang="de-DE" sz="1400" b="0" i="0" u="none" strike="noStrike" baseline="0" dirty="0">
                <a:latin typeface="AGaramondPro-Regular"/>
              </a:rPr>
              <a:t> Schwierigkeiten, so dass </a:t>
            </a:r>
            <a:r>
              <a:rPr lang="de-DE" sz="1400" dirty="0">
                <a:latin typeface="AGaramondPro-Regular"/>
              </a:rPr>
              <a:t>du</a:t>
            </a:r>
            <a:r>
              <a:rPr lang="de-DE" sz="1400" b="0" i="0" u="none" strike="noStrike" baseline="0" dirty="0">
                <a:latin typeface="AGaramondPro-Regular"/>
              </a:rPr>
              <a:t> den Wunsch hast, besser mit ihr zu Recht zu kommen?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Welche Rückmeldungen von SchülerInnen oder anderen Bezugspersonen möchtest du genauer untersuchen? Welche legen weiterführende Entwicklungsarbeit nahe?</a:t>
            </a:r>
          </a:p>
          <a:p>
            <a:pPr marL="0" indent="0">
              <a:buNone/>
            </a:pPr>
            <a:endParaRPr lang="de-DE" sz="1400" b="0" i="0" u="none" strike="noStrike" baseline="0" dirty="0">
              <a:latin typeface="AGaramondPro-Regular"/>
            </a:endParaRPr>
          </a:p>
          <a:p>
            <a:pPr marL="0" indent="0">
              <a:buNone/>
            </a:pPr>
            <a:r>
              <a:rPr lang="de-DE" sz="1400" b="0" i="0" u="none" strike="noStrike" baseline="0" dirty="0">
                <a:latin typeface="AGaramondPro-Regular"/>
              </a:rPr>
              <a:t>Lasse deine Gedanken möglichst frei fließen und schreibe deine ersten spontanen Assoziationen in Stichworten nieder (z.B. ins Forschungstagebuch).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DD17EF3-AB31-0FC1-AB67-531E2621E876}"/>
              </a:ext>
            </a:extLst>
          </p:cNvPr>
          <p:cNvSpPr txBox="1"/>
          <p:nvPr/>
        </p:nvSpPr>
        <p:spPr>
          <a:xfrm>
            <a:off x="611560" y="3573016"/>
            <a:ext cx="25266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highlight>
                  <a:srgbClr val="00FFFF"/>
                </a:highlight>
              </a:rPr>
              <a:t>Wie läufts?</a:t>
            </a:r>
          </a:p>
        </p:txBody>
      </p:sp>
    </p:spTree>
    <p:extLst>
      <p:ext uri="{BB962C8B-B14F-4D97-AF65-F5344CB8AC3E}">
        <p14:creationId xmlns:p14="http://schemas.microsoft.com/office/powerpoint/2010/main" val="865364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209</Words>
  <Application>Microsoft Macintosh PowerPoint</Application>
  <PresentationFormat>Bildschirmpräsentation (4:3)</PresentationFormat>
  <Paragraphs>29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AGaramondPro-Regular</vt:lpstr>
      <vt:lpstr>Arial</vt:lpstr>
      <vt:lpstr>Calibri</vt:lpstr>
      <vt:lpstr>Calibri Light</vt:lpstr>
      <vt:lpstr>Century Gothic</vt:lpstr>
      <vt:lpstr>Office</vt:lpstr>
      <vt:lpstr>Seminar: FD W1 - Schwerpunkt Fachdidaktik 1 – Grundlagen fachdidaktischer Forschung (Wahlpflichtmodul) </vt:lpstr>
      <vt:lpstr>Was wir heute machen</vt:lpstr>
      <vt:lpstr>Kolloquium PhD-Programm  Fachdidaktik Art &amp; Design </vt:lpstr>
      <vt:lpstr>Brainstorming: Finden von Ausgangspunkten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– Mehrsprachiger Schulalltag</dc:title>
  <dc:creator>Jule</dc:creator>
  <cp:lastModifiedBy>Johanna Tewes</cp:lastModifiedBy>
  <cp:revision>70</cp:revision>
  <cp:lastPrinted>2021-10-17T19:02:12Z</cp:lastPrinted>
  <dcterms:created xsi:type="dcterms:W3CDTF">2016-10-17T06:24:43Z</dcterms:created>
  <dcterms:modified xsi:type="dcterms:W3CDTF">2025-04-22T15:02:36Z</dcterms:modified>
</cp:coreProperties>
</file>