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1" r:id="rId4"/>
    <p:sldId id="272" r:id="rId5"/>
    <p:sldId id="273" r:id="rId6"/>
    <p:sldId id="270" r:id="rId7"/>
    <p:sldId id="259" r:id="rId8"/>
    <p:sldId id="275" r:id="rId9"/>
    <p:sldId id="276" r:id="rId10"/>
    <p:sldId id="274" r:id="rId11"/>
  </p:sldIdLst>
  <p:sldSz cx="18288000" cy="10287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aret Heavy" pitchFamily="2" charset="77"/>
      <p:regular r:id="rId17"/>
      <p:bold r:id="rId18"/>
    </p:embeddedFont>
    <p:embeddedFont>
      <p:font typeface="Garet Light" pitchFamily="2" charset="77"/>
      <p:regular r:id="rId19"/>
    </p:embeddedFont>
    <p:embeddedFont>
      <p:font typeface="Garet Ultra-Bol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8" autoAdjust="0"/>
    <p:restoredTop sz="94484" autoAdjust="0"/>
  </p:normalViewPr>
  <p:slideViewPr>
    <p:cSldViewPr>
      <p:cViewPr varScale="1">
        <p:scale>
          <a:sx n="77" d="100"/>
          <a:sy n="77" d="100"/>
        </p:scale>
        <p:origin x="5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C0E0-AA5A-D746-B40C-7808EA15453D}" type="datetimeFigureOut">
              <a:rPr lang="de-DE" smtClean="0"/>
              <a:t>16.04.25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C160-7572-4A4D-A9EE-E606703A5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1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diskrit-kubi.net/ueben_kategorie/kanon/" TargetMode="Externa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 rot="-10800000">
            <a:off x="-335245" y="7574701"/>
            <a:ext cx="10146453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/>
          <p:cNvSpPr/>
          <p:nvPr/>
        </p:nvSpPr>
        <p:spPr>
          <a:xfrm rot="-10800000">
            <a:off x="8125321" y="7972254"/>
            <a:ext cx="913397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508254" y="4168989"/>
            <a:ext cx="15751046" cy="292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75"/>
              </a:lnSpc>
            </a:pPr>
            <a:r>
              <a:rPr lang="en-US" sz="6000" b="1" dirty="0">
                <a:solidFill>
                  <a:srgbClr val="090847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EINFÜHRUNG IN</a:t>
            </a:r>
          </a:p>
          <a:p>
            <a:pPr algn="l">
              <a:lnSpc>
                <a:spcPts val="12275"/>
              </a:lnSpc>
            </a:pPr>
            <a:r>
              <a:rPr lang="en-US" sz="4800" b="1" dirty="0">
                <a:solidFill>
                  <a:srgbClr val="090847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METHODEN UND KONZEPTE DER KUNSTDIDAKTIK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1604" y="8135826"/>
            <a:ext cx="5949138" cy="4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Prof. Dr. Johanna Tewes I </a:t>
            </a:r>
            <a:r>
              <a:rPr lang="en-US" sz="26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SoSe</a:t>
            </a:r>
            <a:r>
              <a:rPr lang="en-US" sz="26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1804" y="2105171"/>
            <a:ext cx="15687496" cy="215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59"/>
              </a:lnSpc>
              <a:spcBef>
                <a:spcPct val="0"/>
              </a:spcBef>
            </a:pPr>
            <a:r>
              <a:rPr lang="en-US" sz="12399" dirty="0">
                <a:solidFill>
                  <a:srgbClr val="090847"/>
                </a:solidFill>
                <a:latin typeface="Garet Light"/>
                <a:ea typeface="Garet Light"/>
                <a:cs typeface="Garet Light"/>
                <a:sym typeface="Garet Light"/>
              </a:rPr>
              <a:t>FD II 2.1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2054" y="5739044"/>
            <a:ext cx="15827246" cy="323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75"/>
              </a:lnSpc>
            </a:pPr>
            <a:endParaRPr lang="de-DE" sz="6000" b="1" i="0" u="none" strike="noStrike" dirty="0">
              <a:solidFill>
                <a:srgbClr val="07011B"/>
              </a:solidFill>
              <a:effectLst/>
              <a:latin typeface="abk_stuttgartbold"/>
            </a:endParaRPr>
          </a:p>
          <a:p>
            <a:pPr algn="l">
              <a:lnSpc>
                <a:spcPts val="12275"/>
              </a:lnSpc>
            </a:pPr>
            <a:endParaRPr lang="en-US" sz="12399" b="1" dirty="0">
              <a:solidFill>
                <a:srgbClr val="090847"/>
              </a:solidFill>
              <a:latin typeface="Garet Ultra-Bold"/>
              <a:ea typeface="Garet Ultra-Bold"/>
              <a:cs typeface="Garet Ultra-Bold"/>
              <a:sym typeface="Garet Ultra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C51C-EF47-F5BF-CB8F-14016B273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A998E2-BB3C-FE02-F7F5-70EE3899B72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824B947-334F-D61C-1A8F-F7F0B5FC47A4}"/>
              </a:ext>
            </a:extLst>
          </p:cNvPr>
          <p:cNvSpPr/>
          <p:nvPr/>
        </p:nvSpPr>
        <p:spPr>
          <a:xfrm rot="-10800000">
            <a:off x="-335245" y="5018087"/>
            <a:ext cx="1437555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06B14C-7328-15BC-4F5D-00C9296D4405}"/>
              </a:ext>
            </a:extLst>
          </p:cNvPr>
          <p:cNvSpPr/>
          <p:nvPr/>
        </p:nvSpPr>
        <p:spPr>
          <a:xfrm>
            <a:off x="6080532" y="1272799"/>
            <a:ext cx="6126937" cy="6126912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 t="-18222" b="-317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43B35FF-D277-E77D-2226-0FF9D9767D0B}"/>
              </a:ext>
            </a:extLst>
          </p:cNvPr>
          <p:cNvSpPr/>
          <p:nvPr/>
        </p:nvSpPr>
        <p:spPr>
          <a:xfrm rot="-10800000">
            <a:off x="9420509" y="6745520"/>
            <a:ext cx="3518367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ECEA6E-6ED8-05C0-1510-8D8DD7D3D8F1}"/>
              </a:ext>
            </a:extLst>
          </p:cNvPr>
          <p:cNvSpPr/>
          <p:nvPr/>
        </p:nvSpPr>
        <p:spPr>
          <a:xfrm>
            <a:off x="6080531" y="1272799"/>
            <a:ext cx="6126937" cy="61269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dirty="0">
                <a:solidFill>
                  <a:schemeClr val="tx1"/>
                </a:solidFill>
                <a:latin typeface="Century Gothic" panose="020B0502020202020204" pitchFamily="34" charset="0"/>
              </a:rPr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0674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 rot="-10800000">
            <a:off x="-1503937" y="4904760"/>
            <a:ext cx="18463554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/>
          <p:cNvSpPr/>
          <p:nvPr/>
        </p:nvSpPr>
        <p:spPr>
          <a:xfrm rot="-10800000">
            <a:off x="14834018" y="5664304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047750" y="3607039"/>
            <a:ext cx="15082587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Was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wir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heute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machen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750" y="5571037"/>
            <a:ext cx="1327785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Kurze</a:t>
            </a:r>
            <a:r>
              <a:rPr lang="en-US" sz="32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Vorstellungsrunde</a:t>
            </a:r>
            <a:endParaRPr lang="en-US" sz="3200" dirty="0">
              <a:solidFill>
                <a:srgbClr val="090847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457200" indent="-457200" algn="just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Austausch</a:t>
            </a:r>
            <a:r>
              <a:rPr lang="en-US" sz="32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zum</a:t>
            </a:r>
            <a:r>
              <a:rPr lang="en-US" sz="32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Text von Georg </a:t>
            </a: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Peez</a:t>
            </a:r>
            <a:endParaRPr lang="en-US" sz="3200" dirty="0">
              <a:solidFill>
                <a:srgbClr val="090847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457200" indent="-457200" algn="just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Vorstellung</a:t>
            </a:r>
            <a:r>
              <a:rPr lang="en-US" sz="32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“</a:t>
            </a: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persönlich</a:t>
            </a:r>
            <a:r>
              <a:rPr lang="en-US" sz="32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relevantes</a:t>
            </a:r>
            <a:r>
              <a:rPr lang="en-US" sz="32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Bild”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4D0A2-A1CE-59B9-2807-7EF5B9CF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BF1F17-22E3-D09F-F4F3-FCEC7019FE0F}"/>
              </a:ext>
            </a:extLst>
          </p:cNvPr>
          <p:cNvSpPr/>
          <p:nvPr/>
        </p:nvSpPr>
        <p:spPr>
          <a:xfrm>
            <a:off x="0" y="34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98898AF-5171-A703-5EC3-F6278AD0FB0A}"/>
              </a:ext>
            </a:extLst>
          </p:cNvPr>
          <p:cNvSpPr/>
          <p:nvPr/>
        </p:nvSpPr>
        <p:spPr>
          <a:xfrm rot="-10800000">
            <a:off x="-1503937" y="4904760"/>
            <a:ext cx="18463554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BCFE8AB1-434F-BF5A-2A05-736A1098441E}"/>
              </a:ext>
            </a:extLst>
          </p:cNvPr>
          <p:cNvSpPr/>
          <p:nvPr/>
        </p:nvSpPr>
        <p:spPr>
          <a:xfrm rot="-10800000">
            <a:off x="14834018" y="5664304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A23A7DA-EDB8-6FC6-16D4-1712D38AE22D}"/>
              </a:ext>
            </a:extLst>
          </p:cNvPr>
          <p:cNvSpPr txBox="1"/>
          <p:nvPr/>
        </p:nvSpPr>
        <p:spPr>
          <a:xfrm>
            <a:off x="1047750" y="3659365"/>
            <a:ext cx="15082587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Vorstellungs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- Quicky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497D752-7206-AC8B-5FF2-B11A12F93C58}"/>
              </a:ext>
            </a:extLst>
          </p:cNvPr>
          <p:cNvSpPr txBox="1"/>
          <p:nvPr/>
        </p:nvSpPr>
        <p:spPr>
          <a:xfrm>
            <a:off x="1047750" y="5571037"/>
            <a:ext cx="1327785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Stellt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euch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mit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Namen,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Fächerkombi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, Klasse und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einem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Werkzeug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(real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oder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symbolisch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)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vor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, das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ihr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unbedingt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im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Leben </a:t>
            </a:r>
            <a:r>
              <a:rPr lang="en-US" sz="4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braucht</a:t>
            </a:r>
            <a:r>
              <a:rPr lang="en-US" sz="4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356900-A488-01B7-D4BC-19494034E207}"/>
              </a:ext>
            </a:extLst>
          </p:cNvPr>
          <p:cNvSpPr/>
          <p:nvPr/>
        </p:nvSpPr>
        <p:spPr>
          <a:xfrm>
            <a:off x="1047750" y="1121271"/>
            <a:ext cx="885349" cy="885349"/>
          </a:xfrm>
          <a:custGeom>
            <a:avLst/>
            <a:gdLst/>
            <a:ahLst/>
            <a:cxnLst/>
            <a:rect l="l" t="t" r="r" b="b"/>
            <a:pathLst>
              <a:path w="885349" h="885349">
                <a:moveTo>
                  <a:pt x="0" y="0"/>
                </a:moveTo>
                <a:lnTo>
                  <a:pt x="885349" y="0"/>
                </a:lnTo>
                <a:lnTo>
                  <a:pt x="885349" y="885349"/>
                </a:lnTo>
                <a:lnTo>
                  <a:pt x="0" y="885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01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8F1C-6EAA-D6A2-82B4-8909B521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7B29E2D-3C73-1DCF-CEB3-82216C906C4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043DE3B-3B47-6DDA-F036-5EAF421CCD7F}"/>
              </a:ext>
            </a:extLst>
          </p:cNvPr>
          <p:cNvSpPr/>
          <p:nvPr/>
        </p:nvSpPr>
        <p:spPr>
          <a:xfrm rot="-10800000">
            <a:off x="-1503937" y="4904760"/>
            <a:ext cx="18463554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C91D2B9-F118-2BDD-C5A9-D568E26CC951}"/>
              </a:ext>
            </a:extLst>
          </p:cNvPr>
          <p:cNvSpPr/>
          <p:nvPr/>
        </p:nvSpPr>
        <p:spPr>
          <a:xfrm rot="-10800000">
            <a:off x="14834018" y="5664304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C93455-1E8A-A6FF-3973-61F59B1498A3}"/>
              </a:ext>
            </a:extLst>
          </p:cNvPr>
          <p:cNvSpPr txBox="1"/>
          <p:nvPr/>
        </p:nvSpPr>
        <p:spPr>
          <a:xfrm>
            <a:off x="1047750" y="2774059"/>
            <a:ext cx="15082587" cy="171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(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Berufs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-)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Biografiche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Schnittstelle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Kunst -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Pädagogik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: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167573A-8CF0-ACB7-14D8-88E38C643097}"/>
              </a:ext>
            </a:extLst>
          </p:cNvPr>
          <p:cNvSpPr txBox="1"/>
          <p:nvPr/>
        </p:nvSpPr>
        <p:spPr>
          <a:xfrm>
            <a:off x="1029739" y="5352631"/>
            <a:ext cx="13277850" cy="5143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de-DE" sz="2800" i="0" u="none" strike="noStrike" dirty="0">
                <a:effectLst/>
                <a:latin typeface="Century Gothic" panose="020B0502020202020204" pitchFamily="34" charset="0"/>
              </a:rPr>
              <a:t>Erinnere Dich an eine Situation bei Deiner Tätigkeit an der Schnittstelle Bildung/Kunst (z.B. in Studium, Nebenjob, Praktikum…), in der die „</a:t>
            </a:r>
            <a:r>
              <a:rPr lang="de-DE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Unvereinbarkeit </a:t>
            </a:r>
            <a:r>
              <a:rPr lang="de-DE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zwischen</a:t>
            </a:r>
            <a:r>
              <a:rPr lang="de-DE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Kunst und Pädagogik“ </a:t>
            </a:r>
            <a:r>
              <a:rPr lang="de-DE" sz="2800" b="0" i="0" u="none" strike="noStrike" dirty="0">
                <a:effectLst/>
                <a:latin typeface="Century Gothic" panose="020B0502020202020204" pitchFamily="34" charset="0"/>
              </a:rPr>
              <a:t>eine Rolle gespielt hat.</a:t>
            </a:r>
            <a:endParaRPr lang="en-US" sz="2800" b="0" i="0" u="none" strike="noStrike" dirty="0">
              <a:effectLst/>
              <a:latin typeface="Century Gothic" panose="020B0502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e-DE" sz="2800" b="0" i="0" u="none" strike="noStrike" dirty="0">
                <a:effectLst/>
                <a:latin typeface="Century Gothic" panose="020B0502020202020204" pitchFamily="34" charset="0"/>
              </a:rPr>
              <a:t>Notiere und/oder zeichne diese Situation (5 Min.). 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e-DE" sz="2800" b="0" i="0" u="none" strike="noStrike" dirty="0">
                <a:effectLst/>
                <a:latin typeface="Century Gothic" panose="020B0502020202020204" pitchFamily="34" charset="0"/>
              </a:rPr>
              <a:t>Findet Euch anschließend in 3er-Teams zusammen und stellt Euch Eure Erinnerungen vor (10 Min.).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e-DE" sz="2800" b="0" i="0" u="none" strike="noStrike" dirty="0">
                <a:effectLst/>
                <a:latin typeface="Century Gothic" panose="020B0502020202020204" pitchFamily="34" charset="0"/>
              </a:rPr>
              <a:t>Diskutiert, was es an diesen Situationen rückblickend für Lernmöglichkeiten gibt. Welche Schnittstellen zu eurer Berufspraxis ergeben sich? (10 Min.)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 algn="l" rtl="0" fontAlgn="base">
              <a:buFont typeface="Wingdings" pitchFamily="2" charset="2"/>
              <a:buChar char="Ø"/>
            </a:pPr>
            <a:r>
              <a:rPr lang="en-US" sz="2800" dirty="0" err="1">
                <a:latin typeface="Century Gothic" panose="020B0502020202020204" pitchFamily="34" charset="0"/>
              </a:rPr>
              <a:t>Formuliert</a:t>
            </a:r>
            <a:r>
              <a:rPr lang="en-US" sz="2800" dirty="0">
                <a:latin typeface="Century Gothic" panose="020B0502020202020204" pitchFamily="34" charset="0"/>
              </a:rPr>
              <a:t> in </a:t>
            </a:r>
            <a:r>
              <a:rPr lang="en-US" sz="2800" dirty="0" err="1">
                <a:latin typeface="Century Gothic" panose="020B0502020202020204" pitchFamily="34" charset="0"/>
              </a:rPr>
              <a:t>einem</a:t>
            </a:r>
            <a:r>
              <a:rPr lang="en-US" sz="2800" dirty="0">
                <a:latin typeface="Century Gothic" panose="020B0502020202020204" pitchFamily="34" charset="0"/>
              </a:rPr>
              <a:t> Satz: Was </a:t>
            </a:r>
            <a:r>
              <a:rPr lang="en-US" sz="2800" dirty="0" err="1">
                <a:latin typeface="Century Gothic" panose="020B0502020202020204" pitchFamily="34" charset="0"/>
              </a:rPr>
              <a:t>ist</a:t>
            </a:r>
            <a:r>
              <a:rPr lang="en-US" sz="2800" dirty="0">
                <a:latin typeface="Century Gothic" panose="020B0502020202020204" pitchFamily="34" charset="0"/>
              </a:rPr>
              <a:t> der </a:t>
            </a:r>
            <a:r>
              <a:rPr lang="en-US" sz="2800" dirty="0" err="1">
                <a:latin typeface="Century Gothic" panose="020B0502020202020204" pitchFamily="34" charset="0"/>
              </a:rPr>
              <a:t>Fachgegenstand</a:t>
            </a:r>
            <a:r>
              <a:rPr lang="en-US" sz="2800" dirty="0">
                <a:latin typeface="Century Gothic" panose="020B0502020202020204" pitchFamily="34" charset="0"/>
              </a:rPr>
              <a:t> (für </a:t>
            </a:r>
            <a:r>
              <a:rPr lang="en-US" sz="2800" dirty="0" err="1">
                <a:latin typeface="Century Gothic" panose="020B0502020202020204" pitchFamily="34" charset="0"/>
              </a:rPr>
              <a:t>euch</a:t>
            </a:r>
            <a:r>
              <a:rPr lang="en-US" sz="2800" dirty="0">
                <a:latin typeface="Century Gothic" panose="020B0502020202020204" pitchFamily="34" charset="0"/>
              </a:rPr>
              <a:t>)? Was </a:t>
            </a:r>
            <a:r>
              <a:rPr lang="en-US" sz="2800" dirty="0" err="1">
                <a:latin typeface="Century Gothic" panose="020B0502020202020204" pitchFamily="34" charset="0"/>
              </a:rPr>
              <a:t>wird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im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Kunstunterricht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vermittelt</a:t>
            </a:r>
            <a:r>
              <a:rPr lang="en-US" sz="2800" dirty="0">
                <a:latin typeface="Century Gothic" panose="020B0502020202020204" pitchFamily="34" charset="0"/>
              </a:rPr>
              <a:t>/ </a:t>
            </a:r>
            <a:r>
              <a:rPr lang="en-US" sz="2800" dirty="0" err="1">
                <a:latin typeface="Century Gothic" panose="020B0502020202020204" pitchFamily="34" charset="0"/>
              </a:rPr>
              <a:t>gelernt</a:t>
            </a:r>
            <a:r>
              <a:rPr lang="en-US" sz="2800" dirty="0">
                <a:latin typeface="Century Gothic" panose="020B0502020202020204" pitchFamily="34" charset="0"/>
              </a:rPr>
              <a:t>?</a:t>
            </a:r>
            <a:endParaRPr lang="en-US" sz="2800" b="0" i="0" u="none" strike="noStrike" dirty="0">
              <a:effectLst/>
              <a:latin typeface="Century Gothic" panose="020B0502020202020204" pitchFamily="34" charset="0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908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9779C7E-DB49-CB40-BF8F-2C9F0506C0A4}"/>
              </a:ext>
            </a:extLst>
          </p:cNvPr>
          <p:cNvSpPr/>
          <p:nvPr/>
        </p:nvSpPr>
        <p:spPr>
          <a:xfrm>
            <a:off x="1047750" y="1121271"/>
            <a:ext cx="885349" cy="885349"/>
          </a:xfrm>
          <a:custGeom>
            <a:avLst/>
            <a:gdLst/>
            <a:ahLst/>
            <a:cxnLst/>
            <a:rect l="l" t="t" r="r" b="b"/>
            <a:pathLst>
              <a:path w="885349" h="885349">
                <a:moveTo>
                  <a:pt x="0" y="0"/>
                </a:moveTo>
                <a:lnTo>
                  <a:pt x="885349" y="0"/>
                </a:lnTo>
                <a:lnTo>
                  <a:pt x="885349" y="885349"/>
                </a:lnTo>
                <a:lnTo>
                  <a:pt x="0" y="885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07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47759-5FFF-5B29-799F-7747FCA8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F17B38-B494-88D4-7B96-9425E3ED70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AEDD1AE-9358-241E-3120-26E0F03AC7A5}"/>
              </a:ext>
            </a:extLst>
          </p:cNvPr>
          <p:cNvSpPr/>
          <p:nvPr/>
        </p:nvSpPr>
        <p:spPr>
          <a:xfrm rot="-10800000">
            <a:off x="-1503937" y="4904760"/>
            <a:ext cx="18463554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B937D89E-8F8D-BA8F-105F-3A0E10CB762F}"/>
              </a:ext>
            </a:extLst>
          </p:cNvPr>
          <p:cNvSpPr/>
          <p:nvPr/>
        </p:nvSpPr>
        <p:spPr>
          <a:xfrm rot="-10800000">
            <a:off x="14834018" y="5664304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DCD2904-390B-FCA6-685B-01B13B2E27C2}"/>
              </a:ext>
            </a:extLst>
          </p:cNvPr>
          <p:cNvSpPr txBox="1"/>
          <p:nvPr/>
        </p:nvSpPr>
        <p:spPr>
          <a:xfrm>
            <a:off x="1047750" y="3632500"/>
            <a:ext cx="15082587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Katrin Busch: Anderes Wissen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BC77EDB-7EAC-0ECD-B2F3-98B128F357F7}"/>
              </a:ext>
            </a:extLst>
          </p:cNvPr>
          <p:cNvSpPr txBox="1"/>
          <p:nvPr/>
        </p:nvSpPr>
        <p:spPr>
          <a:xfrm>
            <a:off x="1047750" y="5571037"/>
            <a:ext cx="13277850" cy="4330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Nach Katrin Busch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vollzieht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sich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der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Gegenwartskunst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Wende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vom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Ästhetischen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zum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Epistemischen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Demnach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wird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Kunst „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nicht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mehr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nur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im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Hinblick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auf die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Möglichkeiten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einer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ästhetischen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Erfahrung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sondern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vermehrt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im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Hinblick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auf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ihren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Erkenntnisgehalt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ihr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kritisches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Vermögen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und die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Bereitstellung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eines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anderen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Wissens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beurteilt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.“ (Busch 2016: 13)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Infolgedessen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werde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, so Busch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weiter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, die „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Vertiefung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von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Wahrnehmung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und die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Verfeinerung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der Sinne“ in der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zeitgenössischen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Kunst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durch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„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Arbeit an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Erkenntnisformen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“,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„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Infragestellung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des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wissenschaftlichen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Diskurses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und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eine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Kritik an den Macht- und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Ausschlussmechanismen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der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bestehenden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Wissensordnungen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“ 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abgelöst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(</a:t>
            </a:r>
            <a:r>
              <a:rPr lang="en-US" sz="2800" dirty="0" err="1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Ebd</a:t>
            </a:r>
            <a:r>
              <a:rPr lang="en-US" sz="2800" dirty="0">
                <a:solidFill>
                  <a:srgbClr val="090847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.).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807F7A9-01C2-78A4-D5A2-8173E76DBBD2}"/>
              </a:ext>
            </a:extLst>
          </p:cNvPr>
          <p:cNvSpPr/>
          <p:nvPr/>
        </p:nvSpPr>
        <p:spPr>
          <a:xfrm>
            <a:off x="1076325" y="1164208"/>
            <a:ext cx="774471" cy="930042"/>
          </a:xfrm>
          <a:custGeom>
            <a:avLst/>
            <a:gdLst/>
            <a:ahLst/>
            <a:cxnLst/>
            <a:rect l="l" t="t" r="r" b="b"/>
            <a:pathLst>
              <a:path w="774471" h="930042">
                <a:moveTo>
                  <a:pt x="0" y="0"/>
                </a:moveTo>
                <a:lnTo>
                  <a:pt x="774471" y="0"/>
                </a:lnTo>
                <a:lnTo>
                  <a:pt x="774471" y="930042"/>
                </a:lnTo>
                <a:lnTo>
                  <a:pt x="0" y="93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85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06E76-A845-884C-4E62-46977A21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76106F-930D-6F9F-6975-3179B8F782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62D5BD3-471B-EC4C-5E09-EAC1ED9C9B95}"/>
              </a:ext>
            </a:extLst>
          </p:cNvPr>
          <p:cNvSpPr/>
          <p:nvPr/>
        </p:nvSpPr>
        <p:spPr>
          <a:xfrm rot="-10800000">
            <a:off x="-335245" y="5018087"/>
            <a:ext cx="1437555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299E43C-56B5-7AFC-9B7B-2D92AA688113}"/>
              </a:ext>
            </a:extLst>
          </p:cNvPr>
          <p:cNvSpPr/>
          <p:nvPr/>
        </p:nvSpPr>
        <p:spPr>
          <a:xfrm>
            <a:off x="6080532" y="1272799"/>
            <a:ext cx="6126937" cy="6126912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 t="-18222" b="-317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5D0C3EF-6380-7A85-7AA3-2B0025E78566}"/>
              </a:ext>
            </a:extLst>
          </p:cNvPr>
          <p:cNvSpPr/>
          <p:nvPr/>
        </p:nvSpPr>
        <p:spPr>
          <a:xfrm rot="-10800000">
            <a:off x="9420509" y="6745520"/>
            <a:ext cx="3518367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40A73-1DA6-86D6-ACE3-ACCAF9D8E606}"/>
              </a:ext>
            </a:extLst>
          </p:cNvPr>
          <p:cNvSpPr/>
          <p:nvPr/>
        </p:nvSpPr>
        <p:spPr>
          <a:xfrm>
            <a:off x="6080531" y="1272799"/>
            <a:ext cx="6126937" cy="61269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dirty="0">
                <a:solidFill>
                  <a:schemeClr val="tx1"/>
                </a:solidFill>
                <a:latin typeface="Century Gothic" panose="020B0502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45857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1659720" y="2113300"/>
            <a:ext cx="7375886" cy="4837430"/>
            <a:chOff x="0" y="0"/>
            <a:chExt cx="1942620" cy="1274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620" cy="1274056"/>
            </a:xfrm>
            <a:custGeom>
              <a:avLst/>
              <a:gdLst/>
              <a:ahLst/>
              <a:cxnLst/>
              <a:rect l="l" t="t" r="r" b="b"/>
              <a:pathLst>
                <a:path w="1942620" h="1274056">
                  <a:moveTo>
                    <a:pt x="0" y="0"/>
                  </a:moveTo>
                  <a:lnTo>
                    <a:pt x="1942620" y="0"/>
                  </a:lnTo>
                  <a:lnTo>
                    <a:pt x="1942620" y="1274056"/>
                  </a:lnTo>
                  <a:lnTo>
                    <a:pt x="0" y="1274056"/>
                  </a:lnTo>
                  <a:close/>
                </a:path>
              </a:pathLst>
            </a:custGeom>
            <a:solidFill>
              <a:srgbClr val="F1F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42620" cy="1331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rot="-10800000">
            <a:off x="-1503937" y="4904760"/>
            <a:ext cx="1813277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/>
          <p:cNvSpPr/>
          <p:nvPr/>
        </p:nvSpPr>
        <p:spPr>
          <a:xfrm rot="-10800000">
            <a:off x="14834018" y="5250835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047750" y="2395558"/>
            <a:ext cx="10611970" cy="171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Vorstellung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persönlich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relevante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Bilder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4A3ABE51-D00A-C309-F6F2-E56FCD2F38B8}"/>
              </a:ext>
            </a:extLst>
          </p:cNvPr>
          <p:cNvSpPr/>
          <p:nvPr/>
        </p:nvSpPr>
        <p:spPr>
          <a:xfrm>
            <a:off x="1047750" y="1121271"/>
            <a:ext cx="885349" cy="885349"/>
          </a:xfrm>
          <a:custGeom>
            <a:avLst/>
            <a:gdLst/>
            <a:ahLst/>
            <a:cxnLst/>
            <a:rect l="l" t="t" r="r" b="b"/>
            <a:pathLst>
              <a:path w="885349" h="885349">
                <a:moveTo>
                  <a:pt x="0" y="0"/>
                </a:moveTo>
                <a:lnTo>
                  <a:pt x="885349" y="0"/>
                </a:lnTo>
                <a:lnTo>
                  <a:pt x="885349" y="885349"/>
                </a:lnTo>
                <a:lnTo>
                  <a:pt x="0" y="885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C0292B-A65F-378D-4D79-3596EBEB1150}"/>
              </a:ext>
            </a:extLst>
          </p:cNvPr>
          <p:cNvSpPr txBox="1"/>
          <p:nvPr/>
        </p:nvSpPr>
        <p:spPr>
          <a:xfrm>
            <a:off x="1413164" y="1363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5BB3-8729-6820-9944-D7EB9F02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14CCC8-6924-23D0-CDA4-AC1EAD66E0B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BB835A-7611-0E2B-F57C-1364BACE614D}"/>
              </a:ext>
            </a:extLst>
          </p:cNvPr>
          <p:cNvGrpSpPr/>
          <p:nvPr/>
        </p:nvGrpSpPr>
        <p:grpSpPr>
          <a:xfrm>
            <a:off x="11659720" y="2113300"/>
            <a:ext cx="7375886" cy="4837430"/>
            <a:chOff x="0" y="0"/>
            <a:chExt cx="1942620" cy="127405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76E2B2A-49A3-7453-927F-3607C5D915B7}"/>
                </a:ext>
              </a:extLst>
            </p:cNvPr>
            <p:cNvSpPr/>
            <p:nvPr/>
          </p:nvSpPr>
          <p:spPr>
            <a:xfrm>
              <a:off x="0" y="0"/>
              <a:ext cx="1942620" cy="1274056"/>
            </a:xfrm>
            <a:custGeom>
              <a:avLst/>
              <a:gdLst/>
              <a:ahLst/>
              <a:cxnLst/>
              <a:rect l="l" t="t" r="r" b="b"/>
              <a:pathLst>
                <a:path w="1942620" h="1274056">
                  <a:moveTo>
                    <a:pt x="0" y="0"/>
                  </a:moveTo>
                  <a:lnTo>
                    <a:pt x="1942620" y="0"/>
                  </a:lnTo>
                  <a:lnTo>
                    <a:pt x="1942620" y="1274056"/>
                  </a:lnTo>
                  <a:lnTo>
                    <a:pt x="0" y="1274056"/>
                  </a:lnTo>
                  <a:close/>
                </a:path>
              </a:pathLst>
            </a:custGeom>
            <a:solidFill>
              <a:srgbClr val="F1F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D74A6F0-1BA2-EFF0-E081-2095617D1CCC}"/>
                </a:ext>
              </a:extLst>
            </p:cNvPr>
            <p:cNvSpPr txBox="1"/>
            <p:nvPr/>
          </p:nvSpPr>
          <p:spPr>
            <a:xfrm>
              <a:off x="0" y="-57150"/>
              <a:ext cx="1942620" cy="1331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C5778F2A-07D5-ABD8-6FA1-3C2592D3641B}"/>
              </a:ext>
            </a:extLst>
          </p:cNvPr>
          <p:cNvSpPr/>
          <p:nvPr/>
        </p:nvSpPr>
        <p:spPr>
          <a:xfrm rot="-10800000">
            <a:off x="-1503937" y="4904760"/>
            <a:ext cx="1813277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F1E4BCAE-81CA-2511-9D5A-6CD1785EBF47}"/>
              </a:ext>
            </a:extLst>
          </p:cNvPr>
          <p:cNvSpPr/>
          <p:nvPr/>
        </p:nvSpPr>
        <p:spPr>
          <a:xfrm rot="-10800000">
            <a:off x="14834018" y="5250835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42C0B0A-DD26-4D92-34F5-0818CA1096A7}"/>
              </a:ext>
            </a:extLst>
          </p:cNvPr>
          <p:cNvSpPr txBox="1"/>
          <p:nvPr/>
        </p:nvSpPr>
        <p:spPr>
          <a:xfrm>
            <a:off x="1047750" y="2653026"/>
            <a:ext cx="10611970" cy="171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Abgleich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mit</a:t>
            </a: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 </a:t>
            </a:r>
            <a:r>
              <a:rPr lang="en-US" sz="6000" b="1" dirty="0" err="1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Schulbüchern</a:t>
            </a:r>
            <a:endParaRPr lang="en-US" sz="6000" b="1" dirty="0">
              <a:solidFill>
                <a:srgbClr val="090847"/>
              </a:solidFill>
              <a:latin typeface="Garet Heavy"/>
              <a:ea typeface="Garet Heavy"/>
              <a:cs typeface="Garet Heavy"/>
              <a:sym typeface="Garet Heavy"/>
            </a:endParaRP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903E8285-286E-C2EB-2B59-959CBDC1C91C}"/>
              </a:ext>
            </a:extLst>
          </p:cNvPr>
          <p:cNvSpPr/>
          <p:nvPr/>
        </p:nvSpPr>
        <p:spPr>
          <a:xfrm>
            <a:off x="1047750" y="1121271"/>
            <a:ext cx="885349" cy="885349"/>
          </a:xfrm>
          <a:custGeom>
            <a:avLst/>
            <a:gdLst/>
            <a:ahLst/>
            <a:cxnLst/>
            <a:rect l="l" t="t" r="r" b="b"/>
            <a:pathLst>
              <a:path w="885349" h="885349">
                <a:moveTo>
                  <a:pt x="0" y="0"/>
                </a:moveTo>
                <a:lnTo>
                  <a:pt x="885349" y="0"/>
                </a:lnTo>
                <a:lnTo>
                  <a:pt x="885349" y="885349"/>
                </a:lnTo>
                <a:lnTo>
                  <a:pt x="0" y="885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18E69F-C76F-F821-93CC-C6ED074C3CFE}"/>
              </a:ext>
            </a:extLst>
          </p:cNvPr>
          <p:cNvSpPr txBox="1"/>
          <p:nvPr/>
        </p:nvSpPr>
        <p:spPr>
          <a:xfrm>
            <a:off x="1413164" y="1363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5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820E-7D3D-429F-33E8-C560ACC2C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64D0DD-00C9-11D6-76C6-78A642DC8742}"/>
              </a:ext>
            </a:extLst>
          </p:cNvPr>
          <p:cNvSpPr/>
          <p:nvPr/>
        </p:nvSpPr>
        <p:spPr>
          <a:xfrm>
            <a:off x="-11084" y="-20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DF0B8EC-6DAE-62D1-5D3B-4ECCA8BAA1F0}"/>
              </a:ext>
            </a:extLst>
          </p:cNvPr>
          <p:cNvGrpSpPr/>
          <p:nvPr/>
        </p:nvGrpSpPr>
        <p:grpSpPr>
          <a:xfrm>
            <a:off x="11659720" y="2113300"/>
            <a:ext cx="7375886" cy="4837430"/>
            <a:chOff x="0" y="0"/>
            <a:chExt cx="1942620" cy="127405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BBE29F8-2B6C-7C3B-5A15-C9FAF132F348}"/>
                </a:ext>
              </a:extLst>
            </p:cNvPr>
            <p:cNvSpPr/>
            <p:nvPr/>
          </p:nvSpPr>
          <p:spPr>
            <a:xfrm>
              <a:off x="0" y="0"/>
              <a:ext cx="1942620" cy="1274056"/>
            </a:xfrm>
            <a:custGeom>
              <a:avLst/>
              <a:gdLst/>
              <a:ahLst/>
              <a:cxnLst/>
              <a:rect l="l" t="t" r="r" b="b"/>
              <a:pathLst>
                <a:path w="1942620" h="1274056">
                  <a:moveTo>
                    <a:pt x="0" y="0"/>
                  </a:moveTo>
                  <a:lnTo>
                    <a:pt x="1942620" y="0"/>
                  </a:lnTo>
                  <a:lnTo>
                    <a:pt x="1942620" y="1274056"/>
                  </a:lnTo>
                  <a:lnTo>
                    <a:pt x="0" y="1274056"/>
                  </a:lnTo>
                  <a:close/>
                </a:path>
              </a:pathLst>
            </a:custGeom>
            <a:solidFill>
              <a:srgbClr val="F1F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197A633-005D-1ADD-5FA9-27B3D3268A37}"/>
                </a:ext>
              </a:extLst>
            </p:cNvPr>
            <p:cNvSpPr txBox="1"/>
            <p:nvPr/>
          </p:nvSpPr>
          <p:spPr>
            <a:xfrm>
              <a:off x="0" y="-57150"/>
              <a:ext cx="1942620" cy="1331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C8FA1D2-8303-3A1E-51D4-2D0E039AB4FD}"/>
              </a:ext>
            </a:extLst>
          </p:cNvPr>
          <p:cNvSpPr/>
          <p:nvPr/>
        </p:nvSpPr>
        <p:spPr>
          <a:xfrm rot="-10800000">
            <a:off x="-1503937" y="4904760"/>
            <a:ext cx="1813277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1320DEB-4066-8250-2084-043FB1031292}"/>
              </a:ext>
            </a:extLst>
          </p:cNvPr>
          <p:cNvSpPr/>
          <p:nvPr/>
        </p:nvSpPr>
        <p:spPr>
          <a:xfrm rot="-10800000">
            <a:off x="14834018" y="5250835"/>
            <a:ext cx="2725739" cy="0"/>
          </a:xfrm>
          <a:prstGeom prst="line">
            <a:avLst/>
          </a:prstGeom>
          <a:ln w="95250" cap="rnd">
            <a:solidFill>
              <a:srgbClr val="0908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97B82AD-D004-9366-D78D-5EA5185C3C3C}"/>
              </a:ext>
            </a:extLst>
          </p:cNvPr>
          <p:cNvSpPr txBox="1"/>
          <p:nvPr/>
        </p:nvSpPr>
        <p:spPr>
          <a:xfrm>
            <a:off x="1047750" y="3735108"/>
            <a:ext cx="1061197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rgbClr val="090847"/>
                </a:solidFill>
                <a:latin typeface="Garet Heavy"/>
                <a:ea typeface="Garet Heavy"/>
                <a:cs typeface="Garet Heavy"/>
                <a:sym typeface="Garet Heavy"/>
              </a:rPr>
              <a:t>Kanon-Bildung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64EFF6-4179-4360-045C-B61CF8F43772}"/>
              </a:ext>
            </a:extLst>
          </p:cNvPr>
          <p:cNvSpPr txBox="1"/>
          <p:nvPr/>
        </p:nvSpPr>
        <p:spPr>
          <a:xfrm>
            <a:off x="1413164" y="1363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C82C8E7-DC50-780F-2C47-1AA636CE4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3388" y="2432629"/>
            <a:ext cx="3845732" cy="43362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D77FCA4-368B-D835-B404-ADB6E37116AB}"/>
              </a:ext>
            </a:extLst>
          </p:cNvPr>
          <p:cNvSpPr txBox="1"/>
          <p:nvPr/>
        </p:nvSpPr>
        <p:spPr>
          <a:xfrm>
            <a:off x="682897" y="5490355"/>
            <a:ext cx="109754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latin typeface="Century Gothic" panose="020B0502020202020204" pitchFamily="34" charset="0"/>
              </a:rPr>
              <a:t>Lest den Infotext “Kanon“ auf: </a:t>
            </a:r>
            <a:r>
              <a:rPr lang="de-DE" sz="3200" dirty="0">
                <a:latin typeface="Century Gothic" panose="020B0502020202020204" pitchFamily="34" charset="0"/>
                <a:hlinkClick r:id="rId5"/>
              </a:rPr>
              <a:t>https://diskrit-kubi.net/ueben_kategorie/kanon/</a:t>
            </a:r>
            <a:r>
              <a:rPr lang="de-DE" sz="3200" dirty="0">
                <a:latin typeface="Century Gothic" panose="020B0502020202020204" pitchFamily="34" charset="0"/>
              </a:rPr>
              <a:t> (ABK Portal) und beschäftigt euch mit den </a:t>
            </a:r>
            <a:r>
              <a:rPr lang="de-DE" sz="3200" dirty="0" err="1">
                <a:latin typeface="Century Gothic" panose="020B0502020202020204" pitchFamily="34" charset="0"/>
              </a:rPr>
              <a:t>Übekarten</a:t>
            </a:r>
            <a:r>
              <a:rPr lang="de-DE" sz="3200" dirty="0">
                <a:latin typeface="Century Gothic" panose="020B0502020202020204" pitchFamily="34" charset="0"/>
              </a:rPr>
              <a:t> zum Thema „Kanon“: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Century Gothic" panose="020B0502020202020204" pitchFamily="34" charset="0"/>
              </a:rPr>
              <a:t>In welchen Feldern bist du schon gut informiert? Worüber möchtest du gern mehr wissen?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Century Gothic" panose="020B0502020202020204" pitchFamily="34" charset="0"/>
              </a:rPr>
              <a:t>Welche (Forschungs-)Fragen hast du an das Thema?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Century Gothic" panose="020B0502020202020204" pitchFamily="34" charset="0"/>
              </a:rPr>
              <a:t>Welche Projekt-/Unterrichtsideen kommen dir bei der Beschäftigung mit dem Thema Kanon in den Sinn?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791F6676-8205-401A-3C23-6AF8EE3BBE83}"/>
              </a:ext>
            </a:extLst>
          </p:cNvPr>
          <p:cNvSpPr/>
          <p:nvPr/>
        </p:nvSpPr>
        <p:spPr>
          <a:xfrm>
            <a:off x="1076325" y="1164208"/>
            <a:ext cx="774471" cy="930042"/>
          </a:xfrm>
          <a:custGeom>
            <a:avLst/>
            <a:gdLst/>
            <a:ahLst/>
            <a:cxnLst/>
            <a:rect l="l" t="t" r="r" b="b"/>
            <a:pathLst>
              <a:path w="774471" h="930042">
                <a:moveTo>
                  <a:pt x="0" y="0"/>
                </a:moveTo>
                <a:lnTo>
                  <a:pt x="774471" y="0"/>
                </a:lnTo>
                <a:lnTo>
                  <a:pt x="774471" y="930042"/>
                </a:lnTo>
                <a:lnTo>
                  <a:pt x="0" y="930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Macintosh PowerPoint</Application>
  <PresentationFormat>Benutzerdefiniert</PresentationFormat>
  <Paragraphs>28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Century Gothic</vt:lpstr>
      <vt:lpstr>Calibri</vt:lpstr>
      <vt:lpstr>abk_stuttgartbold</vt:lpstr>
      <vt:lpstr>Wingdings</vt:lpstr>
      <vt:lpstr>Roboto</vt:lpstr>
      <vt:lpstr>Aptos</vt:lpstr>
      <vt:lpstr>Garet Ultra-Bold</vt:lpstr>
      <vt:lpstr>Arial</vt:lpstr>
      <vt:lpstr>Garet Heavy</vt:lpstr>
      <vt:lpstr>Garet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Johanna Tewes</cp:lastModifiedBy>
  <cp:revision>8</cp:revision>
  <dcterms:created xsi:type="dcterms:W3CDTF">2006-08-16T00:00:00Z</dcterms:created>
  <dcterms:modified xsi:type="dcterms:W3CDTF">2025-04-16T14:52:25Z</dcterms:modified>
  <dc:identifier>DAGj9tYlAeg</dc:identifier>
</cp:coreProperties>
</file>